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6E4878-50D1-4887-8C01-59761D5791A0}">
  <a:tblStyle styleId="{B36E4878-50D1-4887-8C01-59761D5791A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996F481-F27B-4875-9BFC-CB3BA556FA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ysnsec/DevSecOps-Studio"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a024b79179_7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ga024b79179_7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024b79179_1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a024b79179_11_1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a024b79179_11_110: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a024b79179_11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5" name="Google Shape;1575;ga024b79179_11_7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ga024b79179_11_74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a024b79179_11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ga024b79179_11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a024b79179_11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ga024b79179_11_7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ga024b79179_11_760: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024b79179_11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ga024b79179_11_7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a024b79179_11_768: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a024b79179_11_7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6" name="Google Shape;1606;ga024b79179_11_7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a024b79179_11_775: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a3cfb8365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a3cfb8365e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a024b79179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Whenever possible automate architecture checks</a:t>
            </a:r>
            <a:endParaRPr/>
          </a:p>
          <a:p>
            <a:pPr indent="0" lvl="0" marL="0" rtl="0" algn="l">
              <a:spcBef>
                <a:spcPts val="0"/>
              </a:spcBef>
              <a:spcAft>
                <a:spcPts val="0"/>
              </a:spcAft>
              <a:buNone/>
            </a:pPr>
            <a:r>
              <a:rPr lang="en-US"/>
              <a:t>Invest in tools to identify vulnerable code as it is written or committed</a:t>
            </a:r>
            <a:endParaRPr/>
          </a:p>
          <a:p>
            <a:pPr indent="0" lvl="0" marL="0" rtl="0" algn="l">
              <a:spcBef>
                <a:spcPts val="0"/>
              </a:spcBef>
              <a:spcAft>
                <a:spcPts val="0"/>
              </a:spcAft>
              <a:buNone/>
            </a:pPr>
            <a:r>
              <a:rPr lang="en-US"/>
              <a:t>Balance automated and pen testing for effective and efficient results</a:t>
            </a:r>
            <a:endParaRPr/>
          </a:p>
          <a:p>
            <a:pPr indent="0" lvl="0" marL="0" rtl="0" algn="l">
              <a:spcBef>
                <a:spcPts val="0"/>
              </a:spcBef>
              <a:spcAft>
                <a:spcPts val="0"/>
              </a:spcAft>
              <a:buNone/>
            </a:pPr>
            <a:r>
              <a:t/>
            </a:r>
            <a:endParaRPr/>
          </a:p>
        </p:txBody>
      </p:sp>
      <p:sp>
        <p:nvSpPr>
          <p:cNvPr id="1621" name="Google Shape;1621;ga024b79179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a024b79179_11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ga024b79179_11_7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ga024b79179_11_789: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a024b79179_11_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5" name="Google Shape;1725;ga024b79179_11_7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ga024b79179_11_79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a024b79179_11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a024b79179_11_8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024b79179_1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a024b79179_1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a024b79179_11_8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ga024b79179_11_8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a024b79179_11_810: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a024b79179_11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9" name="Google Shape;1749;ga024b79179_11_8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ga024b79179_11_818: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a024b79179_11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6" name="Google Shape;1756;ga024b79179_11_8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ga024b79179_11_82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a3cfb8365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a3cfb8365e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a024b79179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Prepare for security incidents one application at a time</a:t>
            </a:r>
            <a:endParaRPr/>
          </a:p>
          <a:p>
            <a:pPr indent="0" lvl="0" marL="0" rtl="0" algn="l">
              <a:spcBef>
                <a:spcPts val="0"/>
              </a:spcBef>
              <a:spcAft>
                <a:spcPts val="0"/>
              </a:spcAft>
              <a:buNone/>
            </a:pPr>
            <a:r>
              <a:rPr lang="en-US"/>
              <a:t>Configuration hardening and patching may look different but are still necessary</a:t>
            </a:r>
            <a:endParaRPr/>
          </a:p>
          <a:p>
            <a:pPr indent="0" lvl="0" marL="0" rtl="0" algn="l">
              <a:spcBef>
                <a:spcPts val="0"/>
              </a:spcBef>
              <a:spcAft>
                <a:spcPts val="0"/>
              </a:spcAft>
              <a:buNone/>
            </a:pPr>
            <a:r>
              <a:rPr lang="en-US"/>
              <a:t>Review test data routines regularly for accuracy </a:t>
            </a:r>
            <a:endParaRPr/>
          </a:p>
        </p:txBody>
      </p:sp>
      <p:sp>
        <p:nvSpPr>
          <p:cNvPr id="1771" name="Google Shape;1771;ga024b79179_0_7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a024b79179_11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8" name="Google Shape;1868;ga024b79179_11_8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ga024b79179_11_840: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a024b79179_11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ga024b79179_11_8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ga024b79179_11_847: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a024b79179_11_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ga024b79179_11_8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ga024b79179_11_855: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a024b79179_11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1" name="Google Shape;1891;ga024b79179_11_8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ga024b79179_11_862: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a024b79179_11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a024b79179_11_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024b79179_1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a024b79179_11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024b79179_11_8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6" name="Google Shape;1906;ga024b79179_11_8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ga024b79179_11_87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a3cfb8365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a3cfb8365e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a024b79179_11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ga024b79179_11_8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a024b79179_11_894: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7" name="Google Shape;1927;ga024b79179_11_894:notes"/>
          <p:cNvSpPr txBox="1"/>
          <p:nvPr>
            <p:ph idx="1" type="body"/>
          </p:nvPr>
        </p:nvSpPr>
        <p:spPr>
          <a:xfrm>
            <a:off x="686281" y="4343436"/>
            <a:ext cx="5485500" cy="4114200"/>
          </a:xfrm>
          <a:prstGeom prst="rect">
            <a:avLst/>
          </a:prstGeom>
          <a:noFill/>
          <a:ln>
            <a:noFill/>
          </a:ln>
        </p:spPr>
        <p:txBody>
          <a:bodyPr anchorCtr="0" anchor="ctr" bIns="45525" lIns="91050" spcFirstLastPara="1" rIns="91050" wrap="square" tIns="45525">
            <a:noAutofit/>
          </a:bodyPr>
          <a:lstStyle/>
          <a:p>
            <a:pPr indent="0" lvl="0" marL="0" rtl="0" algn="l">
              <a:spcBef>
                <a:spcPts val="0"/>
              </a:spcBef>
              <a:spcAft>
                <a:spcPts val="0"/>
              </a:spcAft>
              <a:buNone/>
            </a:pPr>
            <a:r>
              <a:t/>
            </a:r>
            <a:endParaRPr/>
          </a:p>
        </p:txBody>
      </p:sp>
      <p:sp>
        <p:nvSpPr>
          <p:cNvPr id="1928" name="Google Shape;1928;ga024b79179_11_894:notes"/>
          <p:cNvSpPr txBox="1"/>
          <p:nvPr/>
        </p:nvSpPr>
        <p:spPr>
          <a:xfrm>
            <a:off x="3884121" y="8685413"/>
            <a:ext cx="2972400" cy="457200"/>
          </a:xfrm>
          <a:prstGeom prst="rect">
            <a:avLst/>
          </a:prstGeom>
          <a:noFill/>
          <a:ln>
            <a:noFill/>
          </a:ln>
        </p:spPr>
        <p:txBody>
          <a:bodyPr anchorCtr="0" anchor="b" bIns="45525" lIns="91050" spcFirstLastPara="1" rIns="91050" wrap="square" tIns="455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a024b79179_11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ga024b79179_11_9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a024b79179_1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ga024b79179_11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a024b79179_11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8" name="Google Shape;1948;ga024b79179_11_5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ga024b79179_11_549: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en-US">
                <a:solidFill>
                  <a:srgbClr val="FFFFFF"/>
                </a:solidFill>
              </a:rPr>
              <a:t>‹#›</a:t>
            </a:fld>
            <a:endParaRPr>
              <a:solidFill>
                <a:srgbClr val="FFFFFF"/>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a024b79179_11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6" name="Google Shape;1956;ga024b79179_11_5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ga024b79179_11_55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FFFFFF"/>
              </a:buClr>
              <a:buSzPts val="1200"/>
              <a:buFont typeface="Arial"/>
              <a:buNone/>
            </a:pPr>
            <a:fld id="{00000000-1234-1234-1234-123412341234}" type="slidenum">
              <a:rPr lang="en-US">
                <a:solidFill>
                  <a:srgbClr val="FFFFFF"/>
                </a:solidFill>
              </a:rPr>
              <a:t>‹#›</a:t>
            </a:fld>
            <a:endParaRPr>
              <a:solidFill>
                <a:srgbClr val="FFFFFF"/>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a024b79179_1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ga024b79179_11_9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a024b79179_11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ga024b79179_11_9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024b79179_11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a024b79179_11_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024b79179_11_148: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a024b79179_1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ga024b79179_11_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a024b79179_11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a024b79179_11_9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a024b79179_11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ga024b79179_11_9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a024b79179_1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ga024b79179_11_1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a415a04b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ga415a04b7b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a415a04b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a415a04b7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a024b79179_11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ga024b79179_11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a024b79179_11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ga024b79179_11_1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a024b79179_11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Security improvements must be aligned to the company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Security typically better aligns to waterfall-like processes, however can be used in agile methods as well: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 Organisation of activities is different</a:t>
            </a:r>
            <a:endParaRPr/>
          </a:p>
          <a:p>
            <a:pPr indent="0" lvl="0" marL="0" rtl="0" algn="l">
              <a:spcBef>
                <a:spcPts val="0"/>
              </a:spcBef>
              <a:spcAft>
                <a:spcPts val="0"/>
              </a:spcAft>
              <a:buClr>
                <a:schemeClr val="dk1"/>
              </a:buClr>
              <a:buSzPts val="1100"/>
              <a:buFont typeface="Arial"/>
              <a:buNone/>
            </a:pPr>
            <a:r>
              <a:rPr lang="en-US"/>
              <a:t>• Setup of activities needs to be adapted to the techniques used in the concrete process (e.g., abuser stories for threat modelling)</a:t>
            </a:r>
            <a:endParaRPr/>
          </a:p>
          <a:p>
            <a:pPr indent="0" lvl="0" marL="0" rtl="0" algn="l">
              <a:spcBef>
                <a:spcPts val="0"/>
              </a:spcBef>
              <a:spcAft>
                <a:spcPts val="0"/>
              </a:spcAft>
              <a:buNone/>
            </a:pPr>
            <a:r>
              <a:t/>
            </a:r>
            <a:endParaRPr/>
          </a:p>
        </p:txBody>
      </p:sp>
      <p:sp>
        <p:nvSpPr>
          <p:cNvPr id="2029" name="Google Shape;2029;ga024b79179_11_10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a024b79179_11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a024b79179_11_10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024b79179_1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024b79179_1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a024b79179_11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ga024b79179_11_10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ga024b79179_11_1029: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a024b79179_11_1035: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8" name="Google Shape;2048;ga024b79179_11_1035:notes"/>
          <p:cNvSpPr txBox="1"/>
          <p:nvPr>
            <p:ph idx="1" type="body"/>
          </p:nvPr>
        </p:nvSpPr>
        <p:spPr>
          <a:xfrm>
            <a:off x="686281" y="4343436"/>
            <a:ext cx="5485500" cy="4114200"/>
          </a:xfrm>
          <a:prstGeom prst="rect">
            <a:avLst/>
          </a:prstGeom>
          <a:noFill/>
          <a:ln>
            <a:noFill/>
          </a:ln>
        </p:spPr>
        <p:txBody>
          <a:bodyPr anchorCtr="0" anchor="ctr" bIns="45525" lIns="91050" spcFirstLastPara="1" rIns="91050" wrap="square" tIns="45525">
            <a:noAutofit/>
          </a:bodyPr>
          <a:lstStyle/>
          <a:p>
            <a:pPr indent="0" lvl="0" marL="0" rtl="0" algn="l">
              <a:spcBef>
                <a:spcPts val="0"/>
              </a:spcBef>
              <a:spcAft>
                <a:spcPts val="0"/>
              </a:spcAft>
              <a:buNone/>
            </a:pPr>
            <a:r>
              <a:rPr lang="en-US"/>
              <a:t>SDLC is the framework for most of this session</a:t>
            </a:r>
            <a:endParaRPr/>
          </a:p>
          <a:p>
            <a:pPr indent="0" lvl="0" marL="0" rtl="0" algn="l">
              <a:spcBef>
                <a:spcPts val="0"/>
              </a:spcBef>
              <a:spcAft>
                <a:spcPts val="0"/>
              </a:spcAft>
              <a:buNone/>
            </a:pPr>
            <a:r>
              <a:rPr lang="en-US"/>
              <a:t>No model is perfect, but they provide good guidance </a:t>
            </a:r>
            <a:endParaRPr/>
          </a:p>
          <a:p>
            <a:pPr indent="0" lvl="0" marL="0" rtl="0" algn="l">
              <a:spcBef>
                <a:spcPts val="0"/>
              </a:spcBef>
              <a:spcAft>
                <a:spcPts val="0"/>
              </a:spcAft>
              <a:buClr>
                <a:schemeClr val="dk1"/>
              </a:buClr>
              <a:buSzPts val="1100"/>
              <a:buFont typeface="Arial"/>
              <a:buNone/>
            </a:pPr>
            <a:r>
              <a:rPr lang="en-US"/>
              <a:t>Find balance for all cornerstones</a:t>
            </a:r>
            <a:endParaRPr/>
          </a:p>
          <a:p>
            <a:pPr indent="0" lvl="0" marL="0" rtl="0" algn="l">
              <a:spcBef>
                <a:spcPts val="0"/>
              </a:spcBef>
              <a:spcAft>
                <a:spcPts val="0"/>
              </a:spcAft>
              <a:buNone/>
            </a:pPr>
            <a:r>
              <a:rPr lang="en-US"/>
              <a:t>Risk Management is key for rationalizing effort </a:t>
            </a:r>
            <a:endParaRPr/>
          </a:p>
          <a:p>
            <a:pPr indent="0" lvl="0" marL="0" rtl="0" algn="l">
              <a:spcBef>
                <a:spcPts val="0"/>
              </a:spcBef>
              <a:spcAft>
                <a:spcPts val="0"/>
              </a:spcAft>
              <a:buClr>
                <a:schemeClr val="dk1"/>
              </a:buClr>
              <a:buSzPts val="1100"/>
              <a:buFont typeface="Arial"/>
              <a:buNone/>
            </a:pPr>
            <a:r>
              <a:rPr lang="en-US"/>
              <a:t>Beware the big bang</a:t>
            </a:r>
            <a:endParaRPr/>
          </a:p>
          <a:p>
            <a:pPr indent="0" lvl="0" marL="0" rtl="0" algn="l">
              <a:spcBef>
                <a:spcPts val="0"/>
              </a:spcBef>
              <a:spcAft>
                <a:spcPts val="0"/>
              </a:spcAft>
              <a:buNone/>
            </a:pPr>
            <a:r>
              <a:t/>
            </a:r>
            <a:endParaRPr/>
          </a:p>
        </p:txBody>
      </p:sp>
      <p:sp>
        <p:nvSpPr>
          <p:cNvPr id="2049" name="Google Shape;2049;ga024b79179_11_1035:notes"/>
          <p:cNvSpPr txBox="1"/>
          <p:nvPr/>
        </p:nvSpPr>
        <p:spPr>
          <a:xfrm>
            <a:off x="3884121" y="8685413"/>
            <a:ext cx="2972400" cy="457200"/>
          </a:xfrm>
          <a:prstGeom prst="rect">
            <a:avLst/>
          </a:prstGeom>
          <a:noFill/>
          <a:ln>
            <a:noFill/>
          </a:ln>
        </p:spPr>
        <p:txBody>
          <a:bodyPr anchorCtr="0" anchor="b" bIns="45525" lIns="91050" spcFirstLastPara="1" rIns="91050" wrap="square" tIns="455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a024b79179_11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ga024b79179_11_1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a024b79179_11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ga024b79179_11_10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a024b79179_11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ga024b79179_11_10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a024b79179_11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ga024b79179_11_10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a024b79179_11_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2" name="Google Shape;2102;ga024b79179_11_10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ga024b79179_11_10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a024b79179_7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ga024b79179_7_5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a024b79179_11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9" name="Google Shape;2119;ga024b79179_11_10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0" name="Google Shape;2120;ga024b79179_11_10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024b79179_11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a024b79179_11_1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SDLC Objective:  To develop (and maintain) software in a consistent and efficient way with a demonstrable &amp; standards-compliant security quality, inline with the organizational risks.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1" name="Google Shape;211;ga024b79179_11_16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024b79179_11_186: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a024b79179_11_186:notes"/>
          <p:cNvSpPr txBox="1"/>
          <p:nvPr>
            <p:ph idx="1" type="body"/>
          </p:nvPr>
        </p:nvSpPr>
        <p:spPr>
          <a:xfrm>
            <a:off x="686281" y="4343436"/>
            <a:ext cx="5485500" cy="4114200"/>
          </a:xfrm>
          <a:prstGeom prst="rect">
            <a:avLst/>
          </a:prstGeom>
          <a:noFill/>
          <a:ln>
            <a:noFill/>
          </a:ln>
        </p:spPr>
        <p:txBody>
          <a:bodyPr anchorCtr="0" anchor="ctr" bIns="45525" lIns="91050" spcFirstLastPara="1" rIns="91050" wrap="square" tIns="45525">
            <a:noAutofit/>
          </a:bodyPr>
          <a:lstStyle/>
          <a:p>
            <a:pPr indent="0" lvl="0" marL="0" rtl="0" algn="l">
              <a:spcBef>
                <a:spcPts val="0"/>
              </a:spcBef>
              <a:spcAft>
                <a:spcPts val="0"/>
              </a:spcAft>
              <a:buNone/>
            </a:pPr>
            <a:r>
              <a:t/>
            </a:r>
            <a:endParaRPr/>
          </a:p>
        </p:txBody>
      </p:sp>
      <p:sp>
        <p:nvSpPr>
          <p:cNvPr id="226" name="Google Shape;226;ga024b79179_11_186:notes"/>
          <p:cNvSpPr txBox="1"/>
          <p:nvPr/>
        </p:nvSpPr>
        <p:spPr>
          <a:xfrm>
            <a:off x="3884121" y="8685413"/>
            <a:ext cx="2972400" cy="457200"/>
          </a:xfrm>
          <a:prstGeom prst="rect">
            <a:avLst/>
          </a:prstGeom>
          <a:noFill/>
          <a:ln>
            <a:noFill/>
          </a:ln>
        </p:spPr>
        <p:txBody>
          <a:bodyPr anchorCtr="0" anchor="b" bIns="45525" lIns="91050" spcFirstLastPara="1" rIns="91050" wrap="square" tIns="455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024b79179_11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a024b79179_11_2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a024b79179_11_214: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024b79179_1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a024b79179_11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024b79179_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a024b79179_7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024b79179_1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a024b79179_11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Piece of cake!</a:t>
            </a:r>
            <a:endParaRPr/>
          </a:p>
          <a:p>
            <a:pPr indent="0" lvl="0" marL="0" rtl="0" algn="l">
              <a:spcBef>
                <a:spcPts val="0"/>
              </a:spcBef>
              <a:spcAft>
                <a:spcPts val="0"/>
              </a:spcAft>
              <a:buNone/>
            </a:pPr>
            <a:r>
              <a:t/>
            </a:r>
            <a:endParaRPr/>
          </a:p>
        </p:txBody>
      </p:sp>
      <p:sp>
        <p:nvSpPr>
          <p:cNvPr id="58" name="Google Shape;58;ga024b79179_11_10: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024b79179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Other process models exist, with their pro’s and con’s</a:t>
            </a:r>
            <a:endParaRPr/>
          </a:p>
          <a:p>
            <a:pPr indent="0" lvl="0" marL="0" rtl="0" algn="l">
              <a:spcBef>
                <a:spcPts val="0"/>
              </a:spcBef>
              <a:spcAft>
                <a:spcPts val="0"/>
              </a:spcAft>
              <a:buNone/>
            </a:pPr>
            <a:r>
              <a:rPr lang="en-US"/>
              <a:t>In general, no process will fit your organization perfectly </a:t>
            </a:r>
            <a:endParaRPr/>
          </a:p>
          <a:p>
            <a:pPr indent="0" lvl="0" marL="0" rtl="0" algn="l">
              <a:spcBef>
                <a:spcPts val="0"/>
              </a:spcBef>
              <a:spcAft>
                <a:spcPts val="0"/>
              </a:spcAft>
              <a:buClr>
                <a:schemeClr val="dk1"/>
              </a:buClr>
              <a:buSzPts val="1100"/>
              <a:buFont typeface="Arial"/>
              <a:buNone/>
            </a:pPr>
            <a:r>
              <a:rPr lang="en-US"/>
              <a:t>Mix-and-Match + adaptation are necessary</a:t>
            </a:r>
            <a:endParaRPr/>
          </a:p>
          <a:p>
            <a:pPr indent="0" lvl="0" marL="0" rtl="0" algn="l">
              <a:spcBef>
                <a:spcPts val="0"/>
              </a:spcBef>
              <a:spcAft>
                <a:spcPts val="0"/>
              </a:spcAft>
              <a:buNone/>
            </a:pPr>
            <a:r>
              <a:t/>
            </a:r>
            <a:endParaRPr/>
          </a:p>
        </p:txBody>
      </p:sp>
      <p:sp>
        <p:nvSpPr>
          <p:cNvPr id="297" name="Google Shape;297;ga024b79179_7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024b79179_1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a024b79179_11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a024b79179_11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024b79179_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a024b79179_7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024b79179_7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a024b79179_7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024b79179_7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a024b79179_7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024b79179_1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a024b79179_11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a024b79179_11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024b79179_11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a024b79179_11_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a024b79179_11_3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024b79179_1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a024b79179_11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024b79179_1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a024b79179_11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024b79179_11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a024b79179_11_4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a024b79179_11_451: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024b791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a024b79179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024b79179_11_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a024b79179_11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024b79179_7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a024b79179_7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024b79179_1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a024b79179_11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a024b79179_11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024b79179_7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For each of the five Business Functions, three Security Practices are defined</a:t>
            </a:r>
            <a:endParaRPr/>
          </a:p>
          <a:p>
            <a:pPr indent="0" lvl="0" marL="0" rtl="0" algn="l">
              <a:spcBef>
                <a:spcPts val="0"/>
              </a:spcBef>
              <a:spcAft>
                <a:spcPts val="0"/>
              </a:spcAft>
              <a:buClr>
                <a:schemeClr val="dk1"/>
              </a:buClr>
              <a:buSzPts val="1100"/>
              <a:buFont typeface="Arial"/>
              <a:buNone/>
            </a:pPr>
            <a:r>
              <a:rPr lang="en-US"/>
              <a:t>The security practices encompass activities relevant to application security assurance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27" name="Google Shape;527;ga024b79179_7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024b79179_7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a024b79179_7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024b79179_7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a024b79179_7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a024b79179_7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a024b79179_7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a024b79179_11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a024b79179_11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a024b79179_11_3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a024b79179_1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a024b79179_1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a024b79179_1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a024b79179_11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024b79179_1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a024b79179_11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Maturity models provide an excellent framework for reasoning on software assurance at a strategic level.</a:t>
            </a:r>
            <a:endParaRPr/>
          </a:p>
        </p:txBody>
      </p:sp>
      <p:sp>
        <p:nvSpPr>
          <p:cNvPr id="71" name="Google Shape;71;ga024b79179_11_35: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024b79179_11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a024b79179_11_4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a024b79179_11_477: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024b79179_11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a024b79179_11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a024b79179_11_4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a024b79179_1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a024b79179_11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024b79179_11_5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a024b79179_11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a024b79179_1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a024b79179_11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a024b79179_1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a024b79179_11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024b79179_11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a024b79179_11_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024b79179_11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a024b79179_11_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024b79179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024b791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3cfb8365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a3cfb8365e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3cfb8365e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a3cfb8365e_0_2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a3cfb8365e_0_214: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3cfb8365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a3cfb8365e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a3cfb8365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a3cfb8365e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3cfb8365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a3cfb8365e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3cfb8365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a3cfb8365e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a3cfb8365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a3cfb8365e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a3cfb8365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a3cfb8365e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a3cfb8365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a3cfb8365e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024b79179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ga024b79179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3cfb8365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a3cfb8365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3cfb8365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a3cfb8365e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024b79179_1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a024b79179_11_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a024b79179_11_5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a3cfb836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a3cfb8365e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a3cfb8365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a3cfb8365e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3cfb8365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a3cfb8365e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024b79179_11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a024b79179_11_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024b79179_11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a024b79179_11_9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024b79179_11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a024b79179_11_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a3cfb8365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a3cfb8365e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024b79179_11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a024b79179_11_9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024b79179_11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a024b79179_11_9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a024b79179_11_945: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a3cfb8365e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a3cfb8365e_0_3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ga3cfb8365e_0_381: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024b79179_1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a024b79179_1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3cfb8365e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a3cfb8365e_0_3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a3cfb8365e_0_393: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024b79179_1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ga024b79179_11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024b79179_11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ga024b79179_11_5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value of OWASP SAMM lies in providing a means to know where your organization is on its journey towards software assurance and understand what is recommended to move to a next level of maturity. OWASP SAMM does not insist that all organizations achieve maturity level 3 in every category. Indeed, you determine the target maturity level for each Security Practice that is the best fit for your organization and its needs. You should adapt these Practices and Activities to the needs of your organization.</a:t>
            </a:r>
            <a:endParaRPr>
              <a:solidFill>
                <a:schemeClr val="dk1"/>
              </a:solidFill>
            </a:endParaRPr>
          </a:p>
          <a:p>
            <a:pPr indent="0" lvl="0" marL="0" rtl="0" algn="l">
              <a:spcBef>
                <a:spcPts val="0"/>
              </a:spcBef>
              <a:spcAft>
                <a:spcPts val="0"/>
              </a:spcAft>
              <a:buNone/>
            </a:pPr>
            <a:r>
              <a:t/>
            </a:r>
            <a:endParaRPr/>
          </a:p>
        </p:txBody>
      </p:sp>
      <p:sp>
        <p:nvSpPr>
          <p:cNvPr id="1102" name="Google Shape;1102;ga024b79179_11_57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a024b79179_11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a024b79179_11_5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Define the scope - Set the target of the effort: the entire enterprise, a particular application or project, a particular team.</a:t>
            </a:r>
            <a:endParaRPr/>
          </a:p>
          <a:p>
            <a:pPr indent="0" lvl="0" marL="0" rtl="0" algn="l">
              <a:spcBef>
                <a:spcPts val="0"/>
              </a:spcBef>
              <a:spcAft>
                <a:spcPts val="0"/>
              </a:spcAft>
              <a:buNone/>
            </a:pPr>
            <a:r>
              <a:rPr lang="en-US"/>
              <a:t>Identify stakeholders - Ensure that important stakeholders are identified and well aligned to support the project.</a:t>
            </a:r>
            <a:endParaRPr/>
          </a:p>
          <a:p>
            <a:pPr indent="0" lvl="0" marL="0" rtl="0" algn="l">
              <a:spcBef>
                <a:spcPts val="0"/>
              </a:spcBef>
              <a:spcAft>
                <a:spcPts val="0"/>
              </a:spcAft>
              <a:buNone/>
            </a:pPr>
            <a:r>
              <a:rPr lang="en-US"/>
              <a:t>Spread the word- Socialize the initiative to increase awareness.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Best Practices:</a:t>
            </a:r>
            <a:endParaRPr/>
          </a:p>
          <a:p>
            <a:pPr indent="0" lvl="0" marL="0" rtl="0" algn="l">
              <a:spcBef>
                <a:spcPts val="0"/>
              </a:spcBef>
              <a:spcAft>
                <a:spcPts val="0"/>
              </a:spcAft>
              <a:buClr>
                <a:schemeClr val="dk1"/>
              </a:buClr>
              <a:buSzPts val="1100"/>
              <a:buFont typeface="Arial"/>
              <a:buNone/>
            </a:pPr>
            <a:r>
              <a:rPr lang="en-US"/>
              <a:t>Pre-screen software development maturity to have realistic expectations</a:t>
            </a:r>
            <a:endParaRPr/>
          </a:p>
          <a:p>
            <a:pPr indent="0" lvl="0" marL="0" rtl="0" algn="l">
              <a:spcBef>
                <a:spcPts val="0"/>
              </a:spcBef>
              <a:spcAft>
                <a:spcPts val="0"/>
              </a:spcAft>
              <a:buClr>
                <a:schemeClr val="dk1"/>
              </a:buClr>
              <a:buSzPts val="1100"/>
              <a:buFont typeface="Arial"/>
              <a:buNone/>
            </a:pPr>
            <a:r>
              <a:rPr lang="en-US"/>
              <a:t>The smaller the scope, the easier the exercise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Resources:</a:t>
            </a:r>
            <a:endParaRPr/>
          </a:p>
          <a:p>
            <a:pPr indent="0" lvl="0" marL="0" rtl="0" algn="l">
              <a:spcBef>
                <a:spcPts val="0"/>
              </a:spcBef>
              <a:spcAft>
                <a:spcPts val="0"/>
              </a:spcAft>
              <a:buNone/>
            </a:pPr>
            <a:r>
              <a:rPr lang="en-US"/>
              <a:t>Consider involving at least:</a:t>
            </a:r>
            <a:endParaRPr/>
          </a:p>
          <a:p>
            <a:pPr indent="-298450" lvl="0" marL="457200" rtl="0" algn="l">
              <a:spcBef>
                <a:spcPts val="0"/>
              </a:spcBef>
              <a:spcAft>
                <a:spcPts val="0"/>
              </a:spcAft>
              <a:buSzPts val="1100"/>
              <a:buChar char="●"/>
            </a:pPr>
            <a:r>
              <a:rPr lang="en-US"/>
              <a:t>Executive Sponsor</a:t>
            </a:r>
            <a:endParaRPr/>
          </a:p>
          <a:p>
            <a:pPr indent="-298450" lvl="0" marL="457200" rtl="0" algn="l">
              <a:spcBef>
                <a:spcPts val="0"/>
              </a:spcBef>
              <a:spcAft>
                <a:spcPts val="0"/>
              </a:spcAft>
              <a:buSzPts val="1100"/>
              <a:buChar char="●"/>
            </a:pPr>
            <a:r>
              <a:rPr lang="en-US"/>
              <a:t>Security Team</a:t>
            </a:r>
            <a:endParaRPr/>
          </a:p>
          <a:p>
            <a:pPr indent="-298450" lvl="0" marL="457200" rtl="0" algn="l">
              <a:spcBef>
                <a:spcPts val="0"/>
              </a:spcBef>
              <a:spcAft>
                <a:spcPts val="0"/>
              </a:spcAft>
              <a:buSzPts val="1100"/>
              <a:buChar char="●"/>
            </a:pPr>
            <a:r>
              <a:rPr lang="en-US"/>
              <a:t>Developers</a:t>
            </a:r>
            <a:endParaRPr/>
          </a:p>
          <a:p>
            <a:pPr indent="-298450" lvl="0" marL="457200" rtl="0" algn="l">
              <a:spcBef>
                <a:spcPts val="0"/>
              </a:spcBef>
              <a:spcAft>
                <a:spcPts val="0"/>
              </a:spcAft>
              <a:buSzPts val="1100"/>
              <a:buChar char="●"/>
            </a:pPr>
            <a:r>
              <a:rPr lang="en-US"/>
              <a:t>Architects</a:t>
            </a:r>
            <a:endParaRPr/>
          </a:p>
          <a:p>
            <a:pPr indent="-298450" lvl="0" marL="457200" rtl="0" algn="l">
              <a:spcBef>
                <a:spcPts val="0"/>
              </a:spcBef>
              <a:spcAft>
                <a:spcPts val="0"/>
              </a:spcAft>
              <a:buSzPts val="1100"/>
              <a:buChar char="●"/>
            </a:pPr>
            <a:r>
              <a:rPr lang="en-US"/>
              <a:t>Business Owners</a:t>
            </a:r>
            <a:endParaRPr/>
          </a:p>
          <a:p>
            <a:pPr indent="-298450" lvl="0" marL="457200" rtl="0" algn="l">
              <a:spcBef>
                <a:spcPts val="0"/>
              </a:spcBef>
              <a:spcAft>
                <a:spcPts val="0"/>
              </a:spcAft>
              <a:buSzPts val="1100"/>
              <a:buChar char="●"/>
            </a:pPr>
            <a:r>
              <a:rPr lang="en-US"/>
              <a:t>QA Testers</a:t>
            </a:r>
            <a:endParaRPr/>
          </a:p>
          <a:p>
            <a:pPr indent="-298450" lvl="0" marL="457200" rtl="0" algn="l">
              <a:spcBef>
                <a:spcPts val="0"/>
              </a:spcBef>
              <a:spcAft>
                <a:spcPts val="0"/>
              </a:spcAft>
              <a:buSzPts val="1100"/>
              <a:buChar char="●"/>
            </a:pPr>
            <a:r>
              <a:rPr lang="en-US"/>
              <a:t>Managers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0" name="Google Shape;1110;ga024b79179_11_583: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a024b79179_11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Activities</a:t>
            </a:r>
            <a:endParaRPr/>
          </a:p>
          <a:p>
            <a:pPr indent="0" lvl="0" marL="0" rtl="0" algn="l">
              <a:spcBef>
                <a:spcPts val="0"/>
              </a:spcBef>
              <a:spcAft>
                <a:spcPts val="0"/>
              </a:spcAft>
              <a:buClr>
                <a:schemeClr val="dk1"/>
              </a:buClr>
              <a:buSzPts val="1100"/>
              <a:buFont typeface="Arial"/>
              <a:buNone/>
            </a:pPr>
            <a:r>
              <a:rPr lang="en-US"/>
              <a:t>Evaluate current practices - Organize interviews with relevant stakeholders to understand the current state of practices within your organization. You could evaluate this yourself if you understand the organization sufficiently enough. SAMM provides lightweight and detailed assessments, where the latter is an evidence-based evaluation, use the detailed one only if you want to have absolute certainty about the scores.</a:t>
            </a:r>
            <a:endParaRPr/>
          </a:p>
          <a:p>
            <a:pPr indent="0" lvl="0" marL="0" rtl="0" algn="l">
              <a:spcBef>
                <a:spcPts val="0"/>
              </a:spcBef>
              <a:spcAft>
                <a:spcPts val="0"/>
              </a:spcAft>
              <a:buClr>
                <a:schemeClr val="dk1"/>
              </a:buClr>
              <a:buSzPts val="1100"/>
              <a:buFont typeface="Arial"/>
              <a:buNone/>
            </a:pPr>
            <a:r>
              <a:rPr lang="en-US"/>
              <a:t>Determine maturity level - Based on the outcome of the previous activity, determine for each security practice the maturity level according to the SAMM maturity scoring system. Activities are scored by a multiple choice system and are averaged out for the security practice area, then added together to determine the overall score.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Best practices</a:t>
            </a:r>
            <a:endParaRPr/>
          </a:p>
          <a:p>
            <a:pPr indent="-298450" lvl="0" marL="457200" rtl="0" algn="l">
              <a:spcBef>
                <a:spcPts val="0"/>
              </a:spcBef>
              <a:spcAft>
                <a:spcPts val="0"/>
              </a:spcAft>
              <a:buSzPts val="1100"/>
              <a:buChar char="●"/>
            </a:pPr>
            <a:r>
              <a:rPr lang="en-US"/>
              <a:t>Ensure consistent assessment for different stakeholders and teams by using the same questions and interviewer</a:t>
            </a:r>
            <a:endParaRPr/>
          </a:p>
          <a:p>
            <a:pPr indent="-298450" lvl="0" marL="457200" rtl="0" algn="l">
              <a:spcBef>
                <a:spcPts val="0"/>
              </a:spcBef>
              <a:spcAft>
                <a:spcPts val="0"/>
              </a:spcAft>
              <a:buSzPts val="1100"/>
              <a:buChar char="●"/>
            </a:pPr>
            <a:r>
              <a:rPr lang="en-US"/>
              <a:t>Consider using different formats to gather data e.g., workshops vs. interviews</a:t>
            </a:r>
            <a:endParaRPr/>
          </a:p>
          <a:p>
            <a:pPr indent="-298450" lvl="0" marL="457200" rtl="0" algn="l">
              <a:spcBef>
                <a:spcPts val="0"/>
              </a:spcBef>
              <a:spcAft>
                <a:spcPts val="0"/>
              </a:spcAft>
              <a:buSzPts val="1100"/>
              <a:buChar char="●"/>
            </a:pPr>
            <a:r>
              <a:rPr lang="en-US"/>
              <a:t>Ensure interviewees understand the particularities of activities</a:t>
            </a:r>
            <a:endParaRPr/>
          </a:p>
          <a:p>
            <a:pPr indent="-298450" lvl="0" marL="457200" rtl="0" algn="l">
              <a:spcBef>
                <a:spcPts val="0"/>
              </a:spcBef>
              <a:spcAft>
                <a:spcPts val="0"/>
              </a:spcAft>
              <a:buSzPts val="1100"/>
              <a:buChar char="●"/>
            </a:pPr>
            <a:r>
              <a:rPr lang="en-US"/>
              <a:t>Understand which activities are not applicable to the organization, and take this into account in the overall scoring</a:t>
            </a:r>
            <a:endParaRPr/>
          </a:p>
          <a:p>
            <a:pPr indent="-298450" lvl="0" marL="457200" rtl="0" algn="l">
              <a:spcBef>
                <a:spcPts val="0"/>
              </a:spcBef>
              <a:spcAft>
                <a:spcPts val="0"/>
              </a:spcAft>
              <a:buSzPts val="1100"/>
              <a:buChar char="●"/>
            </a:pPr>
            <a:r>
              <a:rPr lang="en-US"/>
              <a:t>Anticipate/document whether you plan to award partial credit, or just document various judgment calls</a:t>
            </a:r>
            <a:endParaRPr/>
          </a:p>
          <a:p>
            <a:pPr indent="-298450" lvl="0" marL="457200" rtl="0" algn="l">
              <a:spcBef>
                <a:spcPts val="0"/>
              </a:spcBef>
              <a:spcAft>
                <a:spcPts val="0"/>
              </a:spcAft>
              <a:buSzPts val="1100"/>
              <a:buChar char="●"/>
            </a:pPr>
            <a:r>
              <a:rPr lang="en-US"/>
              <a:t>Repeat questions to several people to improve the assessment quality</a:t>
            </a:r>
            <a:endParaRPr/>
          </a:p>
          <a:p>
            <a:pPr indent="-298450" lvl="0" marL="457200" rtl="0" algn="l">
              <a:spcBef>
                <a:spcPts val="0"/>
              </a:spcBef>
              <a:spcAft>
                <a:spcPts val="0"/>
              </a:spcAft>
              <a:buSzPts val="1100"/>
              <a:buChar char="●"/>
            </a:pPr>
            <a:r>
              <a:rPr lang="en-US"/>
              <a:t>Consider making interviews anonymous to ensure honesty</a:t>
            </a:r>
            <a:endParaRPr/>
          </a:p>
          <a:p>
            <a:pPr indent="-298450" lvl="0" marL="457200" rtl="0" algn="l">
              <a:spcBef>
                <a:spcPts val="0"/>
              </a:spcBef>
              <a:spcAft>
                <a:spcPts val="0"/>
              </a:spcAft>
              <a:buSzPts val="1100"/>
              <a:buChar char="●"/>
            </a:pPr>
            <a:r>
              <a:rPr lang="en-US"/>
              <a:t>Don’t take questions too literally</a:t>
            </a:r>
            <a:endParaRPr/>
          </a:p>
          <a:p>
            <a:pPr indent="0" lvl="0" marL="0" rtl="0" algn="l">
              <a:spcBef>
                <a:spcPts val="0"/>
              </a:spcBef>
              <a:spcAft>
                <a:spcPts val="0"/>
              </a:spcAft>
              <a:buNone/>
            </a:pPr>
            <a:r>
              <a:t/>
            </a:r>
            <a:endParaRPr/>
          </a:p>
        </p:txBody>
      </p:sp>
      <p:sp>
        <p:nvSpPr>
          <p:cNvPr id="1117" name="Google Shape;1117;ga024b79179_11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024b79179_1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Leverage the Roadmap worksheet in the SAMM Toolbox to help calculate maturity score improvements based on future answers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Define the target - Set or update the target by identifying which activities your organization should implement ideally. Typically, this will include more lower-level than higher-level activities. Predefined roadmap templates can be used as a source for inspiration. Ensure that the total set of selected activities makes sense, and take into account dependencies between activities.</a:t>
            </a:r>
            <a:endParaRPr/>
          </a:p>
          <a:p>
            <a:pPr indent="0" lvl="0" marL="0" rtl="0" algn="l">
              <a:spcBef>
                <a:spcPts val="0"/>
              </a:spcBef>
              <a:spcAft>
                <a:spcPts val="0"/>
              </a:spcAft>
              <a:buNone/>
            </a:pPr>
            <a:r>
              <a:rPr lang="en-US"/>
              <a:t>Estimate overall impact - Estimate the impact of the chosen target on the organization. Try to express in budgetary arguments.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Best practices</a:t>
            </a:r>
            <a:endParaRPr/>
          </a:p>
          <a:p>
            <a:pPr indent="-298450" lvl="0" marL="457200" rtl="0" algn="l">
              <a:spcBef>
                <a:spcPts val="0"/>
              </a:spcBef>
              <a:spcAft>
                <a:spcPts val="0"/>
              </a:spcAft>
              <a:buSzPts val="1100"/>
              <a:buChar char="●"/>
            </a:pPr>
            <a:r>
              <a:rPr lang="en-US"/>
              <a:t>Take into account the organization’s risk profile</a:t>
            </a:r>
            <a:endParaRPr/>
          </a:p>
          <a:p>
            <a:pPr indent="-298450" lvl="0" marL="457200" rtl="0" algn="l">
              <a:spcBef>
                <a:spcPts val="0"/>
              </a:spcBef>
              <a:spcAft>
                <a:spcPts val="0"/>
              </a:spcAft>
              <a:buSzPts val="1100"/>
              <a:buChar char="●"/>
            </a:pPr>
            <a:r>
              <a:rPr lang="en-US"/>
              <a:t>Respect dependencies between activities</a:t>
            </a:r>
            <a:endParaRPr/>
          </a:p>
          <a:p>
            <a:pPr indent="-298450" lvl="0" marL="457200" rtl="0" algn="l">
              <a:spcBef>
                <a:spcPts val="0"/>
              </a:spcBef>
              <a:spcAft>
                <a:spcPts val="0"/>
              </a:spcAft>
              <a:buSzPts val="1100"/>
              <a:buChar char="●"/>
            </a:pPr>
            <a:r>
              <a:rPr lang="en-US"/>
              <a:t>As a rough measure, the overall impact of a software assurance effort is estimated at 5 % to 10% of the total development cost</a:t>
            </a:r>
            <a:endParaRPr/>
          </a:p>
          <a:p>
            <a:pPr indent="0" lvl="0" marL="0" rtl="0" algn="l">
              <a:spcBef>
                <a:spcPts val="0"/>
              </a:spcBef>
              <a:spcAft>
                <a:spcPts val="0"/>
              </a:spcAft>
              <a:buNone/>
            </a:pPr>
            <a:r>
              <a:t/>
            </a:r>
            <a:endParaRPr/>
          </a:p>
        </p:txBody>
      </p:sp>
      <p:sp>
        <p:nvSpPr>
          <p:cNvPr id="1124" name="Google Shape;1124;ga024b79179_11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a024b79179_11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a024b79179_11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Determine change schedule - Choose a realistic change strategy in terms of number and duration of phases. A typical roadmap consists of 4 to 6 phases for 3 to 12 months.</a:t>
            </a:r>
            <a:endParaRPr/>
          </a:p>
          <a:p>
            <a:pPr indent="0" lvl="0" marL="0" rtl="0" algn="l">
              <a:spcBef>
                <a:spcPts val="0"/>
              </a:spcBef>
              <a:spcAft>
                <a:spcPts val="0"/>
              </a:spcAft>
              <a:buClr>
                <a:schemeClr val="dk1"/>
              </a:buClr>
              <a:buSzPts val="1100"/>
              <a:buFont typeface="Arial"/>
              <a:buNone/>
            </a:pPr>
            <a:r>
              <a:rPr lang="en-US"/>
              <a:t>Develop/update the roadmap plan - Distribute the implementation of additional activities over the different roadmap phases, taking into account the effort required to implement them. Try to balance the implementation effort over the different periods, and take dependencies between activities into 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Best practices</a:t>
            </a:r>
            <a:endParaRPr/>
          </a:p>
          <a:p>
            <a:pPr indent="-298450" lvl="0" marL="457200" rtl="0" algn="l">
              <a:spcBef>
                <a:spcPts val="0"/>
              </a:spcBef>
              <a:spcAft>
                <a:spcPts val="0"/>
              </a:spcAft>
              <a:buSzPts val="1100"/>
              <a:buChar char="●"/>
            </a:pPr>
            <a:r>
              <a:rPr lang="en-US"/>
              <a:t>Identify activities that can be completed quickly and successfully early in the project</a:t>
            </a:r>
            <a:endParaRPr/>
          </a:p>
          <a:p>
            <a:pPr indent="-298450" lvl="0" marL="457200" rtl="0" algn="l">
              <a:spcBef>
                <a:spcPts val="0"/>
              </a:spcBef>
              <a:spcAft>
                <a:spcPts val="0"/>
              </a:spcAft>
              <a:buSzPts val="1100"/>
              <a:buChar char="●"/>
            </a:pPr>
            <a:r>
              <a:rPr lang="en-US"/>
              <a:t>Start with awareness / training</a:t>
            </a:r>
            <a:endParaRPr/>
          </a:p>
          <a:p>
            <a:pPr indent="-298450" lvl="0" marL="457200" rtl="0" algn="l">
              <a:spcBef>
                <a:spcPts val="0"/>
              </a:spcBef>
              <a:spcAft>
                <a:spcPts val="0"/>
              </a:spcAft>
              <a:buSzPts val="1100"/>
              <a:buChar char="●"/>
            </a:pPr>
            <a:r>
              <a:rPr lang="en-US"/>
              <a:t>Adapt to coming release cycles / key projects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32" name="Google Shape;1132;ga024b79179_11_604: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a024b79179_11_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ga024b79179_11_6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Implement activities - Implement all activities that are part of this period. Consider their impact on processes, people, knowledge, and tools. The SAMM model contains prescriptive advice on how to do this. OWASP projects may help to facilitate this.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Best practices</a:t>
            </a:r>
            <a:endParaRPr/>
          </a:p>
          <a:p>
            <a:pPr indent="-298450" lvl="0" marL="457200" rtl="0" algn="l">
              <a:spcBef>
                <a:spcPts val="0"/>
              </a:spcBef>
              <a:spcAft>
                <a:spcPts val="0"/>
              </a:spcAft>
              <a:buSzPts val="1100"/>
              <a:buChar char="●"/>
            </a:pPr>
            <a:r>
              <a:rPr lang="en-US"/>
              <a:t>Treat legacy software separately. Do not mandate migration unless really important.</a:t>
            </a:r>
            <a:endParaRPr/>
          </a:p>
          <a:p>
            <a:pPr indent="-298450" lvl="0" marL="457200" rtl="0" algn="l">
              <a:spcBef>
                <a:spcPts val="0"/>
              </a:spcBef>
              <a:spcAft>
                <a:spcPts val="0"/>
              </a:spcAft>
              <a:buSzPts val="1100"/>
              <a:buChar char="●"/>
            </a:pPr>
            <a:r>
              <a:rPr lang="en-US"/>
              <a:t>Avoid operational bottlenecks, particularly for the security team</a:t>
            </a:r>
            <a:endParaRPr/>
          </a:p>
          <a:p>
            <a:pPr indent="0" lvl="0" marL="0" rtl="0" algn="l">
              <a:spcBef>
                <a:spcPts val="0"/>
              </a:spcBef>
              <a:spcAft>
                <a:spcPts val="0"/>
              </a:spcAft>
              <a:buNone/>
            </a:pPr>
            <a:r>
              <a:t/>
            </a:r>
            <a:endParaRPr/>
          </a:p>
        </p:txBody>
      </p:sp>
      <p:sp>
        <p:nvSpPr>
          <p:cNvPr id="1140" name="Google Shape;1140;ga024b79179_11_612: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a024b79179_11_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ga024b79179_11_6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Evangelize improvements - Make the steps and improvements visible for everyone involved by organizing trainings and communicating with management stakeholders.</a:t>
            </a:r>
            <a:endParaRPr/>
          </a:p>
          <a:p>
            <a:pPr indent="0" lvl="0" marL="0" rtl="0" algn="l">
              <a:spcBef>
                <a:spcPts val="0"/>
              </a:spcBef>
              <a:spcAft>
                <a:spcPts val="0"/>
              </a:spcAft>
              <a:buClr>
                <a:schemeClr val="dk1"/>
              </a:buClr>
              <a:buSzPts val="1100"/>
              <a:buFont typeface="Arial"/>
              <a:buNone/>
            </a:pPr>
            <a:r>
              <a:rPr lang="en-US"/>
              <a:t>Measure effectiveness - Measure the adoption and effectiveness of implemented improvements by analyzing usage and impact.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Best practices</a:t>
            </a:r>
            <a:endParaRPr/>
          </a:p>
          <a:p>
            <a:pPr indent="-298450" lvl="0" marL="457200" rtl="0" algn="l">
              <a:spcBef>
                <a:spcPts val="0"/>
              </a:spcBef>
              <a:spcAft>
                <a:spcPts val="0"/>
              </a:spcAft>
              <a:buSzPts val="1100"/>
              <a:buChar char="●"/>
            </a:pPr>
            <a:r>
              <a:rPr lang="en-US"/>
              <a:t>Categorize applications according to their impact on the organization. Focus on high-impact applications.</a:t>
            </a:r>
            <a:endParaRPr/>
          </a:p>
          <a:p>
            <a:pPr indent="-298450" lvl="0" marL="457200" rtl="0" algn="l">
              <a:spcBef>
                <a:spcPts val="0"/>
              </a:spcBef>
              <a:spcAft>
                <a:spcPts val="0"/>
              </a:spcAft>
              <a:buSzPts val="1100"/>
              <a:buChar char="●"/>
            </a:pPr>
            <a:r>
              <a:rPr lang="en-US"/>
              <a:t>Use team champions to spread new activities throughout the organization.</a:t>
            </a:r>
            <a:endParaRPr/>
          </a:p>
        </p:txBody>
      </p:sp>
      <p:sp>
        <p:nvSpPr>
          <p:cNvPr id="1148" name="Google Shape;1148;ga024b79179_11_619: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a3cfb8365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a3cfb8365e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024b79179_1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a024b79179_1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a3cfb8365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to the organisational context:</a:t>
            </a:r>
            <a:endParaRPr/>
          </a:p>
          <a:p>
            <a:pPr indent="0" lvl="0" marL="0" rtl="0" algn="l">
              <a:spcBef>
                <a:spcPts val="0"/>
              </a:spcBef>
              <a:spcAft>
                <a:spcPts val="0"/>
              </a:spcAft>
              <a:buNone/>
            </a:pPr>
            <a:r>
              <a:rPr lang="en-US"/>
              <a:t>Specific Business Case (ROI)</a:t>
            </a:r>
            <a:endParaRPr/>
          </a:p>
          <a:p>
            <a:pPr indent="0" lvl="0" marL="0" rtl="0" algn="l">
              <a:spcBef>
                <a:spcPts val="0"/>
              </a:spcBef>
              <a:spcAft>
                <a:spcPts val="0"/>
              </a:spcAft>
              <a:buNone/>
            </a:pPr>
            <a:r>
              <a:rPr lang="en-US"/>
              <a:t>Organisation objectives / risk profile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classification:  PII, proprietary/trade secrets, </a:t>
            </a:r>
            <a:endParaRPr/>
          </a:p>
        </p:txBody>
      </p:sp>
      <p:sp>
        <p:nvSpPr>
          <p:cNvPr id="1161" name="Google Shape;1161;ga3cfb8365e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a3cfb8365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a3cfb8365e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a024b79179_1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Measure things besides security bugs and vulnerabilities!</a:t>
            </a:r>
            <a:endParaRPr/>
          </a:p>
          <a:p>
            <a:pPr indent="0" lvl="0" marL="0" rtl="0" algn="l">
              <a:spcBef>
                <a:spcPts val="0"/>
              </a:spcBef>
              <a:spcAft>
                <a:spcPts val="0"/>
              </a:spcAft>
              <a:buNone/>
            </a:pPr>
            <a:r>
              <a:rPr lang="en-US"/>
              <a:t>Re-write policies and controls as test scripts or runbooks</a:t>
            </a:r>
            <a:endParaRPr/>
          </a:p>
          <a:p>
            <a:pPr indent="0" lvl="0" marL="0" rtl="0" algn="l">
              <a:spcBef>
                <a:spcPts val="0"/>
              </a:spcBef>
              <a:spcAft>
                <a:spcPts val="0"/>
              </a:spcAft>
              <a:buNone/>
            </a:pPr>
            <a:r>
              <a:rPr lang="en-US"/>
              <a:t>Consider product champions as well as security champions</a:t>
            </a:r>
            <a:endParaRPr/>
          </a:p>
          <a:p>
            <a:pPr indent="0" lvl="0" marL="0" rtl="0" algn="l">
              <a:spcBef>
                <a:spcPts val="0"/>
              </a:spcBef>
              <a:spcAft>
                <a:spcPts val="0"/>
              </a:spcAft>
              <a:buNone/>
            </a:pPr>
            <a:r>
              <a:t/>
            </a:r>
            <a:endParaRPr/>
          </a:p>
        </p:txBody>
      </p:sp>
      <p:sp>
        <p:nvSpPr>
          <p:cNvPr id="1173" name="Google Shape;1173;ga024b79179_11_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a024b79179_1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a024b79179_11_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024b79179_11_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a024b79179_11_6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a024b79179_11_648: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a024b79179_11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ga024b79179_11_6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a024b79179_11_65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024b79179_11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a024b79179_11_6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a024b79179_11_663: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a024b79179_1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a024b79179_11_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a024b79179_11_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ga024b79179_11_6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ga024b79179_11_67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3cfb8365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ga3cfb8365e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024b79179_11_82:notes"/>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a:t>Ascure Academy 2006 - Confidential</a:t>
            </a:r>
            <a:endParaRPr/>
          </a:p>
        </p:txBody>
      </p:sp>
      <p:sp>
        <p:nvSpPr>
          <p:cNvPr id="115" name="Google Shape;115;ga024b79179_11_82:notes"/>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US"/>
              <a:t>2/9/20</a:t>
            </a:r>
            <a:endParaRPr/>
          </a:p>
        </p:txBody>
      </p:sp>
      <p:sp>
        <p:nvSpPr>
          <p:cNvPr id="116" name="Google Shape;116;ga024b79179_11_82:notes"/>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a:t>www.ascureacademy.eu</a:t>
            </a:r>
            <a:endParaRPr/>
          </a:p>
        </p:txBody>
      </p:sp>
      <p:sp>
        <p:nvSpPr>
          <p:cNvPr id="117" name="Google Shape;117;ga024b79179_11_82: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18" name="Google Shape;118;ga024b79179_11_82:notes"/>
          <p:cNvSpPr/>
          <p:nvPr>
            <p:ph idx="3" type="sldImg"/>
          </p:nvPr>
        </p:nvSpPr>
        <p:spPr>
          <a:xfrm>
            <a:off x="395553" y="693738"/>
            <a:ext cx="6068400" cy="3413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ga024b79179_11_82:notes"/>
          <p:cNvSpPr txBox="1"/>
          <p:nvPr>
            <p:ph idx="1" type="body"/>
          </p:nvPr>
        </p:nvSpPr>
        <p:spPr>
          <a:xfrm>
            <a:off x="914400" y="4341813"/>
            <a:ext cx="5027700" cy="41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we can’t slow down</a:t>
            </a:r>
            <a:endParaRPr/>
          </a:p>
          <a:p>
            <a:pPr indent="0" lvl="0" marL="0" rtl="0" algn="l">
              <a:spcBef>
                <a:spcPts val="0"/>
              </a:spcBef>
              <a:spcAft>
                <a:spcPts val="0"/>
              </a:spcAft>
              <a:buNone/>
            </a:pPr>
            <a:r>
              <a:rPr lang="en-US"/>
              <a:t>we have to build it right</a:t>
            </a:r>
            <a:endParaRPr/>
          </a:p>
          <a:p>
            <a:pPr indent="0" lvl="0" marL="0" rtl="0" algn="l">
              <a:spcBef>
                <a:spcPts val="0"/>
              </a:spcBef>
              <a:spcAft>
                <a:spcPts val="0"/>
              </a:spcAft>
              <a:buNone/>
            </a:pPr>
            <a:r>
              <a:rPr lang="en-US"/>
              <a:t>and we want to minimize expense on capitalized projects</a:t>
            </a:r>
            <a:endParaRPr/>
          </a:p>
          <a:p>
            <a:pPr indent="0" lvl="0" marL="0" rtl="0" algn="l">
              <a:spcBef>
                <a:spcPts val="0"/>
              </a:spcBef>
              <a:spcAft>
                <a:spcPts val="0"/>
              </a:spcAft>
              <a:buNone/>
            </a:pPr>
            <a:r>
              <a:rPr lang="en-US"/>
              <a:t>79% in 2018 </a:t>
            </a:r>
            <a:endParaRPr/>
          </a:p>
          <a:p>
            <a:pPr indent="0" lvl="0" marL="0" rtl="0" algn="l">
              <a:spcBef>
                <a:spcPts val="0"/>
              </a:spcBef>
              <a:spcAft>
                <a:spcPts val="0"/>
              </a:spcAft>
              <a:buNone/>
            </a:pPr>
            <a:r>
              <a:rPr lang="en-US"/>
              <a:t>34.78% of vulnerabilities discovered rated as High or Critical Risk (EdgeScan)</a:t>
            </a:r>
            <a:endParaRPr/>
          </a:p>
          <a:p>
            <a:pPr indent="0" lvl="0" marL="0" rtl="0" algn="l">
              <a:spcBef>
                <a:spcPts val="0"/>
              </a:spcBef>
              <a:spcAft>
                <a:spcPts val="0"/>
              </a:spcAft>
              <a:buNone/>
            </a:pPr>
            <a:r>
              <a:rPr lang="en-US"/>
              <a:t>MTTR was 50.55 days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024b7917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Build granular application risk profiles</a:t>
            </a:r>
            <a:endParaRPr/>
          </a:p>
          <a:p>
            <a:pPr indent="0" lvl="0" marL="0" rtl="0" algn="l">
              <a:spcBef>
                <a:spcPts val="0"/>
              </a:spcBef>
              <a:spcAft>
                <a:spcPts val="0"/>
              </a:spcAft>
              <a:buNone/>
            </a:pPr>
            <a:r>
              <a:rPr lang="en-US"/>
              <a:t>Make requirements transparent and accessible</a:t>
            </a:r>
            <a:endParaRPr/>
          </a:p>
          <a:p>
            <a:pPr indent="0" lvl="0" marL="0" rtl="0" algn="l">
              <a:spcBef>
                <a:spcPts val="0"/>
              </a:spcBef>
              <a:spcAft>
                <a:spcPts val="0"/>
              </a:spcAft>
              <a:buNone/>
            </a:pPr>
            <a:r>
              <a:rPr lang="en-US"/>
              <a:t>Develop and document architectural standards</a:t>
            </a:r>
            <a:endParaRPr/>
          </a:p>
          <a:p>
            <a:pPr indent="0" lvl="0" marL="0" rtl="0" algn="l">
              <a:spcBef>
                <a:spcPts val="0"/>
              </a:spcBef>
              <a:spcAft>
                <a:spcPts val="0"/>
              </a:spcAft>
              <a:buNone/>
            </a:pPr>
            <a:r>
              <a:t/>
            </a:r>
            <a:endParaRPr/>
          </a:p>
        </p:txBody>
      </p:sp>
      <p:sp>
        <p:nvSpPr>
          <p:cNvPr id="1322" name="Google Shape;1322;ga024b79179_0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a024b79179_1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ga024b79179_11_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a024b79179_11_6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ga024b79179_11_6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a024b79179_11_696: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024b79179_11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ga024b79179_11_7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Specific </a:t>
            </a:r>
            <a:endParaRPr/>
          </a:p>
          <a:p>
            <a:pPr indent="0" lvl="0" marL="0" rtl="0" algn="l">
              <a:spcBef>
                <a:spcPts val="0"/>
              </a:spcBef>
              <a:spcAft>
                <a:spcPts val="0"/>
              </a:spcAft>
              <a:buNone/>
            </a:pPr>
            <a:r>
              <a:rPr lang="en-US"/>
              <a:t>Measurable </a:t>
            </a:r>
            <a:endParaRPr/>
          </a:p>
          <a:p>
            <a:pPr indent="0" lvl="0" marL="0" rtl="0" algn="l">
              <a:spcBef>
                <a:spcPts val="0"/>
              </a:spcBef>
              <a:spcAft>
                <a:spcPts val="0"/>
              </a:spcAft>
              <a:buNone/>
            </a:pPr>
            <a:r>
              <a:rPr lang="en-US"/>
              <a:t>Achievable</a:t>
            </a:r>
            <a:endParaRPr/>
          </a:p>
          <a:p>
            <a:pPr indent="0" lvl="0" marL="0" rtl="0" algn="l">
              <a:spcBef>
                <a:spcPts val="0"/>
              </a:spcBef>
              <a:spcAft>
                <a:spcPts val="0"/>
              </a:spcAft>
              <a:buNone/>
            </a:pPr>
            <a:r>
              <a:rPr lang="en-US"/>
              <a:t>Realistic</a:t>
            </a:r>
            <a:endParaRPr/>
          </a:p>
          <a:p>
            <a:pPr indent="0" lvl="0" marL="0" rtl="0" algn="l">
              <a:spcBef>
                <a:spcPts val="0"/>
              </a:spcBef>
              <a:spcAft>
                <a:spcPts val="0"/>
              </a:spcAft>
              <a:buNone/>
            </a:pPr>
            <a:r>
              <a:rPr lang="en-US"/>
              <a:t>Timely</a:t>
            </a:r>
            <a:endParaRPr/>
          </a:p>
        </p:txBody>
      </p:sp>
      <p:sp>
        <p:nvSpPr>
          <p:cNvPr id="1435" name="Google Shape;1435;ga024b79179_11_704: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a024b79179_11_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ga024b79179_11_7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a024b79179_11_711: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a024b79179_1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a024b79179_11_7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a024b79179_11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ga024b79179_11_7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ga024b79179_11_725: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a3cfb8365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a3cfb8365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a024b79179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Ensure all team members are familiar with securing the CI/CD pipeline</a:t>
            </a:r>
            <a:endParaRPr/>
          </a:p>
          <a:p>
            <a:pPr indent="0" lvl="0" marL="0" rtl="0" algn="l">
              <a:spcBef>
                <a:spcPts val="0"/>
              </a:spcBef>
              <a:spcAft>
                <a:spcPts val="0"/>
              </a:spcAft>
              <a:buNone/>
            </a:pPr>
            <a:r>
              <a:rPr lang="en-US" u="sng">
                <a:solidFill>
                  <a:schemeClr val="hlink"/>
                </a:solidFill>
                <a:hlinkClick r:id="rId2"/>
              </a:rPr>
              <a:t>https://github.com/hysnsec/DevSecOps-Studio</a:t>
            </a:r>
            <a:endParaRPr/>
          </a:p>
          <a:p>
            <a:pPr indent="0" lvl="0" marL="0" rtl="0" algn="l">
              <a:spcBef>
                <a:spcPts val="0"/>
              </a:spcBef>
              <a:spcAft>
                <a:spcPts val="0"/>
              </a:spcAft>
              <a:buNone/>
            </a:pPr>
            <a:r>
              <a:rPr lang="en-US"/>
              <a:t>Improve defect tracking to identify trends over time</a:t>
            </a:r>
            <a:endParaRPr/>
          </a:p>
          <a:p>
            <a:pPr indent="0" lvl="0" marL="0" rtl="0" algn="l">
              <a:spcBef>
                <a:spcPts val="0"/>
              </a:spcBef>
              <a:spcAft>
                <a:spcPts val="0"/>
              </a:spcAft>
              <a:buNone/>
            </a:pPr>
            <a:r>
              <a:t/>
            </a:r>
            <a:endParaRPr/>
          </a:p>
        </p:txBody>
      </p:sp>
      <p:sp>
        <p:nvSpPr>
          <p:cNvPr id="1471" name="Google Shape;1471;ga024b79179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a024b79179_11_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8" name="Google Shape;1568;ga024b79179_11_7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ga024b79179_11_739:notes"/>
          <p:cNvSpPr txBox="1"/>
          <p:nvPr>
            <p:ph idx="12" type="sldNum"/>
          </p:nvPr>
        </p:nvSpPr>
        <p:spPr>
          <a:xfrm>
            <a:off x="3884612" y="8685213"/>
            <a:ext cx="2971800" cy="457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047493" y="1442941"/>
            <a:ext cx="6809700" cy="1102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D8A519"/>
              </a:buClr>
              <a:buSzPts val="4400"/>
              <a:buFont typeface="Calibri"/>
              <a:buNone/>
              <a:defRPr>
                <a:solidFill>
                  <a:srgbClr val="D8A5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2"/>
          <p:cNvSpPr txBox="1"/>
          <p:nvPr>
            <p:ph idx="1" type="subTitle"/>
          </p:nvPr>
        </p:nvSpPr>
        <p:spPr>
          <a:xfrm>
            <a:off x="1047493" y="2821723"/>
            <a:ext cx="6123900" cy="1314300"/>
          </a:xfrm>
          <a:prstGeom prst="rect">
            <a:avLst/>
          </a:prstGeom>
          <a:noFill/>
          <a:ln>
            <a:noFill/>
          </a:ln>
        </p:spPr>
        <p:txBody>
          <a:bodyPr anchorCtr="0" anchor="t" bIns="45700" lIns="91425" spcFirstLastPara="1" rIns="91425" wrap="square" tIns="45700">
            <a:noAutofit/>
          </a:bodyPr>
          <a:lstStyle>
            <a:lvl1pPr lvl="0" rtl="0" algn="l">
              <a:spcBef>
                <a:spcPts val="640"/>
              </a:spcBef>
              <a:spcAft>
                <a:spcPts val="0"/>
              </a:spcAft>
              <a:buClr>
                <a:schemeClr val="lt1"/>
              </a:buClr>
              <a:buSzPts val="3200"/>
              <a:buNone/>
              <a:defRPr>
                <a:solidFill>
                  <a:schemeClr val="lt1"/>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FFFFFF"/>
              </a:buClr>
              <a:buSzPts val="1000"/>
              <a:buFont typeface="Days One"/>
              <a:buNone/>
              <a:defRPr sz="3600">
                <a:solidFill>
                  <a:srgbClr val="FFFFFF"/>
                </a:solidFill>
                <a:latin typeface="Days One"/>
                <a:ea typeface="Days One"/>
                <a:cs typeface="Days One"/>
                <a:sym typeface="Days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3"/>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Font typeface="Days One"/>
              <a:buChar char="•"/>
              <a:defRPr>
                <a:latin typeface="Days One"/>
                <a:ea typeface="Days One"/>
                <a:cs typeface="Days One"/>
                <a:sym typeface="Days One"/>
              </a:defRPr>
            </a:lvl1pPr>
            <a:lvl2pPr indent="-342900" lvl="1" marL="914400" rtl="0" algn="l">
              <a:spcBef>
                <a:spcPts val="360"/>
              </a:spcBef>
              <a:spcAft>
                <a:spcPts val="0"/>
              </a:spcAft>
              <a:buClr>
                <a:schemeClr val="dk1"/>
              </a:buClr>
              <a:buSzPts val="1800"/>
              <a:buFont typeface="Days One"/>
              <a:buChar char="–"/>
              <a:defRPr>
                <a:latin typeface="Days One"/>
                <a:ea typeface="Days One"/>
                <a:cs typeface="Days One"/>
                <a:sym typeface="Days One"/>
              </a:defRPr>
            </a:lvl2pPr>
            <a:lvl3pPr indent="-342900" lvl="2" marL="1371600" rtl="0" algn="l">
              <a:spcBef>
                <a:spcPts val="360"/>
              </a:spcBef>
              <a:spcAft>
                <a:spcPts val="0"/>
              </a:spcAft>
              <a:buClr>
                <a:schemeClr val="dk1"/>
              </a:buClr>
              <a:buSzPts val="1800"/>
              <a:buFont typeface="Days One"/>
              <a:buChar char="•"/>
              <a:defRPr>
                <a:latin typeface="Days One"/>
                <a:ea typeface="Days One"/>
                <a:cs typeface="Days One"/>
                <a:sym typeface="Days One"/>
              </a:defRPr>
            </a:lvl3pPr>
            <a:lvl4pPr indent="-342900" lvl="3" marL="1828800" rtl="0" algn="l">
              <a:spcBef>
                <a:spcPts val="360"/>
              </a:spcBef>
              <a:spcAft>
                <a:spcPts val="0"/>
              </a:spcAft>
              <a:buClr>
                <a:schemeClr val="dk1"/>
              </a:buClr>
              <a:buSzPts val="1800"/>
              <a:buFont typeface="Days One"/>
              <a:buChar char="–"/>
              <a:defRPr>
                <a:latin typeface="Days One"/>
                <a:ea typeface="Days One"/>
                <a:cs typeface="Days One"/>
                <a:sym typeface="Days One"/>
              </a:defRPr>
            </a:lvl4pPr>
            <a:lvl5pPr indent="-342900" lvl="4" marL="2286000" rtl="0" algn="l">
              <a:spcBef>
                <a:spcPts val="360"/>
              </a:spcBef>
              <a:spcAft>
                <a:spcPts val="0"/>
              </a:spcAft>
              <a:buClr>
                <a:schemeClr val="dk1"/>
              </a:buClr>
              <a:buSzPts val="1800"/>
              <a:buFont typeface="Days One"/>
              <a:buChar char="»"/>
              <a:defRPr>
                <a:latin typeface="Days One"/>
                <a:ea typeface="Days One"/>
                <a:cs typeface="Days One"/>
                <a:sym typeface="Days One"/>
              </a:defRPr>
            </a:lvl5pPr>
            <a:lvl6pPr indent="-342900" lvl="5" marL="2743200" rtl="0" algn="l">
              <a:spcBef>
                <a:spcPts val="360"/>
              </a:spcBef>
              <a:spcAft>
                <a:spcPts val="0"/>
              </a:spcAft>
              <a:buClr>
                <a:schemeClr val="dk1"/>
              </a:buClr>
              <a:buSzPts val="1800"/>
              <a:buFont typeface="Days One"/>
              <a:buChar char="•"/>
              <a:defRPr>
                <a:latin typeface="Days One"/>
                <a:ea typeface="Days One"/>
                <a:cs typeface="Days One"/>
                <a:sym typeface="Days One"/>
              </a:defRPr>
            </a:lvl6pPr>
            <a:lvl7pPr indent="-342900" lvl="6" marL="3200400" rtl="0" algn="l">
              <a:spcBef>
                <a:spcPts val="360"/>
              </a:spcBef>
              <a:spcAft>
                <a:spcPts val="0"/>
              </a:spcAft>
              <a:buClr>
                <a:schemeClr val="dk1"/>
              </a:buClr>
              <a:buSzPts val="1800"/>
              <a:buFont typeface="Days One"/>
              <a:buChar char="•"/>
              <a:defRPr>
                <a:latin typeface="Days One"/>
                <a:ea typeface="Days One"/>
                <a:cs typeface="Days One"/>
                <a:sym typeface="Days One"/>
              </a:defRPr>
            </a:lvl7pPr>
            <a:lvl8pPr indent="-342900" lvl="7" marL="3657600" rtl="0" algn="l">
              <a:spcBef>
                <a:spcPts val="360"/>
              </a:spcBef>
              <a:spcAft>
                <a:spcPts val="0"/>
              </a:spcAft>
              <a:buClr>
                <a:schemeClr val="dk1"/>
              </a:buClr>
              <a:buSzPts val="1800"/>
              <a:buFont typeface="Days One"/>
              <a:buChar char="•"/>
              <a:defRPr>
                <a:latin typeface="Days One"/>
                <a:ea typeface="Days One"/>
                <a:cs typeface="Days One"/>
                <a:sym typeface="Days One"/>
              </a:defRPr>
            </a:lvl8pPr>
            <a:lvl9pPr indent="-342900" lvl="8" marL="4114800" rtl="0" algn="l">
              <a:spcBef>
                <a:spcPts val="360"/>
              </a:spcBef>
              <a:spcAft>
                <a:spcPts val="0"/>
              </a:spcAft>
              <a:buClr>
                <a:schemeClr val="dk1"/>
              </a:buClr>
              <a:buSzPts val="1800"/>
              <a:buFont typeface="Days One"/>
              <a:buChar char="•"/>
              <a:defRPr>
                <a:latin typeface="Days One"/>
                <a:ea typeface="Days One"/>
                <a:cs typeface="Days One"/>
                <a:sym typeface="Days One"/>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4"/>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5" name="Google Shape;25;p4"/>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004685"/>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5"/>
          <p:cNvSpPr txBox="1"/>
          <p:nvPr>
            <p:ph idx="1" type="body"/>
          </p:nvPr>
        </p:nvSpPr>
        <p:spPr>
          <a:xfrm>
            <a:off x="457200" y="10900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32" name="Google Shape;32;p5"/>
          <p:cNvSpPr txBox="1"/>
          <p:nvPr>
            <p:ph idx="2" type="body"/>
          </p:nvPr>
        </p:nvSpPr>
        <p:spPr>
          <a:xfrm>
            <a:off x="4711151" y="1063381"/>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33" name="Google Shape;33;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0" name="Shape 40"/>
        <p:cNvGrpSpPr/>
        <p:nvPr/>
      </p:nvGrpSpPr>
      <p:grpSpPr>
        <a:xfrm>
          <a:off x="0" y="0"/>
          <a:ext cx="0" cy="0"/>
          <a:chOff x="0" y="0"/>
          <a:chExt cx="0" cy="0"/>
        </a:xfrm>
      </p:grpSpPr>
      <p:sp>
        <p:nvSpPr>
          <p:cNvPr id="41" name="Google Shape;41;p7"/>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lvl1pPr lvl="0">
              <a:spcBef>
                <a:spcPts val="0"/>
              </a:spcBef>
              <a:spcAft>
                <a:spcPts val="0"/>
              </a:spcAft>
              <a:buSzPts val="3200"/>
              <a:buNone/>
              <a:defRPr/>
            </a:lvl1pPr>
            <a:lvl2pPr lvl="1">
              <a:spcBef>
                <a:spcPts val="0"/>
              </a:spcBef>
              <a:spcAft>
                <a:spcPts val="0"/>
              </a:spcAft>
              <a:buSzPts val="1400"/>
              <a:buNone/>
              <a:defRPr>
                <a:latin typeface="Source Sans Pro"/>
                <a:ea typeface="Source Sans Pro"/>
                <a:cs typeface="Source Sans Pro"/>
                <a:sym typeface="Source Sans Pro"/>
              </a:defRPr>
            </a:lvl2pPr>
            <a:lvl3pPr lvl="2">
              <a:spcBef>
                <a:spcPts val="0"/>
              </a:spcBef>
              <a:spcAft>
                <a:spcPts val="0"/>
              </a:spcAft>
              <a:buSzPts val="1400"/>
              <a:buNone/>
              <a:defRPr>
                <a:latin typeface="Source Sans Pro"/>
                <a:ea typeface="Source Sans Pro"/>
                <a:cs typeface="Source Sans Pro"/>
                <a:sym typeface="Source Sans Pro"/>
              </a:defRPr>
            </a:lvl3pPr>
            <a:lvl4pPr lvl="3">
              <a:spcBef>
                <a:spcPts val="0"/>
              </a:spcBef>
              <a:spcAft>
                <a:spcPts val="0"/>
              </a:spcAft>
              <a:buSzPts val="1400"/>
              <a:buNone/>
              <a:defRPr>
                <a:latin typeface="Source Sans Pro"/>
                <a:ea typeface="Source Sans Pro"/>
                <a:cs typeface="Source Sans Pro"/>
                <a:sym typeface="Source Sans Pro"/>
              </a:defRPr>
            </a:lvl4pPr>
            <a:lvl5pPr lvl="4">
              <a:spcBef>
                <a:spcPts val="0"/>
              </a:spcBef>
              <a:spcAft>
                <a:spcPts val="0"/>
              </a:spcAft>
              <a:buSzPts val="1400"/>
              <a:buNone/>
              <a:defRPr>
                <a:latin typeface="Source Sans Pro"/>
                <a:ea typeface="Source Sans Pro"/>
                <a:cs typeface="Source Sans Pro"/>
                <a:sym typeface="Source Sans Pro"/>
              </a:defRPr>
            </a:lvl5pPr>
            <a:lvl6pPr lvl="5">
              <a:spcBef>
                <a:spcPts val="0"/>
              </a:spcBef>
              <a:spcAft>
                <a:spcPts val="0"/>
              </a:spcAft>
              <a:buSzPts val="1400"/>
              <a:buNone/>
              <a:defRPr>
                <a:latin typeface="Source Sans Pro"/>
                <a:ea typeface="Source Sans Pro"/>
                <a:cs typeface="Source Sans Pro"/>
                <a:sym typeface="Source Sans Pro"/>
              </a:defRPr>
            </a:lvl6pPr>
            <a:lvl7pPr lvl="6">
              <a:spcBef>
                <a:spcPts val="0"/>
              </a:spcBef>
              <a:spcAft>
                <a:spcPts val="0"/>
              </a:spcAft>
              <a:buSzPts val="1400"/>
              <a:buNone/>
              <a:defRPr>
                <a:latin typeface="Source Sans Pro"/>
                <a:ea typeface="Source Sans Pro"/>
                <a:cs typeface="Source Sans Pro"/>
                <a:sym typeface="Source Sans Pro"/>
              </a:defRPr>
            </a:lvl7pPr>
            <a:lvl8pPr lvl="7">
              <a:spcBef>
                <a:spcPts val="0"/>
              </a:spcBef>
              <a:spcAft>
                <a:spcPts val="0"/>
              </a:spcAft>
              <a:buSzPts val="1400"/>
              <a:buNone/>
              <a:defRPr>
                <a:latin typeface="Source Sans Pro"/>
                <a:ea typeface="Source Sans Pro"/>
                <a:cs typeface="Source Sans Pro"/>
                <a:sym typeface="Source Sans Pro"/>
              </a:defRPr>
            </a:lvl8pPr>
            <a:lvl9pPr lvl="8">
              <a:spcBef>
                <a:spcPts val="0"/>
              </a:spcBef>
              <a:spcAft>
                <a:spcPts val="0"/>
              </a:spcAft>
              <a:buSzPts val="1400"/>
              <a:buNone/>
              <a:defRPr>
                <a:latin typeface="Source Sans Pro"/>
                <a:ea typeface="Source Sans Pro"/>
                <a:cs typeface="Source Sans Pro"/>
                <a:sym typeface="Source Sans Pro"/>
              </a:defRPr>
            </a:lvl9pPr>
          </a:lstStyle>
          <a:p/>
        </p:txBody>
      </p:sp>
      <p:sp>
        <p:nvSpPr>
          <p:cNvPr id="42" name="Google Shape;42;p7"/>
          <p:cNvSpPr txBox="1"/>
          <p:nvPr/>
        </p:nvSpPr>
        <p:spPr>
          <a:xfrm>
            <a:off x="457200" y="1063375"/>
            <a:ext cx="8229600" cy="29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copy 3" showMasterSp="0">
  <p:cSld name="Title - Top copy 3">
    <p:bg>
      <p:bgPr>
        <a:solidFill>
          <a:srgbClr val="07162D"/>
        </a:solidFill>
      </p:bgPr>
    </p:bg>
    <p:spTree>
      <p:nvGrpSpPr>
        <p:cNvPr id="43" name="Shape 43"/>
        <p:cNvGrpSpPr/>
        <p:nvPr/>
      </p:nvGrpSpPr>
      <p:grpSpPr>
        <a:xfrm>
          <a:off x="0" y="0"/>
          <a:ext cx="0" cy="0"/>
          <a:chOff x="0" y="0"/>
          <a:chExt cx="0" cy="0"/>
        </a:xfrm>
      </p:grpSpPr>
      <p:sp>
        <p:nvSpPr>
          <p:cNvPr id="44" name="Google Shape;44;p8"/>
          <p:cNvSpPr/>
          <p:nvPr/>
        </p:nvSpPr>
        <p:spPr>
          <a:xfrm>
            <a:off x="195263" y="147638"/>
            <a:ext cx="8753400" cy="4862400"/>
          </a:xfrm>
          <a:prstGeom prst="rect">
            <a:avLst/>
          </a:prstGeom>
          <a:noFill/>
          <a:ln cap="flat" cmpd="sng" w="25400">
            <a:solidFill>
              <a:srgbClr val="83827D"/>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58AAB"/>
              </a:buClr>
              <a:buSzPts val="1900"/>
              <a:buFont typeface="Helvetica Neue"/>
              <a:buNone/>
            </a:pPr>
            <a:r>
              <a:t/>
            </a:r>
            <a:endParaRPr b="1" i="0" sz="1900" u="none" cap="none" strike="noStrike">
              <a:solidFill>
                <a:srgbClr val="558AAB"/>
              </a:solidFill>
              <a:latin typeface="Helvetica Neue"/>
              <a:ea typeface="Helvetica Neue"/>
              <a:cs typeface="Helvetica Neue"/>
              <a:sym typeface="Helvetica Neue"/>
            </a:endParaRPr>
          </a:p>
        </p:txBody>
      </p:sp>
      <p:pic>
        <p:nvPicPr>
          <p:cNvPr descr="logosolo.png" id="45" name="Google Shape;45;p8"/>
          <p:cNvPicPr preferRelativeResize="0"/>
          <p:nvPr/>
        </p:nvPicPr>
        <p:blipFill rotWithShape="1">
          <a:blip r:embed="rId2">
            <a:alphaModFix amt="30000"/>
          </a:blip>
          <a:srcRect b="0" l="0" r="0" t="0"/>
          <a:stretch/>
        </p:blipFill>
        <p:spPr>
          <a:xfrm>
            <a:off x="8450596" y="4506460"/>
            <a:ext cx="464517" cy="464213"/>
          </a:xfrm>
          <a:prstGeom prst="rect">
            <a:avLst/>
          </a:prstGeom>
          <a:noFill/>
          <a:ln>
            <a:noFill/>
          </a:ln>
        </p:spPr>
      </p:pic>
      <p:sp>
        <p:nvSpPr>
          <p:cNvPr id="46" name="Google Shape;46;p8"/>
          <p:cNvSpPr txBox="1"/>
          <p:nvPr>
            <p:ph idx="12" type="sldNum"/>
          </p:nvPr>
        </p:nvSpPr>
        <p:spPr>
          <a:xfrm>
            <a:off x="4507370" y="5006588"/>
            <a:ext cx="138300" cy="140400"/>
          </a:xfrm>
          <a:prstGeom prst="rect">
            <a:avLst/>
          </a:prstGeom>
          <a:noFill/>
          <a:ln>
            <a:noFill/>
          </a:ln>
        </p:spPr>
        <p:txBody>
          <a:bodyPr anchorCtr="0" anchor="ctr" bIns="19050" lIns="19050" spcFirstLastPara="1" rIns="19050" wrap="square" tIns="19050">
            <a:noAutofit/>
          </a:bodyPr>
          <a:lstStyle>
            <a:lvl1pPr indent="0" lvl="0"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5C88A5"/>
              </a:buClr>
              <a:buSzPts val="700"/>
              <a:buFont typeface="Helvetica Neue"/>
              <a:buNone/>
              <a:defRPr b="0" i="0" sz="700" u="none" cap="none" strike="noStrike">
                <a:solidFill>
                  <a:srgbClr val="5C88A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FFFF"/>
              </a:buClr>
              <a:buSzPts val="3200"/>
              <a:buFont typeface="Days One"/>
              <a:buNone/>
              <a:defRPr i="0" sz="3200" u="none" cap="none" strike="noStrike">
                <a:solidFill>
                  <a:srgbClr val="FFFFFF"/>
                </a:solidFill>
                <a:latin typeface="Days One"/>
                <a:ea typeface="Days One"/>
                <a:cs typeface="Days One"/>
                <a:sym typeface="Days On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 name="Google Shape;9;p1"/>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FFFF"/>
              </a:buClr>
              <a:buSzPts val="3200"/>
              <a:buFont typeface="Source Sans Pro"/>
              <a:buChar char="•"/>
              <a:defRPr i="0" sz="3200" u="none" cap="none" strike="noStrike">
                <a:solidFill>
                  <a:srgbClr val="FFFFFF"/>
                </a:solidFill>
                <a:latin typeface="Source Sans Pro"/>
                <a:ea typeface="Source Sans Pro"/>
                <a:cs typeface="Source Sans Pro"/>
                <a:sym typeface="Source Sans Pro"/>
              </a:defRPr>
            </a:lvl1pPr>
            <a:lvl2pPr indent="-406400" lvl="1" marL="914400" marR="0" rtl="0" algn="l">
              <a:spcBef>
                <a:spcPts val="560"/>
              </a:spcBef>
              <a:spcAft>
                <a:spcPts val="0"/>
              </a:spcAft>
              <a:buClr>
                <a:srgbClr val="FFFFFF"/>
              </a:buClr>
              <a:buSzPts val="2800"/>
              <a:buFont typeface="Source Sans Pro"/>
              <a:buChar char="–"/>
              <a:defRPr i="0" sz="2800" u="none" cap="none" strike="noStrike">
                <a:solidFill>
                  <a:srgbClr val="FFFFFF"/>
                </a:solidFill>
                <a:latin typeface="Source Sans Pro"/>
                <a:ea typeface="Source Sans Pro"/>
                <a:cs typeface="Source Sans Pro"/>
                <a:sym typeface="Source Sans Pro"/>
              </a:defRPr>
            </a:lvl2pPr>
            <a:lvl3pPr indent="-381000" lvl="2" marL="1371600" marR="0" rtl="0" algn="l">
              <a:spcBef>
                <a:spcPts val="480"/>
              </a:spcBef>
              <a:spcAft>
                <a:spcPts val="0"/>
              </a:spcAft>
              <a:buClr>
                <a:srgbClr val="FFFFFF"/>
              </a:buClr>
              <a:buSzPts val="2400"/>
              <a:buFont typeface="Source Sans Pro"/>
              <a:buChar char="•"/>
              <a:defRPr i="0" sz="2400" u="none" cap="none" strike="noStrike">
                <a:solidFill>
                  <a:srgbClr val="FFFFFF"/>
                </a:solidFill>
                <a:latin typeface="Source Sans Pro"/>
                <a:ea typeface="Source Sans Pro"/>
                <a:cs typeface="Source Sans Pro"/>
                <a:sym typeface="Source Sans Pro"/>
              </a:defRPr>
            </a:lvl3pPr>
            <a:lvl4pPr indent="-355600" lvl="3" marL="18288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4pPr>
            <a:lvl5pPr indent="-355600" lvl="4" marL="22860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5pPr>
            <a:lvl6pPr indent="-355600" lvl="5" marL="27432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6pPr>
            <a:lvl7pPr indent="-355600" lvl="6" marL="32004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7pPr>
            <a:lvl8pPr indent="-355600" lvl="7" marL="36576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8pPr>
            <a:lvl9pPr indent="-355600" lvl="8" marL="4114800" marR="0" rtl="0" algn="l">
              <a:spcBef>
                <a:spcPts val="400"/>
              </a:spcBef>
              <a:spcAft>
                <a:spcPts val="0"/>
              </a:spcAft>
              <a:buClr>
                <a:srgbClr val="FFFFFF"/>
              </a:buClr>
              <a:buSzPts val="2000"/>
              <a:buFont typeface="Source Sans Pro"/>
              <a:buChar char="•"/>
              <a:defRPr i="0" sz="2000" u="none" cap="none" strike="noStrike">
                <a:solidFill>
                  <a:srgbClr val="FFFFFF"/>
                </a:solidFill>
                <a:latin typeface="Source Sans Pro"/>
                <a:ea typeface="Source Sans Pro"/>
                <a:cs typeface="Source Sans Pro"/>
                <a:sym typeface="Source Sans Pro"/>
              </a:defRPr>
            </a:lvl9pPr>
          </a:lstStyle>
          <a:p/>
        </p:txBody>
      </p:sp>
      <p:sp>
        <p:nvSpPr>
          <p:cNvPr id="10" name="Google Shape;10;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12" name="Google Shape;12;p1"/>
          <p:cNvPicPr preferRelativeResize="0"/>
          <p:nvPr/>
        </p:nvPicPr>
        <p:blipFill>
          <a:blip r:embed="rId2">
            <a:alphaModFix/>
          </a:blip>
          <a:stretch>
            <a:fillRect/>
          </a:stretch>
        </p:blipFill>
        <p:spPr>
          <a:xfrm>
            <a:off x="7399825" y="4464575"/>
            <a:ext cx="1500550" cy="537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5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8.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49.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5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hyperlink" Target="https://owaspsamm.org/" TargetMode="External"/><Relationship Id="rId4" Type="http://schemas.openxmlformats.org/officeDocument/2006/relationships/hyperlink" Target="https://github.com/OWASP/samm/" TargetMode="External"/><Relationship Id="rId5" Type="http://schemas.openxmlformats.org/officeDocument/2006/relationships/hyperlink" Target="https://owasp.org/www-project-samm/" TargetMode="External"/><Relationship Id="rId6" Type="http://schemas.openxmlformats.org/officeDocument/2006/relationships/image" Target="../media/image5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4.jp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7.png"/><Relationship Id="rId10" Type="http://schemas.openxmlformats.org/officeDocument/2006/relationships/image" Target="../media/image5.png"/><Relationship Id="rId9" Type="http://schemas.openxmlformats.org/officeDocument/2006/relationships/image" Target="../media/image8.jp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owaspsamm.org/" TargetMode="External"/><Relationship Id="rId4"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1.jpg"/><Relationship Id="rId4" Type="http://schemas.openxmlformats.org/officeDocument/2006/relationships/image" Target="../media/image32.jpg"/><Relationship Id="rId10" Type="http://schemas.openxmlformats.org/officeDocument/2006/relationships/image" Target="../media/image36.png"/><Relationship Id="rId9" Type="http://schemas.openxmlformats.org/officeDocument/2006/relationships/image" Target="../media/image27.pn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26.png"/><Relationship Id="rId8"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64.png"/><Relationship Id="rId5"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github.com/OWASP/samm/tree/master/Supporting%20Resources/v2.0/toolbox"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 name="Shape 50"/>
        <p:cNvGrpSpPr/>
        <p:nvPr/>
      </p:nvGrpSpPr>
      <p:grpSpPr>
        <a:xfrm>
          <a:off x="0" y="0"/>
          <a:ext cx="0" cy="0"/>
          <a:chOff x="0" y="0"/>
          <a:chExt cx="0" cy="0"/>
        </a:xfrm>
      </p:grpSpPr>
      <p:sp>
        <p:nvSpPr>
          <p:cNvPr id="51" name="Google Shape;51;p9"/>
          <p:cNvSpPr txBox="1"/>
          <p:nvPr>
            <p:ph type="ctrTitle"/>
          </p:nvPr>
        </p:nvSpPr>
        <p:spPr>
          <a:xfrm>
            <a:off x="1519200" y="1752900"/>
            <a:ext cx="6105600" cy="1637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D8A519"/>
              </a:buClr>
              <a:buSzPts val="3959"/>
              <a:buFont typeface="Calibri"/>
              <a:buNone/>
            </a:pPr>
            <a:r>
              <a:rPr lang="en-US" sz="3000">
                <a:solidFill>
                  <a:srgbClr val="FFFFFF"/>
                </a:solidFill>
                <a:latin typeface="Days One"/>
                <a:ea typeface="Days One"/>
                <a:cs typeface="Days One"/>
                <a:sym typeface="Days One"/>
              </a:rPr>
              <a:t>Bootstrap and Improve Your SDLC with OWASP SAMM - ASAP!</a:t>
            </a:r>
            <a:endParaRPr sz="3400">
              <a:solidFill>
                <a:srgbClr val="FFFFFF"/>
              </a:solidFill>
              <a:latin typeface="Days One"/>
              <a:ea typeface="Days One"/>
              <a:cs typeface="Days One"/>
              <a:sym typeface="Days One"/>
            </a:endParaRPr>
          </a:p>
        </p:txBody>
      </p:sp>
      <p:sp>
        <p:nvSpPr>
          <p:cNvPr id="52" name="Google Shape;52;p9"/>
          <p:cNvSpPr txBox="1"/>
          <p:nvPr>
            <p:ph idx="1" type="subTitle"/>
          </p:nvPr>
        </p:nvSpPr>
        <p:spPr>
          <a:xfrm>
            <a:off x="1519200" y="3390600"/>
            <a:ext cx="2108700" cy="1142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960"/>
              <a:buNone/>
            </a:pPr>
            <a:r>
              <a:rPr lang="en-US" sz="2400">
                <a:latin typeface="Source Sans Pro"/>
                <a:ea typeface="Source Sans Pro"/>
                <a:cs typeface="Source Sans Pro"/>
                <a:sym typeface="Source Sans Pro"/>
              </a:rPr>
              <a:t>Event Name</a:t>
            </a:r>
            <a:endParaRPr sz="2400">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lt1"/>
              </a:buClr>
              <a:buSzPts val="2960"/>
              <a:buNone/>
            </a:pPr>
            <a:r>
              <a:rPr lang="en-US" sz="2400">
                <a:latin typeface="Source Sans Pro"/>
                <a:ea typeface="Source Sans Pro"/>
                <a:cs typeface="Source Sans Pro"/>
                <a:sym typeface="Source Sans Pro"/>
              </a:rPr>
              <a:t>Event Date</a:t>
            </a:r>
            <a:endParaRPr sz="2400">
              <a:latin typeface="Source Sans Pro"/>
              <a:ea typeface="Source Sans Pro"/>
              <a:cs typeface="Source Sans Pro"/>
              <a:sym typeface="Source Sans Pro"/>
            </a:endParaRPr>
          </a:p>
        </p:txBody>
      </p:sp>
      <p:pic>
        <p:nvPicPr>
          <p:cNvPr id="53" name="Google Shape;53;p9"/>
          <p:cNvPicPr preferRelativeResize="0"/>
          <p:nvPr/>
        </p:nvPicPr>
        <p:blipFill>
          <a:blip r:embed="rId4">
            <a:alphaModFix/>
          </a:blip>
          <a:stretch>
            <a:fillRect/>
          </a:stretch>
        </p:blipFill>
        <p:spPr>
          <a:xfrm>
            <a:off x="422025" y="452625"/>
            <a:ext cx="2292600" cy="820700"/>
          </a:xfrm>
          <a:prstGeom prst="rect">
            <a:avLst/>
          </a:prstGeom>
          <a:noFill/>
          <a:ln>
            <a:noFill/>
          </a:ln>
        </p:spPr>
      </p:pic>
      <p:pic>
        <p:nvPicPr>
          <p:cNvPr id="54" name="Google Shape;54;p9"/>
          <p:cNvPicPr preferRelativeResize="0"/>
          <p:nvPr/>
        </p:nvPicPr>
        <p:blipFill rotWithShape="1">
          <a:blip r:embed="rId5">
            <a:alphaModFix/>
          </a:blip>
          <a:srcRect b="0" l="0" r="0" t="0"/>
          <a:stretch/>
        </p:blipFill>
        <p:spPr>
          <a:xfrm>
            <a:off x="6595195" y="395472"/>
            <a:ext cx="2173782" cy="82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457200" y="205975"/>
            <a:ext cx="86868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Application Security Costs</a:t>
            </a:r>
            <a:endParaRPr/>
          </a:p>
        </p:txBody>
      </p:sp>
      <p:grpSp>
        <p:nvGrpSpPr>
          <p:cNvPr id="148" name="Google Shape;148;p18"/>
          <p:cNvGrpSpPr/>
          <p:nvPr/>
        </p:nvGrpSpPr>
        <p:grpSpPr>
          <a:xfrm>
            <a:off x="1441817" y="1036290"/>
            <a:ext cx="6260379" cy="490140"/>
            <a:chOff x="428596" y="5072050"/>
            <a:chExt cx="7643930" cy="928824"/>
          </a:xfrm>
        </p:grpSpPr>
        <p:sp>
          <p:nvSpPr>
            <p:cNvPr id="149" name="Google Shape;149;p18"/>
            <p:cNvSpPr/>
            <p:nvPr/>
          </p:nvSpPr>
          <p:spPr>
            <a:xfrm>
              <a:off x="428596" y="5072074"/>
              <a:ext cx="1571700" cy="928800"/>
            </a:xfrm>
            <a:prstGeom prst="chevron">
              <a:avLst>
                <a:gd fmla="val 50000" name="adj"/>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lang="en-US" sz="1100">
                  <a:solidFill>
                    <a:schemeClr val="lt1"/>
                  </a:solidFill>
                </a:rPr>
                <a:t>Analysis</a:t>
              </a:r>
              <a:endParaRPr b="0" i="0" sz="1100" u="none" cap="none" strike="noStrike">
                <a:solidFill>
                  <a:schemeClr val="lt1"/>
                </a:solidFill>
                <a:latin typeface="Arial"/>
                <a:ea typeface="Arial"/>
                <a:cs typeface="Arial"/>
                <a:sym typeface="Arial"/>
              </a:endParaRPr>
            </a:p>
          </p:txBody>
        </p:sp>
        <p:sp>
          <p:nvSpPr>
            <p:cNvPr id="150" name="Google Shape;150;p18"/>
            <p:cNvSpPr/>
            <p:nvPr/>
          </p:nvSpPr>
          <p:spPr>
            <a:xfrm>
              <a:off x="1643042" y="5072074"/>
              <a:ext cx="1571700" cy="928800"/>
            </a:xfrm>
            <a:prstGeom prst="chevron">
              <a:avLst>
                <a:gd fmla="val 50000" name="adj"/>
              </a:avLst>
            </a:pr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0" i="0" lang="en-US" sz="1100" u="none" cap="none" strike="noStrike">
                  <a:solidFill>
                    <a:schemeClr val="lt1"/>
                  </a:solidFill>
                  <a:latin typeface="Arial"/>
                  <a:ea typeface="Arial"/>
                  <a:cs typeface="Arial"/>
                  <a:sym typeface="Arial"/>
                </a:rPr>
                <a:t>Design</a:t>
              </a:r>
              <a:endParaRPr b="0" i="0" sz="1100" u="none" cap="none" strike="noStrike">
                <a:solidFill>
                  <a:schemeClr val="lt1"/>
                </a:solidFill>
                <a:latin typeface="Arial"/>
                <a:ea typeface="Arial"/>
                <a:cs typeface="Arial"/>
                <a:sym typeface="Arial"/>
              </a:endParaRPr>
            </a:p>
          </p:txBody>
        </p:sp>
        <p:sp>
          <p:nvSpPr>
            <p:cNvPr id="151" name="Google Shape;151;p18"/>
            <p:cNvSpPr/>
            <p:nvPr/>
          </p:nvSpPr>
          <p:spPr>
            <a:xfrm>
              <a:off x="2818078" y="5072050"/>
              <a:ext cx="1611000" cy="928800"/>
            </a:xfrm>
            <a:prstGeom prst="chevron">
              <a:avLst>
                <a:gd fmla="val 50000" name="adj"/>
              </a:avLst>
            </a:prstGeom>
            <a:solidFill>
              <a:srgbClr val="808080"/>
            </a:solidFill>
            <a:ln>
              <a:noFill/>
            </a:ln>
          </p:spPr>
          <p:txBody>
            <a:bodyPr anchorCtr="0" anchor="ctr" bIns="45700" lIns="91425" spcFirstLastPara="1" rIns="18000" wrap="square" tIns="45700">
              <a:noAutofit/>
            </a:bodyPr>
            <a:lstStyle/>
            <a:p>
              <a:pPr indent="0" lvl="0" marL="0" marR="0" rtl="0" algn="l">
                <a:lnSpc>
                  <a:spcPct val="100000"/>
                </a:lnSpc>
                <a:spcBef>
                  <a:spcPts val="0"/>
                </a:spcBef>
                <a:spcAft>
                  <a:spcPts val="0"/>
                </a:spcAft>
                <a:buClr>
                  <a:schemeClr val="lt1"/>
                </a:buClr>
                <a:buSzPts val="1200"/>
                <a:buFont typeface="Arial"/>
                <a:buNone/>
              </a:pPr>
              <a:r>
                <a:rPr b="0" i="0" lang="en-US" sz="1100" u="none" cap="none" strike="noStrike">
                  <a:solidFill>
                    <a:schemeClr val="lt1"/>
                  </a:solidFill>
                  <a:latin typeface="Arial"/>
                  <a:ea typeface="Arial"/>
                  <a:cs typeface="Arial"/>
                  <a:sym typeface="Arial"/>
                </a:rPr>
                <a:t>Implement</a:t>
              </a:r>
              <a:endParaRPr b="0" i="0" sz="1100" u="none" cap="none" strike="noStrike">
                <a:solidFill>
                  <a:schemeClr val="lt1"/>
                </a:solidFill>
                <a:latin typeface="Arial"/>
                <a:ea typeface="Arial"/>
                <a:cs typeface="Arial"/>
                <a:sym typeface="Arial"/>
              </a:endParaRPr>
            </a:p>
          </p:txBody>
        </p:sp>
        <p:sp>
          <p:nvSpPr>
            <p:cNvPr id="152" name="Google Shape;152;p18"/>
            <p:cNvSpPr/>
            <p:nvPr/>
          </p:nvSpPr>
          <p:spPr>
            <a:xfrm>
              <a:off x="4071934" y="5072074"/>
              <a:ext cx="1571700" cy="928800"/>
            </a:xfrm>
            <a:prstGeom prst="chevron">
              <a:avLst>
                <a:gd fmla="val 50000" name="adj"/>
              </a:avLst>
            </a:prstGeom>
            <a:solidFill>
              <a:srgbClr val="77777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0" i="0" lang="en-US" sz="1100" u="none" cap="none" strike="noStrike">
                  <a:solidFill>
                    <a:schemeClr val="lt1"/>
                  </a:solidFill>
                  <a:latin typeface="Arial"/>
                  <a:ea typeface="Arial"/>
                  <a:cs typeface="Arial"/>
                  <a:sym typeface="Arial"/>
                </a:rPr>
                <a:t>Test</a:t>
              </a:r>
              <a:endParaRPr b="0" i="0" sz="1100" u="none" cap="none" strike="noStrike">
                <a:solidFill>
                  <a:schemeClr val="lt1"/>
                </a:solidFill>
                <a:latin typeface="Arial"/>
                <a:ea typeface="Arial"/>
                <a:cs typeface="Arial"/>
                <a:sym typeface="Arial"/>
              </a:endParaRPr>
            </a:p>
          </p:txBody>
        </p:sp>
        <p:sp>
          <p:nvSpPr>
            <p:cNvPr id="153" name="Google Shape;153;p18"/>
            <p:cNvSpPr/>
            <p:nvPr/>
          </p:nvSpPr>
          <p:spPr>
            <a:xfrm>
              <a:off x="5286380" y="5072074"/>
              <a:ext cx="1571700" cy="928800"/>
            </a:xfrm>
            <a:prstGeom prst="chevron">
              <a:avLst>
                <a:gd fmla="val 50000" name="adj"/>
              </a:avLst>
            </a:prstGeom>
            <a:solidFill>
              <a:srgbClr val="766A6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0" i="0" lang="en-US" sz="1100" u="none" cap="none" strike="noStrike">
                  <a:solidFill>
                    <a:schemeClr val="lt1"/>
                  </a:solidFill>
                  <a:latin typeface="Arial"/>
                  <a:ea typeface="Arial"/>
                  <a:cs typeface="Arial"/>
                  <a:sym typeface="Arial"/>
                </a:rPr>
                <a:t>Deploy</a:t>
              </a:r>
              <a:endParaRPr b="0" i="0" sz="1100" u="none" cap="none" strike="noStrike">
                <a:solidFill>
                  <a:schemeClr val="lt1"/>
                </a:solidFill>
                <a:latin typeface="Arial"/>
                <a:ea typeface="Arial"/>
                <a:cs typeface="Arial"/>
                <a:sym typeface="Arial"/>
              </a:endParaRPr>
            </a:p>
          </p:txBody>
        </p:sp>
        <p:sp>
          <p:nvSpPr>
            <p:cNvPr id="154" name="Google Shape;154;p18"/>
            <p:cNvSpPr/>
            <p:nvPr/>
          </p:nvSpPr>
          <p:spPr>
            <a:xfrm>
              <a:off x="6500826" y="5072074"/>
              <a:ext cx="1571700" cy="928800"/>
            </a:xfrm>
            <a:prstGeom prst="chevron">
              <a:avLst>
                <a:gd fmla="val 50000" name="adj"/>
              </a:avLst>
            </a:pr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0" i="0" lang="en-US" sz="1100" u="none" cap="none" strike="noStrike">
                  <a:solidFill>
                    <a:schemeClr val="lt1"/>
                  </a:solidFill>
                  <a:latin typeface="Arial"/>
                  <a:ea typeface="Arial"/>
                  <a:cs typeface="Arial"/>
                  <a:sym typeface="Arial"/>
                </a:rPr>
                <a:t>Maintain</a:t>
              </a:r>
              <a:endParaRPr b="0" i="0" sz="1100" u="none" cap="none" strike="noStrike">
                <a:solidFill>
                  <a:schemeClr val="lt1"/>
                </a:solidFill>
                <a:latin typeface="Arial"/>
                <a:ea typeface="Arial"/>
                <a:cs typeface="Arial"/>
                <a:sym typeface="Arial"/>
              </a:endParaRPr>
            </a:p>
          </p:txBody>
        </p:sp>
      </p:grpSp>
      <p:pic>
        <p:nvPicPr>
          <p:cNvPr id="155" name="Google Shape;155;p18"/>
          <p:cNvPicPr preferRelativeResize="0"/>
          <p:nvPr/>
        </p:nvPicPr>
        <p:blipFill>
          <a:blip r:embed="rId3">
            <a:alphaModFix/>
          </a:blip>
          <a:stretch>
            <a:fillRect/>
          </a:stretch>
        </p:blipFill>
        <p:spPr>
          <a:xfrm>
            <a:off x="1939771" y="1526425"/>
            <a:ext cx="5264477" cy="275034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0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Secure Build</a:t>
            </a:r>
            <a:endParaRPr/>
          </a:p>
        </p:txBody>
      </p:sp>
      <p:sp>
        <p:nvSpPr>
          <p:cNvPr id="1579" name="Google Shape;1579;p108"/>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Calibri"/>
              <a:buNone/>
            </a:pPr>
            <a:r>
              <a:rPr b="0" i="1" lang="en-US" sz="1800"/>
              <a:t>Is your full build process formally described?</a:t>
            </a:r>
            <a:endParaRPr i="1" sz="1800"/>
          </a:p>
        </p:txBody>
      </p:sp>
      <p:sp>
        <p:nvSpPr>
          <p:cNvPr id="1580" name="Google Shape;1580;p108"/>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581" name="Google Shape;1581;p108"/>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enough information to recreate the build processes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Your build documentation up to date</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Your build documentation is stored in an accessible location</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Produced artifact checksums are created during build to support later verification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harden the tools that are used within the build process</a:t>
            </a:r>
            <a:endParaRPr sz="1600">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Secure Deployment</a:t>
            </a:r>
            <a:endParaRPr/>
          </a:p>
        </p:txBody>
      </p:sp>
      <p:sp>
        <p:nvSpPr>
          <p:cNvPr id="1587" name="Google Shape;1587;p109"/>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One of the final stages in delivering secure software is ensuring the security and integrity of developed applications are not compromised during their deployment.</a:t>
            </a:r>
            <a:endParaRPr sz="1800"/>
          </a:p>
          <a:p>
            <a:pPr indent="-342900" lvl="0" marL="457200" rtl="0" algn="l">
              <a:spcBef>
                <a:spcPts val="640"/>
              </a:spcBef>
              <a:spcAft>
                <a:spcPts val="0"/>
              </a:spcAft>
              <a:buSzPts val="1800"/>
              <a:buChar char="•"/>
            </a:pPr>
            <a:r>
              <a:rPr lang="en-US" sz="1800"/>
              <a:t>In the deployment process, appropriate protections are a repeatable deployment process, separation of duties, etc.</a:t>
            </a:r>
            <a:endParaRPr sz="1800"/>
          </a:p>
          <a:p>
            <a:pPr indent="-342900" lvl="0" marL="457200" rtl="0" algn="l">
              <a:spcBef>
                <a:spcPts val="0"/>
              </a:spcBef>
              <a:spcAft>
                <a:spcPts val="0"/>
              </a:spcAft>
              <a:buSzPts val="1800"/>
              <a:buChar char="•"/>
            </a:pPr>
            <a:r>
              <a:rPr lang="en-US" sz="1800"/>
              <a:t>All secrets required for the software to run must be properly protected for deployment and during execution. Tools such as password vaults can help to achieve this.</a:t>
            </a:r>
            <a:endParaRPr sz="1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1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Secure Deployment</a:t>
            </a:r>
            <a:endParaRPr/>
          </a:p>
        </p:txBody>
      </p:sp>
      <p:sp>
        <p:nvSpPr>
          <p:cNvPr id="1594" name="Google Shape;1594;p110"/>
          <p:cNvSpPr txBox="1"/>
          <p:nvPr>
            <p:ph idx="4294967295" type="body"/>
          </p:nvPr>
        </p:nvSpPr>
        <p:spPr>
          <a:xfrm>
            <a:off x="457200" y="115132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use repeatable deployment processes?</a:t>
            </a:r>
            <a:endParaRPr b="0" i="1" sz="1800"/>
          </a:p>
        </p:txBody>
      </p:sp>
      <p:sp>
        <p:nvSpPr>
          <p:cNvPr id="1595" name="Google Shape;1595;p110"/>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596" name="Google Shape;1596;p110"/>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enough information to run the deployment processes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Your deployment documentation up to date</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Your deployment documentation is accessible to relevant stakeholders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ensure that only defined qualified personnel can trigger a deployment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harden the tools that are used within the deployment process</a:t>
            </a:r>
            <a:endParaRPr sz="1600">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Defect Management</a:t>
            </a:r>
            <a:endParaRPr/>
          </a:p>
        </p:txBody>
      </p:sp>
      <p:sp>
        <p:nvSpPr>
          <p:cNvPr id="1603" name="Google Shape;1603;p11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SzPts val="2000"/>
              <a:buNone/>
            </a:pPr>
            <a:r>
              <a:rPr lang="en-US" sz="1800"/>
              <a:t>The Defect Management practice focuses on collecting, recording, and analysing software security defects and enriching them with information to drive metrics-based decisions. </a:t>
            </a:r>
            <a:endParaRPr sz="1800"/>
          </a:p>
          <a:p>
            <a:pPr indent="0" lvl="0" marL="0" rtl="0" algn="l">
              <a:spcBef>
                <a:spcPts val="640"/>
              </a:spcBef>
              <a:spcAft>
                <a:spcPts val="0"/>
              </a:spcAft>
              <a:buSzPts val="2000"/>
              <a:buNone/>
            </a:pPr>
            <a:r>
              <a:rPr lang="en-US" sz="1800"/>
              <a:t>It is a central funnel for all defects identified in other security practices.</a:t>
            </a:r>
            <a:endParaRPr sz="1800"/>
          </a:p>
          <a:p>
            <a:pPr indent="-342900" lvl="0" marL="457200" rtl="0" algn="l">
              <a:spcBef>
                <a:spcPts val="640"/>
              </a:spcBef>
              <a:spcAft>
                <a:spcPts val="0"/>
              </a:spcAft>
              <a:buSzPts val="1800"/>
              <a:buChar char="•"/>
            </a:pPr>
            <a:r>
              <a:rPr lang="en-US" sz="1800"/>
              <a:t>A defect tracking solution helps the organization to keep track of identified problems, and to manage them in a controlled manner.</a:t>
            </a:r>
            <a:endParaRPr sz="1800"/>
          </a:p>
          <a:p>
            <a:pPr indent="-342900" lvl="0" marL="457200" rtl="0" algn="l">
              <a:spcBef>
                <a:spcPts val="0"/>
              </a:spcBef>
              <a:spcAft>
                <a:spcPts val="0"/>
              </a:spcAft>
              <a:buSzPts val="1800"/>
              <a:buChar char="•"/>
            </a:pPr>
            <a:r>
              <a:rPr lang="en-US" sz="1800"/>
              <a:t>Analysis of defects supported by metrics can help to increase awareness and guide improvement programs in the organization.</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1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Defect Management</a:t>
            </a:r>
            <a:endParaRPr/>
          </a:p>
        </p:txBody>
      </p:sp>
      <p:sp>
        <p:nvSpPr>
          <p:cNvPr id="1610" name="Google Shape;1610;p112"/>
          <p:cNvSpPr txBox="1"/>
          <p:nvPr>
            <p:ph idx="4294967295" type="body"/>
          </p:nvPr>
        </p:nvSpPr>
        <p:spPr>
          <a:xfrm>
            <a:off x="457200" y="1090050"/>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track all known security defects in accessible locations?</a:t>
            </a:r>
            <a:endParaRPr b="0" i="1" sz="1800"/>
          </a:p>
        </p:txBody>
      </p:sp>
      <p:sp>
        <p:nvSpPr>
          <p:cNvPr id="1611" name="Google Shape;1611;p112"/>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612" name="Google Shape;1612;p112"/>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600">
              <a:latin typeface="Arial"/>
              <a:ea typeface="Arial"/>
              <a:cs typeface="Arial"/>
              <a:sym typeface="Arial"/>
            </a:endParaRPr>
          </a:p>
          <a:p>
            <a:pPr indent="0" lvl="0" marL="0" rtl="0" algn="l">
              <a:spcBef>
                <a:spcPts val="480"/>
              </a:spcBef>
              <a:spcAft>
                <a:spcPts val="0"/>
              </a:spcAft>
              <a:buNone/>
            </a:pPr>
            <a:r>
              <a:t/>
            </a:r>
            <a:endParaRPr sz="16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can easily get an overview of all security defects impacting one application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have at least a rudimentary classification scheme in place</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process includes a strategy for handling false positives and duplicate entries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defect management system covers defects from various sources and activities</a:t>
            </a:r>
            <a:endParaRPr sz="16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1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618" name="Google Shape;1618;p11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Assessing Verification</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127000" rtl="0" algn="l">
              <a:spcBef>
                <a:spcPts val="0"/>
              </a:spcBef>
              <a:spcAft>
                <a:spcPts val="0"/>
              </a:spcAft>
              <a:buSzPts val="2000"/>
              <a:buNone/>
            </a:pPr>
            <a:r>
              <a:rPr lang="en-US"/>
              <a:t>Verification</a:t>
            </a:r>
            <a:r>
              <a:rPr lang="en-US"/>
              <a:t> Business Function</a:t>
            </a:r>
            <a:endParaRPr/>
          </a:p>
        </p:txBody>
      </p:sp>
      <p:sp>
        <p:nvSpPr>
          <p:cNvPr id="1624" name="Google Shape;1624;p114"/>
          <p:cNvSpPr/>
          <p:nvPr/>
        </p:nvSpPr>
        <p:spPr>
          <a:xfrm>
            <a:off x="976650" y="873825"/>
            <a:ext cx="7190700" cy="36282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625" name="Google Shape;1625;p114"/>
          <p:cNvSpPr/>
          <p:nvPr/>
        </p:nvSpPr>
        <p:spPr>
          <a:xfrm>
            <a:off x="1190237"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626" name="Google Shape;1626;p114"/>
          <p:cNvSpPr/>
          <p:nvPr/>
        </p:nvSpPr>
        <p:spPr>
          <a:xfrm>
            <a:off x="1774416"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627" name="Google Shape;1627;p114"/>
          <p:cNvGrpSpPr/>
          <p:nvPr/>
        </p:nvGrpSpPr>
        <p:grpSpPr>
          <a:xfrm>
            <a:off x="1158348" y="1629167"/>
            <a:ext cx="559799" cy="2649906"/>
            <a:chOff x="231050" y="1070800"/>
            <a:chExt cx="711850" cy="3756600"/>
          </a:xfrm>
        </p:grpSpPr>
        <p:sp>
          <p:nvSpPr>
            <p:cNvPr id="1628" name="Google Shape;1628;p11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14"/>
          <p:cNvGrpSpPr/>
          <p:nvPr/>
        </p:nvGrpSpPr>
        <p:grpSpPr>
          <a:xfrm>
            <a:off x="1864279" y="1629167"/>
            <a:ext cx="558354" cy="2649906"/>
            <a:chOff x="1128725" y="1070800"/>
            <a:chExt cx="710013" cy="3756600"/>
          </a:xfrm>
        </p:grpSpPr>
        <p:sp>
          <p:nvSpPr>
            <p:cNvPr id="1631" name="Google Shape;1631;p11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114"/>
          <p:cNvSpPr/>
          <p:nvPr/>
        </p:nvSpPr>
        <p:spPr>
          <a:xfrm>
            <a:off x="2570393"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634" name="Google Shape;1634;p114"/>
          <p:cNvSpPr/>
          <p:nvPr/>
        </p:nvSpPr>
        <p:spPr>
          <a:xfrm>
            <a:off x="3154572"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635" name="Google Shape;1635;p114"/>
          <p:cNvGrpSpPr/>
          <p:nvPr/>
        </p:nvGrpSpPr>
        <p:grpSpPr>
          <a:xfrm>
            <a:off x="2538504" y="1629167"/>
            <a:ext cx="559799" cy="2649906"/>
            <a:chOff x="231050" y="1070800"/>
            <a:chExt cx="711850" cy="3756600"/>
          </a:xfrm>
        </p:grpSpPr>
        <p:sp>
          <p:nvSpPr>
            <p:cNvPr id="1636" name="Google Shape;1636;p11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114"/>
          <p:cNvGrpSpPr/>
          <p:nvPr/>
        </p:nvGrpSpPr>
        <p:grpSpPr>
          <a:xfrm>
            <a:off x="3244435" y="1629167"/>
            <a:ext cx="558354" cy="2649906"/>
            <a:chOff x="1128725" y="1070800"/>
            <a:chExt cx="710013" cy="3756600"/>
          </a:xfrm>
        </p:grpSpPr>
        <p:sp>
          <p:nvSpPr>
            <p:cNvPr id="1639" name="Google Shape;1639;p11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114"/>
          <p:cNvSpPr/>
          <p:nvPr/>
        </p:nvSpPr>
        <p:spPr>
          <a:xfrm>
            <a:off x="3950176"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642" name="Google Shape;1642;p114"/>
          <p:cNvSpPr/>
          <p:nvPr/>
        </p:nvSpPr>
        <p:spPr>
          <a:xfrm>
            <a:off x="4534355"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643" name="Google Shape;1643;p114"/>
          <p:cNvGrpSpPr/>
          <p:nvPr/>
        </p:nvGrpSpPr>
        <p:grpSpPr>
          <a:xfrm>
            <a:off x="3918286" y="1629167"/>
            <a:ext cx="559799" cy="2649906"/>
            <a:chOff x="231050" y="1070800"/>
            <a:chExt cx="711850" cy="3756600"/>
          </a:xfrm>
        </p:grpSpPr>
        <p:sp>
          <p:nvSpPr>
            <p:cNvPr id="1644" name="Google Shape;1644;p11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114"/>
          <p:cNvGrpSpPr/>
          <p:nvPr/>
        </p:nvGrpSpPr>
        <p:grpSpPr>
          <a:xfrm>
            <a:off x="4624218" y="1629167"/>
            <a:ext cx="558354" cy="2649906"/>
            <a:chOff x="1128725" y="1070800"/>
            <a:chExt cx="710013" cy="3756600"/>
          </a:xfrm>
        </p:grpSpPr>
        <p:sp>
          <p:nvSpPr>
            <p:cNvPr id="1647" name="Google Shape;1647;p11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114"/>
          <p:cNvSpPr/>
          <p:nvPr/>
        </p:nvSpPr>
        <p:spPr>
          <a:xfrm>
            <a:off x="6710714"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650" name="Google Shape;1650;p114"/>
          <p:cNvSpPr/>
          <p:nvPr/>
        </p:nvSpPr>
        <p:spPr>
          <a:xfrm>
            <a:off x="7294893"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651" name="Google Shape;1651;p114"/>
          <p:cNvGrpSpPr/>
          <p:nvPr/>
        </p:nvGrpSpPr>
        <p:grpSpPr>
          <a:xfrm>
            <a:off x="6678825" y="1629167"/>
            <a:ext cx="559799" cy="2649906"/>
            <a:chOff x="231050" y="1070800"/>
            <a:chExt cx="711850" cy="3756600"/>
          </a:xfrm>
        </p:grpSpPr>
        <p:sp>
          <p:nvSpPr>
            <p:cNvPr id="1652" name="Google Shape;1652;p11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14"/>
          <p:cNvGrpSpPr/>
          <p:nvPr/>
        </p:nvGrpSpPr>
        <p:grpSpPr>
          <a:xfrm>
            <a:off x="7384756" y="1629167"/>
            <a:ext cx="558354" cy="2649906"/>
            <a:chOff x="1128725" y="1070800"/>
            <a:chExt cx="710013" cy="3756600"/>
          </a:xfrm>
        </p:grpSpPr>
        <p:sp>
          <p:nvSpPr>
            <p:cNvPr id="1655" name="Google Shape;1655;p11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114"/>
          <p:cNvSpPr/>
          <p:nvPr/>
        </p:nvSpPr>
        <p:spPr>
          <a:xfrm>
            <a:off x="5330460"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658" name="Google Shape;1658;p114"/>
          <p:cNvSpPr/>
          <p:nvPr/>
        </p:nvSpPr>
        <p:spPr>
          <a:xfrm>
            <a:off x="5914639"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659" name="Google Shape;1659;p114"/>
          <p:cNvGrpSpPr/>
          <p:nvPr/>
        </p:nvGrpSpPr>
        <p:grpSpPr>
          <a:xfrm>
            <a:off x="5298570" y="1629167"/>
            <a:ext cx="559799" cy="2649906"/>
            <a:chOff x="231050" y="1070800"/>
            <a:chExt cx="711850" cy="3756600"/>
          </a:xfrm>
        </p:grpSpPr>
        <p:sp>
          <p:nvSpPr>
            <p:cNvPr id="1660" name="Google Shape;1660;p11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114"/>
          <p:cNvGrpSpPr/>
          <p:nvPr/>
        </p:nvGrpSpPr>
        <p:grpSpPr>
          <a:xfrm>
            <a:off x="6004502" y="1629167"/>
            <a:ext cx="558354" cy="2649906"/>
            <a:chOff x="1128725" y="1070800"/>
            <a:chExt cx="710013" cy="3756600"/>
          </a:xfrm>
        </p:grpSpPr>
        <p:sp>
          <p:nvSpPr>
            <p:cNvPr id="1663" name="Google Shape;1663;p11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114"/>
          <p:cNvSpPr/>
          <p:nvPr/>
        </p:nvSpPr>
        <p:spPr>
          <a:xfrm>
            <a:off x="1158348" y="1299040"/>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Strategy &amp;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Metrics</a:t>
            </a:r>
            <a:endParaRPr sz="800">
              <a:solidFill>
                <a:srgbClr val="FFFFFF"/>
              </a:solidFill>
              <a:latin typeface="Source Sans Pro"/>
              <a:ea typeface="Source Sans Pro"/>
              <a:cs typeface="Source Sans Pro"/>
              <a:sym typeface="Source Sans Pro"/>
            </a:endParaRPr>
          </a:p>
        </p:txBody>
      </p:sp>
      <p:sp>
        <p:nvSpPr>
          <p:cNvPr id="1666" name="Google Shape;1666;p114"/>
          <p:cNvSpPr/>
          <p:nvPr/>
        </p:nvSpPr>
        <p:spPr>
          <a:xfrm>
            <a:off x="1158348" y="1006208"/>
            <a:ext cx="1263600" cy="2265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Governance</a:t>
            </a:r>
            <a:endParaRPr sz="800">
              <a:solidFill>
                <a:srgbClr val="FFFFFF"/>
              </a:solidFill>
              <a:latin typeface="Source Sans Pro"/>
              <a:ea typeface="Source Sans Pro"/>
              <a:cs typeface="Source Sans Pro"/>
              <a:sym typeface="Source Sans Pro"/>
            </a:endParaRPr>
          </a:p>
        </p:txBody>
      </p:sp>
      <p:sp>
        <p:nvSpPr>
          <p:cNvPr id="1667" name="Google Shape;1667;p114"/>
          <p:cNvSpPr/>
          <p:nvPr/>
        </p:nvSpPr>
        <p:spPr>
          <a:xfrm>
            <a:off x="2538481" y="1006208"/>
            <a:ext cx="1263600" cy="2265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Design</a:t>
            </a:r>
            <a:endParaRPr sz="800">
              <a:solidFill>
                <a:srgbClr val="FFFFFF"/>
              </a:solidFill>
              <a:latin typeface="Source Sans Pro"/>
              <a:ea typeface="Source Sans Pro"/>
              <a:cs typeface="Source Sans Pro"/>
              <a:sym typeface="Source Sans Pro"/>
            </a:endParaRPr>
          </a:p>
        </p:txBody>
      </p:sp>
      <p:sp>
        <p:nvSpPr>
          <p:cNvPr id="1668" name="Google Shape;1668;p114"/>
          <p:cNvSpPr/>
          <p:nvPr/>
        </p:nvSpPr>
        <p:spPr>
          <a:xfrm>
            <a:off x="5298701" y="1299040"/>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Architecture Assessment</a:t>
            </a:r>
            <a:endParaRPr b="1" i="1" sz="1200">
              <a:solidFill>
                <a:srgbClr val="FFFFFF"/>
              </a:solidFill>
              <a:latin typeface="Source Sans Pro"/>
              <a:ea typeface="Source Sans Pro"/>
              <a:cs typeface="Source Sans Pro"/>
              <a:sym typeface="Source Sans Pro"/>
            </a:endParaRPr>
          </a:p>
        </p:txBody>
      </p:sp>
      <p:sp>
        <p:nvSpPr>
          <p:cNvPr id="1669" name="Google Shape;1669;p114"/>
          <p:cNvSpPr/>
          <p:nvPr/>
        </p:nvSpPr>
        <p:spPr>
          <a:xfrm>
            <a:off x="5298746" y="1006208"/>
            <a:ext cx="1263600" cy="2265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1" lang="en-US">
                <a:solidFill>
                  <a:srgbClr val="FFFFFF"/>
                </a:solidFill>
                <a:latin typeface="Source Sans Pro"/>
                <a:ea typeface="Source Sans Pro"/>
                <a:cs typeface="Source Sans Pro"/>
                <a:sym typeface="Source Sans Pro"/>
              </a:rPr>
              <a:t>Verification</a:t>
            </a:r>
            <a:endParaRPr b="1" i="1">
              <a:solidFill>
                <a:srgbClr val="FFFFFF"/>
              </a:solidFill>
              <a:latin typeface="Source Sans Pro"/>
              <a:ea typeface="Source Sans Pro"/>
              <a:cs typeface="Source Sans Pro"/>
              <a:sym typeface="Source Sans Pro"/>
            </a:endParaRPr>
          </a:p>
        </p:txBody>
      </p:sp>
      <p:sp>
        <p:nvSpPr>
          <p:cNvPr id="1670" name="Google Shape;1670;p114"/>
          <p:cNvSpPr/>
          <p:nvPr/>
        </p:nvSpPr>
        <p:spPr>
          <a:xfrm>
            <a:off x="3918583" y="2222452"/>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Deployment</a:t>
            </a:r>
            <a:endParaRPr sz="800">
              <a:solidFill>
                <a:srgbClr val="FFFFFF"/>
              </a:solidFill>
              <a:latin typeface="Source Sans Pro"/>
              <a:ea typeface="Source Sans Pro"/>
              <a:cs typeface="Source Sans Pro"/>
              <a:sym typeface="Source Sans Pro"/>
            </a:endParaRPr>
          </a:p>
        </p:txBody>
      </p:sp>
      <p:sp>
        <p:nvSpPr>
          <p:cNvPr id="1671" name="Google Shape;1671;p114"/>
          <p:cNvSpPr/>
          <p:nvPr/>
        </p:nvSpPr>
        <p:spPr>
          <a:xfrm>
            <a:off x="3918614" y="1006208"/>
            <a:ext cx="1263600" cy="2265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Implementation</a:t>
            </a:r>
            <a:endParaRPr sz="800">
              <a:solidFill>
                <a:srgbClr val="FFFFFF"/>
              </a:solidFill>
              <a:latin typeface="Source Sans Pro"/>
              <a:ea typeface="Source Sans Pro"/>
              <a:cs typeface="Source Sans Pro"/>
              <a:sym typeface="Source Sans Pro"/>
            </a:endParaRPr>
          </a:p>
        </p:txBody>
      </p:sp>
      <p:sp>
        <p:nvSpPr>
          <p:cNvPr id="1672" name="Google Shape;1672;p114"/>
          <p:cNvSpPr/>
          <p:nvPr/>
        </p:nvSpPr>
        <p:spPr>
          <a:xfrm>
            <a:off x="6678738" y="2222452"/>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Environment Management</a:t>
            </a:r>
            <a:endParaRPr sz="800">
              <a:solidFill>
                <a:srgbClr val="FFFFFF"/>
              </a:solidFill>
              <a:latin typeface="Source Sans Pro"/>
              <a:ea typeface="Source Sans Pro"/>
              <a:cs typeface="Source Sans Pro"/>
              <a:sym typeface="Source Sans Pro"/>
            </a:endParaRPr>
          </a:p>
        </p:txBody>
      </p:sp>
      <p:sp>
        <p:nvSpPr>
          <p:cNvPr id="1673" name="Google Shape;1673;p114"/>
          <p:cNvSpPr/>
          <p:nvPr/>
        </p:nvSpPr>
        <p:spPr>
          <a:xfrm>
            <a:off x="6678879" y="1006208"/>
            <a:ext cx="1263600" cy="2265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Operations</a:t>
            </a:r>
            <a:endParaRPr sz="800">
              <a:solidFill>
                <a:srgbClr val="FFFFFF"/>
              </a:solidFill>
              <a:latin typeface="Source Sans Pro"/>
              <a:ea typeface="Source Sans Pro"/>
              <a:cs typeface="Source Sans Pro"/>
              <a:sym typeface="Source Sans Pro"/>
            </a:endParaRPr>
          </a:p>
        </p:txBody>
      </p:sp>
      <p:sp>
        <p:nvSpPr>
          <p:cNvPr id="1674" name="Google Shape;1674;p114"/>
          <p:cNvSpPr/>
          <p:nvPr/>
        </p:nvSpPr>
        <p:spPr>
          <a:xfrm>
            <a:off x="2538505" y="2222452"/>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Requirements</a:t>
            </a:r>
            <a:endParaRPr sz="800">
              <a:solidFill>
                <a:srgbClr val="FFFFFF"/>
              </a:solidFill>
              <a:latin typeface="Source Sans Pro"/>
              <a:ea typeface="Source Sans Pro"/>
              <a:cs typeface="Source Sans Pro"/>
              <a:sym typeface="Source Sans Pro"/>
            </a:endParaRPr>
          </a:p>
        </p:txBody>
      </p:sp>
      <p:sp>
        <p:nvSpPr>
          <p:cNvPr id="1675" name="Google Shape;1675;p114"/>
          <p:cNvSpPr/>
          <p:nvPr/>
        </p:nvSpPr>
        <p:spPr>
          <a:xfrm>
            <a:off x="1158427" y="2222452"/>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Policy &amp; Compliance</a:t>
            </a:r>
            <a:endParaRPr sz="800">
              <a:solidFill>
                <a:srgbClr val="FFFFFF"/>
              </a:solidFill>
              <a:latin typeface="Source Sans Pro"/>
              <a:ea typeface="Source Sans Pro"/>
              <a:cs typeface="Source Sans Pro"/>
              <a:sym typeface="Source Sans Pro"/>
            </a:endParaRPr>
          </a:p>
        </p:txBody>
      </p:sp>
      <p:sp>
        <p:nvSpPr>
          <p:cNvPr id="1676" name="Google Shape;1676;p114"/>
          <p:cNvSpPr/>
          <p:nvPr/>
        </p:nvSpPr>
        <p:spPr>
          <a:xfrm>
            <a:off x="1158368" y="3106154"/>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Education &amp; Guidance</a:t>
            </a:r>
            <a:endParaRPr sz="800">
              <a:solidFill>
                <a:srgbClr val="FFFFFF"/>
              </a:solidFill>
              <a:latin typeface="Source Sans Pro"/>
              <a:ea typeface="Source Sans Pro"/>
              <a:cs typeface="Source Sans Pro"/>
              <a:sym typeface="Source Sans Pro"/>
            </a:endParaRPr>
          </a:p>
        </p:txBody>
      </p:sp>
      <p:sp>
        <p:nvSpPr>
          <p:cNvPr id="1677" name="Google Shape;1677;p114"/>
          <p:cNvSpPr/>
          <p:nvPr/>
        </p:nvSpPr>
        <p:spPr>
          <a:xfrm>
            <a:off x="2538466" y="1299040"/>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Threat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Assessment</a:t>
            </a:r>
            <a:endParaRPr sz="800">
              <a:solidFill>
                <a:srgbClr val="FFFFFF"/>
              </a:solidFill>
              <a:latin typeface="Source Sans Pro"/>
              <a:ea typeface="Source Sans Pro"/>
              <a:cs typeface="Source Sans Pro"/>
              <a:sym typeface="Source Sans Pro"/>
            </a:endParaRPr>
          </a:p>
        </p:txBody>
      </p:sp>
      <p:sp>
        <p:nvSpPr>
          <p:cNvPr id="1678" name="Google Shape;1678;p114"/>
          <p:cNvSpPr/>
          <p:nvPr/>
        </p:nvSpPr>
        <p:spPr>
          <a:xfrm>
            <a:off x="2538521" y="3113245"/>
            <a:ext cx="1263600" cy="3858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1679" name="Google Shape;1679;p114"/>
          <p:cNvSpPr/>
          <p:nvPr/>
        </p:nvSpPr>
        <p:spPr>
          <a:xfrm>
            <a:off x="3918584" y="1299040"/>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Build</a:t>
            </a:r>
            <a:endParaRPr sz="800">
              <a:solidFill>
                <a:srgbClr val="FFFFFF"/>
              </a:solidFill>
              <a:latin typeface="Source Sans Pro"/>
              <a:ea typeface="Source Sans Pro"/>
              <a:cs typeface="Source Sans Pro"/>
              <a:sym typeface="Source Sans Pro"/>
            </a:endParaRPr>
          </a:p>
        </p:txBody>
      </p:sp>
      <p:sp>
        <p:nvSpPr>
          <p:cNvPr id="1680" name="Google Shape;1680;p114"/>
          <p:cNvSpPr/>
          <p:nvPr/>
        </p:nvSpPr>
        <p:spPr>
          <a:xfrm>
            <a:off x="3918654" y="3106154"/>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Defect Management</a:t>
            </a:r>
            <a:endParaRPr sz="800">
              <a:solidFill>
                <a:srgbClr val="FFFFFF"/>
              </a:solidFill>
              <a:latin typeface="Source Sans Pro"/>
              <a:ea typeface="Source Sans Pro"/>
              <a:cs typeface="Source Sans Pro"/>
              <a:sym typeface="Source Sans Pro"/>
            </a:endParaRPr>
          </a:p>
        </p:txBody>
      </p:sp>
      <p:sp>
        <p:nvSpPr>
          <p:cNvPr id="1681" name="Google Shape;1681;p114"/>
          <p:cNvSpPr/>
          <p:nvPr/>
        </p:nvSpPr>
        <p:spPr>
          <a:xfrm>
            <a:off x="5298660" y="2222452"/>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Requirements-</a:t>
            </a:r>
            <a:endParaRPr b="1" i="1" sz="12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driven Testing</a:t>
            </a:r>
            <a:endParaRPr b="1" i="1" sz="1200">
              <a:solidFill>
                <a:srgbClr val="FFFFFF"/>
              </a:solidFill>
              <a:latin typeface="Source Sans Pro"/>
              <a:ea typeface="Source Sans Pro"/>
              <a:cs typeface="Source Sans Pro"/>
              <a:sym typeface="Source Sans Pro"/>
            </a:endParaRPr>
          </a:p>
        </p:txBody>
      </p:sp>
      <p:sp>
        <p:nvSpPr>
          <p:cNvPr id="1682" name="Google Shape;1682;p114"/>
          <p:cNvSpPr/>
          <p:nvPr/>
        </p:nvSpPr>
        <p:spPr>
          <a:xfrm>
            <a:off x="5298806" y="3106154"/>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Security Testing</a:t>
            </a:r>
            <a:endParaRPr b="1" i="1" sz="1200">
              <a:solidFill>
                <a:srgbClr val="FFFFFF"/>
              </a:solidFill>
              <a:latin typeface="Source Sans Pro"/>
              <a:ea typeface="Source Sans Pro"/>
              <a:cs typeface="Source Sans Pro"/>
              <a:sym typeface="Source Sans Pro"/>
            </a:endParaRPr>
          </a:p>
        </p:txBody>
      </p:sp>
      <p:sp>
        <p:nvSpPr>
          <p:cNvPr id="1683" name="Google Shape;1683;p114"/>
          <p:cNvSpPr/>
          <p:nvPr/>
        </p:nvSpPr>
        <p:spPr>
          <a:xfrm>
            <a:off x="6678819" y="1299040"/>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Incident Management</a:t>
            </a:r>
            <a:endParaRPr sz="800">
              <a:solidFill>
                <a:srgbClr val="FFFFFF"/>
              </a:solidFill>
              <a:latin typeface="Source Sans Pro"/>
              <a:ea typeface="Source Sans Pro"/>
              <a:cs typeface="Source Sans Pro"/>
              <a:sym typeface="Source Sans Pro"/>
            </a:endParaRPr>
          </a:p>
        </p:txBody>
      </p:sp>
      <p:sp>
        <p:nvSpPr>
          <p:cNvPr id="1684" name="Google Shape;1684;p114"/>
          <p:cNvSpPr/>
          <p:nvPr/>
        </p:nvSpPr>
        <p:spPr>
          <a:xfrm>
            <a:off x="6678959" y="3106154"/>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Operational Management</a:t>
            </a:r>
            <a:endParaRPr sz="800">
              <a:solidFill>
                <a:srgbClr val="FFFFFF"/>
              </a:solidFill>
              <a:latin typeface="Source Sans Pro"/>
              <a:ea typeface="Source Sans Pro"/>
              <a:cs typeface="Source Sans Pro"/>
              <a:sym typeface="Source Sans Pro"/>
            </a:endParaRPr>
          </a:p>
        </p:txBody>
      </p:sp>
      <p:sp>
        <p:nvSpPr>
          <p:cNvPr id="1685" name="Google Shape;1685;p114"/>
          <p:cNvSpPr/>
          <p:nvPr/>
        </p:nvSpPr>
        <p:spPr>
          <a:xfrm>
            <a:off x="1158476"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Create &amp; promote</a:t>
            </a:r>
            <a:endParaRPr sz="600">
              <a:solidFill>
                <a:srgbClr val="FFFFFF"/>
              </a:solidFill>
              <a:latin typeface="Source Sans Pro"/>
              <a:ea typeface="Source Sans Pro"/>
              <a:cs typeface="Source Sans Pro"/>
              <a:sym typeface="Source Sans Pro"/>
            </a:endParaRPr>
          </a:p>
        </p:txBody>
      </p:sp>
      <p:sp>
        <p:nvSpPr>
          <p:cNvPr id="1686" name="Google Shape;1686;p114"/>
          <p:cNvSpPr/>
          <p:nvPr/>
        </p:nvSpPr>
        <p:spPr>
          <a:xfrm>
            <a:off x="1806297"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Measure &amp; improve</a:t>
            </a:r>
            <a:endParaRPr sz="600">
              <a:solidFill>
                <a:srgbClr val="FFFFFF"/>
              </a:solidFill>
              <a:latin typeface="Source Sans Pro"/>
              <a:ea typeface="Source Sans Pro"/>
              <a:cs typeface="Source Sans Pro"/>
              <a:sym typeface="Source Sans Pro"/>
            </a:endParaRPr>
          </a:p>
        </p:txBody>
      </p:sp>
      <p:sp>
        <p:nvSpPr>
          <p:cNvPr id="1687" name="Google Shape;1687;p114"/>
          <p:cNvSpPr/>
          <p:nvPr/>
        </p:nvSpPr>
        <p:spPr>
          <a:xfrm>
            <a:off x="2538569"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App risk profile</a:t>
            </a:r>
            <a:endParaRPr sz="600">
              <a:solidFill>
                <a:srgbClr val="FFFFFF"/>
              </a:solidFill>
              <a:latin typeface="Source Sans Pro"/>
              <a:ea typeface="Source Sans Pro"/>
              <a:cs typeface="Source Sans Pro"/>
              <a:sym typeface="Source Sans Pro"/>
            </a:endParaRPr>
          </a:p>
        </p:txBody>
      </p:sp>
      <p:sp>
        <p:nvSpPr>
          <p:cNvPr id="1688" name="Google Shape;1688;p114"/>
          <p:cNvSpPr/>
          <p:nvPr/>
        </p:nvSpPr>
        <p:spPr>
          <a:xfrm>
            <a:off x="3186390"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Threat model</a:t>
            </a:r>
            <a:endParaRPr sz="600">
              <a:solidFill>
                <a:srgbClr val="FFFFFF"/>
              </a:solidFill>
              <a:latin typeface="Source Sans Pro"/>
              <a:ea typeface="Source Sans Pro"/>
              <a:cs typeface="Source Sans Pro"/>
              <a:sym typeface="Source Sans Pro"/>
            </a:endParaRPr>
          </a:p>
        </p:txBody>
      </p:sp>
      <p:sp>
        <p:nvSpPr>
          <p:cNvPr id="1689" name="Google Shape;1689;p114"/>
          <p:cNvSpPr/>
          <p:nvPr/>
        </p:nvSpPr>
        <p:spPr>
          <a:xfrm>
            <a:off x="3918661" y="1737321"/>
            <a:ext cx="5283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Build process</a:t>
            </a:r>
            <a:endParaRPr sz="600">
              <a:solidFill>
                <a:srgbClr val="FFFFFF"/>
              </a:solidFill>
              <a:latin typeface="Source Sans Pro"/>
              <a:ea typeface="Source Sans Pro"/>
              <a:cs typeface="Source Sans Pro"/>
              <a:sym typeface="Source Sans Pro"/>
            </a:endParaRPr>
          </a:p>
        </p:txBody>
      </p:sp>
      <p:sp>
        <p:nvSpPr>
          <p:cNvPr id="1690" name="Google Shape;1690;p114"/>
          <p:cNvSpPr/>
          <p:nvPr/>
        </p:nvSpPr>
        <p:spPr>
          <a:xfrm>
            <a:off x="4478383" y="1737321"/>
            <a:ext cx="7041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Dependencies</a:t>
            </a:r>
            <a:endParaRPr sz="600">
              <a:solidFill>
                <a:srgbClr val="FFFFFF"/>
              </a:solidFill>
              <a:latin typeface="Source Sans Pro"/>
              <a:ea typeface="Source Sans Pro"/>
              <a:cs typeface="Source Sans Pro"/>
              <a:sym typeface="Source Sans Pro"/>
            </a:endParaRPr>
          </a:p>
        </p:txBody>
      </p:sp>
      <p:sp>
        <p:nvSpPr>
          <p:cNvPr id="1691" name="Google Shape;1691;p114"/>
          <p:cNvSpPr/>
          <p:nvPr/>
        </p:nvSpPr>
        <p:spPr>
          <a:xfrm>
            <a:off x="5298764"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Architecture validation</a:t>
            </a:r>
            <a:endParaRPr i="1" sz="600">
              <a:solidFill>
                <a:srgbClr val="FFFFFF"/>
              </a:solidFill>
              <a:latin typeface="Source Sans Pro"/>
              <a:ea typeface="Source Sans Pro"/>
              <a:cs typeface="Source Sans Pro"/>
              <a:sym typeface="Source Sans Pro"/>
            </a:endParaRPr>
          </a:p>
        </p:txBody>
      </p:sp>
      <p:sp>
        <p:nvSpPr>
          <p:cNvPr id="1692" name="Google Shape;1692;p114"/>
          <p:cNvSpPr/>
          <p:nvPr/>
        </p:nvSpPr>
        <p:spPr>
          <a:xfrm>
            <a:off x="5946586"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Architecture compliance</a:t>
            </a:r>
            <a:endParaRPr i="1" sz="600">
              <a:solidFill>
                <a:srgbClr val="FFFFFF"/>
              </a:solidFill>
              <a:latin typeface="Source Sans Pro"/>
              <a:ea typeface="Source Sans Pro"/>
              <a:cs typeface="Source Sans Pro"/>
              <a:sym typeface="Source Sans Pro"/>
            </a:endParaRPr>
          </a:p>
        </p:txBody>
      </p:sp>
      <p:sp>
        <p:nvSpPr>
          <p:cNvPr id="1693" name="Google Shape;1693;p114"/>
          <p:cNvSpPr/>
          <p:nvPr/>
        </p:nvSpPr>
        <p:spPr>
          <a:xfrm>
            <a:off x="6678862"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detection</a:t>
            </a:r>
            <a:endParaRPr sz="600">
              <a:solidFill>
                <a:srgbClr val="FFFFFF"/>
              </a:solidFill>
              <a:latin typeface="Source Sans Pro"/>
              <a:ea typeface="Source Sans Pro"/>
              <a:cs typeface="Source Sans Pro"/>
              <a:sym typeface="Source Sans Pro"/>
            </a:endParaRPr>
          </a:p>
        </p:txBody>
      </p:sp>
      <p:sp>
        <p:nvSpPr>
          <p:cNvPr id="1694" name="Google Shape;1694;p114"/>
          <p:cNvSpPr/>
          <p:nvPr/>
        </p:nvSpPr>
        <p:spPr>
          <a:xfrm>
            <a:off x="7326683"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response</a:t>
            </a:r>
            <a:endParaRPr sz="600">
              <a:solidFill>
                <a:srgbClr val="FFFFFF"/>
              </a:solidFill>
              <a:latin typeface="Source Sans Pro"/>
              <a:ea typeface="Source Sans Pro"/>
              <a:cs typeface="Source Sans Pro"/>
              <a:sym typeface="Source Sans Pro"/>
            </a:endParaRPr>
          </a:p>
        </p:txBody>
      </p:sp>
      <p:sp>
        <p:nvSpPr>
          <p:cNvPr id="1695" name="Google Shape;1695;p114"/>
          <p:cNvSpPr/>
          <p:nvPr/>
        </p:nvSpPr>
        <p:spPr>
          <a:xfrm>
            <a:off x="115840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Policy  &amp; standards</a:t>
            </a:r>
            <a:endParaRPr sz="600">
              <a:solidFill>
                <a:srgbClr val="FFFFFF"/>
              </a:solidFill>
              <a:latin typeface="Source Sans Pro"/>
              <a:ea typeface="Source Sans Pro"/>
              <a:cs typeface="Source Sans Pro"/>
              <a:sym typeface="Source Sans Pro"/>
            </a:endParaRPr>
          </a:p>
        </p:txBody>
      </p:sp>
      <p:sp>
        <p:nvSpPr>
          <p:cNvPr id="1696" name="Google Shape;1696;p114"/>
          <p:cNvSpPr/>
          <p:nvPr/>
        </p:nvSpPr>
        <p:spPr>
          <a:xfrm>
            <a:off x="180622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Compliance Mgmt</a:t>
            </a:r>
            <a:endParaRPr sz="600">
              <a:solidFill>
                <a:srgbClr val="FFFFFF"/>
              </a:solidFill>
              <a:latin typeface="Source Sans Pro"/>
              <a:ea typeface="Source Sans Pro"/>
              <a:cs typeface="Source Sans Pro"/>
              <a:sym typeface="Source Sans Pro"/>
            </a:endParaRPr>
          </a:p>
        </p:txBody>
      </p:sp>
      <p:sp>
        <p:nvSpPr>
          <p:cNvPr id="1697" name="Google Shape;1697;p114"/>
          <p:cNvSpPr/>
          <p:nvPr/>
        </p:nvSpPr>
        <p:spPr>
          <a:xfrm>
            <a:off x="253849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Software reqmts</a:t>
            </a:r>
            <a:endParaRPr sz="600">
              <a:solidFill>
                <a:srgbClr val="FFFFFF"/>
              </a:solidFill>
              <a:latin typeface="Source Sans Pro"/>
              <a:ea typeface="Source Sans Pro"/>
              <a:cs typeface="Source Sans Pro"/>
              <a:sym typeface="Source Sans Pro"/>
            </a:endParaRPr>
          </a:p>
        </p:txBody>
      </p:sp>
      <p:sp>
        <p:nvSpPr>
          <p:cNvPr id="1698" name="Google Shape;1698;p114"/>
          <p:cNvSpPr/>
          <p:nvPr/>
        </p:nvSpPr>
        <p:spPr>
          <a:xfrm>
            <a:off x="318631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Supplier security</a:t>
            </a:r>
            <a:endParaRPr sz="600">
              <a:solidFill>
                <a:srgbClr val="FFFFFF"/>
              </a:solidFill>
              <a:latin typeface="Source Sans Pro"/>
              <a:ea typeface="Source Sans Pro"/>
              <a:cs typeface="Source Sans Pro"/>
              <a:sym typeface="Source Sans Pro"/>
            </a:endParaRPr>
          </a:p>
        </p:txBody>
      </p:sp>
      <p:sp>
        <p:nvSpPr>
          <p:cNvPr id="1699" name="Google Shape;1699;p114"/>
          <p:cNvSpPr/>
          <p:nvPr/>
        </p:nvSpPr>
        <p:spPr>
          <a:xfrm>
            <a:off x="3918590"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Deployment process</a:t>
            </a:r>
            <a:endParaRPr sz="600">
              <a:solidFill>
                <a:srgbClr val="FFFFFF"/>
              </a:solidFill>
              <a:latin typeface="Source Sans Pro"/>
              <a:ea typeface="Source Sans Pro"/>
              <a:cs typeface="Source Sans Pro"/>
              <a:sym typeface="Source Sans Pro"/>
            </a:endParaRPr>
          </a:p>
        </p:txBody>
      </p:sp>
      <p:sp>
        <p:nvSpPr>
          <p:cNvPr id="1700" name="Google Shape;1700;p114"/>
          <p:cNvSpPr/>
          <p:nvPr/>
        </p:nvSpPr>
        <p:spPr>
          <a:xfrm>
            <a:off x="4566409"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Secret mgmt</a:t>
            </a:r>
            <a:endParaRPr sz="600">
              <a:solidFill>
                <a:srgbClr val="FFFFFF"/>
              </a:solidFill>
              <a:latin typeface="Source Sans Pro"/>
              <a:ea typeface="Source Sans Pro"/>
              <a:cs typeface="Source Sans Pro"/>
              <a:sym typeface="Source Sans Pro"/>
            </a:endParaRPr>
          </a:p>
        </p:txBody>
      </p:sp>
      <p:sp>
        <p:nvSpPr>
          <p:cNvPr id="1701" name="Google Shape;1701;p114"/>
          <p:cNvSpPr/>
          <p:nvPr/>
        </p:nvSpPr>
        <p:spPr>
          <a:xfrm>
            <a:off x="5298679" y="2654303"/>
            <a:ext cx="5838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Control verification</a:t>
            </a:r>
            <a:endParaRPr i="1" sz="600">
              <a:solidFill>
                <a:srgbClr val="FFFFFF"/>
              </a:solidFill>
              <a:latin typeface="Source Sans Pro"/>
              <a:ea typeface="Source Sans Pro"/>
              <a:cs typeface="Source Sans Pro"/>
              <a:sym typeface="Source Sans Pro"/>
            </a:endParaRPr>
          </a:p>
        </p:txBody>
      </p:sp>
      <p:sp>
        <p:nvSpPr>
          <p:cNvPr id="1702" name="Google Shape;1702;p114"/>
          <p:cNvSpPr/>
          <p:nvPr/>
        </p:nvSpPr>
        <p:spPr>
          <a:xfrm>
            <a:off x="5914649" y="2654303"/>
            <a:ext cx="6480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Misuse/abuse testing</a:t>
            </a:r>
            <a:endParaRPr i="1" sz="600">
              <a:solidFill>
                <a:srgbClr val="FFFFFF"/>
              </a:solidFill>
              <a:latin typeface="Source Sans Pro"/>
              <a:ea typeface="Source Sans Pro"/>
              <a:cs typeface="Source Sans Pro"/>
              <a:sym typeface="Source Sans Pro"/>
            </a:endParaRPr>
          </a:p>
        </p:txBody>
      </p:sp>
      <p:sp>
        <p:nvSpPr>
          <p:cNvPr id="1703" name="Google Shape;1703;p114"/>
          <p:cNvSpPr/>
          <p:nvPr/>
        </p:nvSpPr>
        <p:spPr>
          <a:xfrm>
            <a:off x="667877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Config hardening</a:t>
            </a:r>
            <a:endParaRPr sz="600">
              <a:solidFill>
                <a:srgbClr val="FFFFFF"/>
              </a:solidFill>
              <a:latin typeface="Source Sans Pro"/>
              <a:ea typeface="Source Sans Pro"/>
              <a:cs typeface="Source Sans Pro"/>
              <a:sym typeface="Source Sans Pro"/>
            </a:endParaRPr>
          </a:p>
        </p:txBody>
      </p:sp>
      <p:sp>
        <p:nvSpPr>
          <p:cNvPr id="1704" name="Google Shape;1704;p114"/>
          <p:cNvSpPr/>
          <p:nvPr/>
        </p:nvSpPr>
        <p:spPr>
          <a:xfrm>
            <a:off x="732659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Patch &amp; update</a:t>
            </a:r>
            <a:endParaRPr sz="600">
              <a:solidFill>
                <a:srgbClr val="FFFFFF"/>
              </a:solidFill>
              <a:latin typeface="Source Sans Pro"/>
              <a:ea typeface="Source Sans Pro"/>
              <a:cs typeface="Source Sans Pro"/>
              <a:sym typeface="Source Sans Pro"/>
            </a:endParaRPr>
          </a:p>
        </p:txBody>
      </p:sp>
      <p:sp>
        <p:nvSpPr>
          <p:cNvPr id="1705" name="Google Shape;1705;p114"/>
          <p:cNvSpPr/>
          <p:nvPr/>
        </p:nvSpPr>
        <p:spPr>
          <a:xfrm>
            <a:off x="115840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Training &amp; awareness</a:t>
            </a:r>
            <a:endParaRPr sz="600">
              <a:solidFill>
                <a:srgbClr val="FFFFFF"/>
              </a:solidFill>
              <a:latin typeface="Source Sans Pro"/>
              <a:ea typeface="Source Sans Pro"/>
              <a:cs typeface="Source Sans Pro"/>
              <a:sym typeface="Source Sans Pro"/>
            </a:endParaRPr>
          </a:p>
        </p:txBody>
      </p:sp>
      <p:sp>
        <p:nvSpPr>
          <p:cNvPr id="1706" name="Google Shape;1706;p114"/>
          <p:cNvSpPr/>
          <p:nvPr/>
        </p:nvSpPr>
        <p:spPr>
          <a:xfrm>
            <a:off x="180622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Org  &amp; culture</a:t>
            </a:r>
            <a:endParaRPr sz="600">
              <a:solidFill>
                <a:srgbClr val="FFFFFF"/>
              </a:solidFill>
              <a:latin typeface="Source Sans Pro"/>
              <a:ea typeface="Source Sans Pro"/>
              <a:cs typeface="Source Sans Pro"/>
              <a:sym typeface="Source Sans Pro"/>
            </a:endParaRPr>
          </a:p>
        </p:txBody>
      </p:sp>
      <p:sp>
        <p:nvSpPr>
          <p:cNvPr id="1707" name="Google Shape;1707;p114"/>
          <p:cNvSpPr/>
          <p:nvPr/>
        </p:nvSpPr>
        <p:spPr>
          <a:xfrm>
            <a:off x="253849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design</a:t>
            </a:r>
            <a:endParaRPr sz="600">
              <a:solidFill>
                <a:srgbClr val="FFFFFF"/>
              </a:solidFill>
              <a:latin typeface="Source Sans Pro"/>
              <a:ea typeface="Source Sans Pro"/>
              <a:cs typeface="Source Sans Pro"/>
              <a:sym typeface="Source Sans Pro"/>
            </a:endParaRPr>
          </a:p>
        </p:txBody>
      </p:sp>
      <p:sp>
        <p:nvSpPr>
          <p:cNvPr id="1708" name="Google Shape;1708;p114"/>
          <p:cNvSpPr/>
          <p:nvPr/>
        </p:nvSpPr>
        <p:spPr>
          <a:xfrm>
            <a:off x="318631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Technology mgmt</a:t>
            </a:r>
            <a:endParaRPr sz="600">
              <a:solidFill>
                <a:srgbClr val="FFFFFF"/>
              </a:solidFill>
              <a:latin typeface="Source Sans Pro"/>
              <a:ea typeface="Source Sans Pro"/>
              <a:cs typeface="Source Sans Pro"/>
              <a:sym typeface="Source Sans Pro"/>
            </a:endParaRPr>
          </a:p>
        </p:txBody>
      </p:sp>
      <p:sp>
        <p:nvSpPr>
          <p:cNvPr id="1709" name="Google Shape;1709;p114"/>
          <p:cNvSpPr/>
          <p:nvPr/>
        </p:nvSpPr>
        <p:spPr>
          <a:xfrm>
            <a:off x="3918590"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Defect tracking</a:t>
            </a:r>
            <a:endParaRPr sz="600">
              <a:solidFill>
                <a:srgbClr val="FFFFFF"/>
              </a:solidFill>
              <a:latin typeface="Source Sans Pro"/>
              <a:ea typeface="Source Sans Pro"/>
              <a:cs typeface="Source Sans Pro"/>
              <a:sym typeface="Source Sans Pro"/>
            </a:endParaRPr>
          </a:p>
        </p:txBody>
      </p:sp>
      <p:sp>
        <p:nvSpPr>
          <p:cNvPr id="1710" name="Google Shape;1710;p114"/>
          <p:cNvSpPr/>
          <p:nvPr/>
        </p:nvSpPr>
        <p:spPr>
          <a:xfrm>
            <a:off x="4566409"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Metrics &amp; feedback</a:t>
            </a:r>
            <a:endParaRPr sz="600">
              <a:solidFill>
                <a:srgbClr val="FFFFFF"/>
              </a:solidFill>
              <a:latin typeface="Source Sans Pro"/>
              <a:ea typeface="Source Sans Pro"/>
              <a:cs typeface="Source Sans Pro"/>
              <a:sym typeface="Source Sans Pro"/>
            </a:endParaRPr>
          </a:p>
        </p:txBody>
      </p:sp>
      <p:sp>
        <p:nvSpPr>
          <p:cNvPr id="1711" name="Google Shape;1711;p114"/>
          <p:cNvSpPr/>
          <p:nvPr/>
        </p:nvSpPr>
        <p:spPr>
          <a:xfrm>
            <a:off x="5298679" y="3535416"/>
            <a:ext cx="5283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Scalable baseline</a:t>
            </a:r>
            <a:endParaRPr i="1" sz="600">
              <a:solidFill>
                <a:srgbClr val="FFFFFF"/>
              </a:solidFill>
              <a:latin typeface="Source Sans Pro"/>
              <a:ea typeface="Source Sans Pro"/>
              <a:cs typeface="Source Sans Pro"/>
              <a:sym typeface="Source Sans Pro"/>
            </a:endParaRPr>
          </a:p>
        </p:txBody>
      </p:sp>
      <p:sp>
        <p:nvSpPr>
          <p:cNvPr id="1712" name="Google Shape;1712;p114"/>
          <p:cNvSpPr/>
          <p:nvPr/>
        </p:nvSpPr>
        <p:spPr>
          <a:xfrm>
            <a:off x="5858381" y="3535416"/>
            <a:ext cx="7041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Deep understanding</a:t>
            </a:r>
            <a:endParaRPr i="1" sz="600">
              <a:solidFill>
                <a:srgbClr val="FFFFFF"/>
              </a:solidFill>
              <a:latin typeface="Source Sans Pro"/>
              <a:ea typeface="Source Sans Pro"/>
              <a:cs typeface="Source Sans Pro"/>
              <a:sym typeface="Source Sans Pro"/>
            </a:endParaRPr>
          </a:p>
        </p:txBody>
      </p:sp>
      <p:sp>
        <p:nvSpPr>
          <p:cNvPr id="1713" name="Google Shape;1713;p114"/>
          <p:cNvSpPr/>
          <p:nvPr/>
        </p:nvSpPr>
        <p:spPr>
          <a:xfrm>
            <a:off x="667877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Data protection</a:t>
            </a:r>
            <a:endParaRPr sz="600">
              <a:solidFill>
                <a:srgbClr val="FFFFFF"/>
              </a:solidFill>
              <a:latin typeface="Source Sans Pro"/>
              <a:ea typeface="Source Sans Pro"/>
              <a:cs typeface="Source Sans Pro"/>
              <a:sym typeface="Source Sans Pro"/>
            </a:endParaRPr>
          </a:p>
        </p:txBody>
      </p:sp>
      <p:sp>
        <p:nvSpPr>
          <p:cNvPr id="1714" name="Google Shape;1714;p114"/>
          <p:cNvSpPr/>
          <p:nvPr/>
        </p:nvSpPr>
        <p:spPr>
          <a:xfrm>
            <a:off x="732659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Legacy mgmt</a:t>
            </a:r>
            <a:endParaRPr sz="600">
              <a:solidFill>
                <a:srgbClr val="FFFFFF"/>
              </a:solidFill>
              <a:latin typeface="Source Sans Pro"/>
              <a:ea typeface="Source Sans Pro"/>
              <a:cs typeface="Source Sans Pro"/>
              <a:sym typeface="Source Sans Pro"/>
            </a:endParaRPr>
          </a:p>
        </p:txBody>
      </p:sp>
      <p:sp>
        <p:nvSpPr>
          <p:cNvPr id="1715" name="Google Shape;1715;p114"/>
          <p:cNvSpPr/>
          <p:nvPr/>
        </p:nvSpPr>
        <p:spPr>
          <a:xfrm>
            <a:off x="2538511" y="3106154"/>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Architecture</a:t>
            </a:r>
            <a:endParaRPr sz="800">
              <a:solidFill>
                <a:srgbClr val="FFFFFF"/>
              </a:solidFill>
              <a:latin typeface="Source Sans Pro"/>
              <a:ea typeface="Source Sans Pro"/>
              <a:cs typeface="Source Sans Pro"/>
              <a:sym typeface="Source Sans Pr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1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Architecture Assessment</a:t>
            </a:r>
            <a:endParaRPr/>
          </a:p>
        </p:txBody>
      </p:sp>
      <p:sp>
        <p:nvSpPr>
          <p:cNvPr id="1722" name="Google Shape;1722;p11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2400"/>
              <a:t>Verify whether the solution meets security and compliance requirements</a:t>
            </a:r>
            <a:endParaRPr sz="2400"/>
          </a:p>
          <a:p>
            <a:pPr indent="0" lvl="0" marL="0" rtl="0" algn="l">
              <a:spcBef>
                <a:spcPts val="640"/>
              </a:spcBef>
              <a:spcAft>
                <a:spcPts val="0"/>
              </a:spcAft>
              <a:buNone/>
            </a:pPr>
            <a:r>
              <a:t/>
            </a:r>
            <a:endParaRPr sz="2400"/>
          </a:p>
          <a:p>
            <a:pPr indent="0" lvl="0" marL="0" rtl="0" algn="l">
              <a:spcBef>
                <a:spcPts val="640"/>
              </a:spcBef>
              <a:spcAft>
                <a:spcPts val="0"/>
              </a:spcAft>
              <a:buNone/>
            </a:pPr>
            <a:r>
              <a:rPr lang="en-US" sz="2400"/>
              <a:t>Covers both software and supporting infrastructure</a:t>
            </a:r>
            <a:endParaRPr sz="2400"/>
          </a:p>
          <a:p>
            <a:pPr indent="0" lvl="0" marL="0" rtl="0" algn="l">
              <a:spcBef>
                <a:spcPts val="640"/>
              </a:spcBef>
              <a:spcAft>
                <a:spcPts val="0"/>
              </a:spcAft>
              <a:buNone/>
            </a:pPr>
            <a:r>
              <a:t/>
            </a:r>
            <a:endParaRPr sz="2400"/>
          </a:p>
          <a:p>
            <a:pPr indent="0" lvl="0" marL="0" rtl="0" algn="l">
              <a:spcBef>
                <a:spcPts val="640"/>
              </a:spcBef>
              <a:spcAft>
                <a:spcPts val="0"/>
              </a:spcAft>
              <a:buNone/>
            </a:pPr>
            <a:r>
              <a:rPr lang="en-US" sz="2400"/>
              <a:t>Rigorous inspection of data flows &amp; security mechanisms</a:t>
            </a:r>
            <a:endParaRPr sz="24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1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Architecture Assessment</a:t>
            </a:r>
            <a:endParaRPr/>
          </a:p>
        </p:txBody>
      </p:sp>
      <p:sp>
        <p:nvSpPr>
          <p:cNvPr id="1729" name="Google Shape;1729;p116"/>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review the application architecture for key security objectives on an ad-hoc basis?</a:t>
            </a:r>
            <a:endParaRPr b="0" i="1" sz="1800"/>
          </a:p>
        </p:txBody>
      </p:sp>
      <p:sp>
        <p:nvSpPr>
          <p:cNvPr id="1730" name="Google Shape;1730;p116"/>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1800"/>
          </a:p>
          <a:p>
            <a:pPr indent="0" lvl="0" marL="45720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731" name="Google Shape;1731;p116"/>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an agreed upon model of the overall software architecture</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include components, interfaces, and integrations in the architecture model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verify the correct provision of general security mechanisms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log missing security controls as defects</a:t>
            </a:r>
            <a:endParaRPr sz="1600">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1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Requirements-driven Testing</a:t>
            </a:r>
            <a:endParaRPr/>
          </a:p>
        </p:txBody>
      </p:sp>
      <p:sp>
        <p:nvSpPr>
          <p:cNvPr id="1737" name="Google Shape;1737;p11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First perspective for testing: </a:t>
            </a:r>
            <a:r>
              <a:rPr i="1" lang="en-US" sz="1800"/>
              <a:t>test the software according to the requirements</a:t>
            </a:r>
            <a:endParaRPr i="1" sz="1800"/>
          </a:p>
          <a:p>
            <a:pPr indent="-342900" lvl="0" marL="457200" rtl="0" algn="l">
              <a:spcBef>
                <a:spcPts val="640"/>
              </a:spcBef>
              <a:spcAft>
                <a:spcPts val="0"/>
              </a:spcAft>
              <a:buSzPts val="1800"/>
              <a:buChar char="•"/>
            </a:pPr>
            <a:r>
              <a:rPr lang="en-US" sz="1800"/>
              <a:t>Conduct positive and negative security tests to verify that the software operates as specified.</a:t>
            </a:r>
            <a:endParaRPr sz="1800"/>
          </a:p>
          <a:p>
            <a:pPr indent="-342900" lvl="0" marL="457200" rtl="0" algn="l">
              <a:spcBef>
                <a:spcPts val="0"/>
              </a:spcBef>
              <a:spcAft>
                <a:spcPts val="0"/>
              </a:spcAft>
              <a:buSzPts val="1800"/>
              <a:buChar char="•"/>
            </a:pPr>
            <a:r>
              <a:rPr lang="en-US" sz="1800"/>
              <a:t>From the known security requirements, identify and implement a set of security test cases to check the software for correct functionality. </a:t>
            </a:r>
            <a:endParaRPr sz="1800"/>
          </a:p>
          <a:p>
            <a:pPr indent="-342900" lvl="0" marL="457200" rtl="0" algn="l">
              <a:spcBef>
                <a:spcPts val="0"/>
              </a:spcBef>
              <a:spcAft>
                <a:spcPts val="0"/>
              </a:spcAft>
              <a:buSzPts val="1800"/>
              <a:buChar char="•"/>
            </a:pPr>
            <a:r>
              <a:rPr lang="en-US" sz="1800"/>
              <a:t>Use abuse testing for an application to run concrete security tests that directly or indirectly exploit identified abuse scenarios. </a:t>
            </a:r>
            <a:endParaRPr sz="1800"/>
          </a:p>
          <a:p>
            <a:pPr indent="-342900" lvl="0" marL="457200" rtl="0" algn="l">
              <a:spcBef>
                <a:spcPts val="0"/>
              </a:spcBef>
              <a:spcAft>
                <a:spcPts val="0"/>
              </a:spcAft>
              <a:buSzPts val="1800"/>
              <a:buChar char="•"/>
            </a:pPr>
            <a:r>
              <a:rPr lang="en-US" sz="1800"/>
              <a:t>Automate security testing (for each release) via security test automation and automated regression testing</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19"/>
              <a:buNone/>
            </a:pPr>
            <a:r>
              <a:rPr lang="en-US"/>
              <a:t>“Build in” Software Assurance</a:t>
            </a:r>
            <a:endParaRPr/>
          </a:p>
        </p:txBody>
      </p:sp>
      <p:sp>
        <p:nvSpPr>
          <p:cNvPr id="161" name="Google Shape;161;p19"/>
          <p:cNvSpPr txBox="1"/>
          <p:nvPr/>
        </p:nvSpPr>
        <p:spPr>
          <a:xfrm>
            <a:off x="239714" y="4908853"/>
            <a:ext cx="3960900" cy="1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88CC8"/>
              </a:buClr>
              <a:buSzPts val="984"/>
              <a:buFont typeface="Arial"/>
              <a:buNone/>
            </a:pPr>
            <a:r>
              <a:rPr b="0" i="0" lang="en-US" sz="984" u="none" cap="none" strike="noStrike">
                <a:solidFill>
                  <a:srgbClr val="788CC8"/>
                </a:solidFill>
                <a:latin typeface="Arial"/>
                <a:ea typeface="Arial"/>
                <a:cs typeface="Arial"/>
                <a:sym typeface="Arial"/>
              </a:rPr>
              <a:t> </a:t>
            </a:r>
            <a:fld id="{00000000-1234-1234-1234-123412341234}" type="slidenum">
              <a:rPr b="0" i="0" lang="en-US" sz="984" u="none" cap="none" strike="noStrike">
                <a:solidFill>
                  <a:srgbClr val="788CC8"/>
                </a:solidFill>
                <a:latin typeface="Arial"/>
                <a:ea typeface="Arial"/>
                <a:cs typeface="Arial"/>
                <a:sym typeface="Arial"/>
              </a:rPr>
              <a:t>‹#›</a:t>
            </a:fld>
            <a:r>
              <a:rPr b="0" i="0" lang="en-US" sz="984" u="none" cap="none" strike="noStrike">
                <a:solidFill>
                  <a:srgbClr val="788CC8"/>
                </a:solidFill>
                <a:latin typeface="Arial"/>
                <a:ea typeface="Arial"/>
                <a:cs typeface="Arial"/>
                <a:sym typeface="Arial"/>
              </a:rPr>
              <a:t> </a:t>
            </a:r>
            <a:endParaRPr/>
          </a:p>
        </p:txBody>
      </p:sp>
      <p:sp>
        <p:nvSpPr>
          <p:cNvPr id="162" name="Google Shape;162;p19"/>
          <p:cNvSpPr/>
          <p:nvPr/>
        </p:nvSpPr>
        <p:spPr>
          <a:xfrm>
            <a:off x="1476375" y="3234775"/>
            <a:ext cx="6145800" cy="485700"/>
          </a:xfrm>
          <a:prstGeom prst="rightArrow">
            <a:avLst>
              <a:gd fmla="val 50000" name="adj1"/>
              <a:gd fmla="val 50000" name="adj2"/>
            </a:avLst>
          </a:prstGeom>
          <a:gradFill>
            <a:gsLst>
              <a:gs pos="0">
                <a:srgbClr val="97B4E4"/>
              </a:gs>
              <a:gs pos="50000">
                <a:srgbClr val="BFCFEC"/>
              </a:gs>
              <a:gs pos="100000">
                <a:srgbClr val="E0E8F4"/>
              </a:gs>
            </a:gsLst>
            <a:lin ang="5400000" scaled="0"/>
          </a:gradFill>
          <a:ln cap="flat" cmpd="sng" w="25400">
            <a:solidFill>
              <a:srgbClr val="395E89">
                <a:alpha val="36862"/>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84"/>
              <a:buFont typeface="Arial"/>
              <a:buNone/>
            </a:pPr>
            <a:r>
              <a:t/>
            </a:r>
            <a:endParaRPr b="0" i="0" sz="984" u="none" cap="none" strike="noStrike">
              <a:solidFill>
                <a:srgbClr val="FFFFFF"/>
              </a:solidFill>
              <a:latin typeface="Calibri"/>
              <a:ea typeface="Calibri"/>
              <a:cs typeface="Calibri"/>
              <a:sym typeface="Calibri"/>
            </a:endParaRPr>
          </a:p>
        </p:txBody>
      </p:sp>
      <p:sp>
        <p:nvSpPr>
          <p:cNvPr id="163" name="Google Shape;163;p19"/>
          <p:cNvSpPr/>
          <p:nvPr/>
        </p:nvSpPr>
        <p:spPr>
          <a:xfrm>
            <a:off x="1476375" y="2556071"/>
            <a:ext cx="1366800" cy="64770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17"/>
              <a:buFont typeface="Arial"/>
              <a:buNone/>
            </a:pPr>
            <a:r>
              <a:rPr i="0" lang="en-US" sz="1617" u="none" cap="none" strike="noStrike">
                <a:solidFill>
                  <a:srgbClr val="000000"/>
                </a:solidFill>
                <a:latin typeface="Source Sans Pro SemiBold"/>
                <a:ea typeface="Source Sans Pro SemiBold"/>
                <a:cs typeface="Source Sans Pro SemiBold"/>
                <a:sym typeface="Source Sans Pro SemiBold"/>
              </a:rPr>
              <a:t>Design</a:t>
            </a:r>
            <a:endParaRPr>
              <a:latin typeface="Source Sans Pro SemiBold"/>
              <a:ea typeface="Source Sans Pro SemiBold"/>
              <a:cs typeface="Source Sans Pro SemiBold"/>
              <a:sym typeface="Source Sans Pro SemiBold"/>
            </a:endParaRPr>
          </a:p>
        </p:txBody>
      </p:sp>
      <p:sp>
        <p:nvSpPr>
          <p:cNvPr id="164" name="Google Shape;164;p19"/>
          <p:cNvSpPr/>
          <p:nvPr/>
        </p:nvSpPr>
        <p:spPr>
          <a:xfrm>
            <a:off x="2987676" y="2556071"/>
            <a:ext cx="1368300" cy="64770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17"/>
              <a:buFont typeface="Arial"/>
              <a:buNone/>
            </a:pPr>
            <a:r>
              <a:rPr i="0" lang="en-US" sz="1617" u="none" cap="none" strike="noStrike">
                <a:solidFill>
                  <a:srgbClr val="000000"/>
                </a:solidFill>
                <a:latin typeface="Source Sans Pro SemiBold"/>
                <a:ea typeface="Source Sans Pro SemiBold"/>
                <a:cs typeface="Source Sans Pro SemiBold"/>
                <a:sym typeface="Source Sans Pro SemiBold"/>
              </a:rPr>
              <a:t>Build</a:t>
            </a:r>
            <a:endParaRPr>
              <a:latin typeface="Source Sans Pro SemiBold"/>
              <a:ea typeface="Source Sans Pro SemiBold"/>
              <a:cs typeface="Source Sans Pro SemiBold"/>
              <a:sym typeface="Source Sans Pro SemiBold"/>
            </a:endParaRPr>
          </a:p>
        </p:txBody>
      </p:sp>
      <p:sp>
        <p:nvSpPr>
          <p:cNvPr id="165" name="Google Shape;165;p19"/>
          <p:cNvSpPr/>
          <p:nvPr/>
        </p:nvSpPr>
        <p:spPr>
          <a:xfrm>
            <a:off x="4500564" y="2556071"/>
            <a:ext cx="1366800" cy="64770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17"/>
              <a:buFont typeface="Arial"/>
              <a:buNone/>
            </a:pPr>
            <a:r>
              <a:rPr i="0" lang="en-US" sz="1617" u="none" cap="none" strike="noStrike">
                <a:solidFill>
                  <a:srgbClr val="000000"/>
                </a:solidFill>
                <a:latin typeface="Source Sans Pro SemiBold"/>
                <a:ea typeface="Source Sans Pro SemiBold"/>
                <a:cs typeface="Source Sans Pro SemiBold"/>
                <a:sym typeface="Source Sans Pro SemiBold"/>
              </a:rPr>
              <a:t>Test</a:t>
            </a:r>
            <a:endParaRPr i="0" sz="1617" u="none" cap="none" strike="noStrike">
              <a:solidFill>
                <a:srgbClr val="FFFFFF"/>
              </a:solidFill>
              <a:latin typeface="Source Sans Pro SemiBold"/>
              <a:ea typeface="Source Sans Pro SemiBold"/>
              <a:cs typeface="Source Sans Pro SemiBold"/>
              <a:sym typeface="Source Sans Pro SemiBold"/>
            </a:endParaRPr>
          </a:p>
        </p:txBody>
      </p:sp>
      <p:sp>
        <p:nvSpPr>
          <p:cNvPr id="166" name="Google Shape;166;p19"/>
          <p:cNvSpPr/>
          <p:nvPr/>
        </p:nvSpPr>
        <p:spPr>
          <a:xfrm>
            <a:off x="6011864" y="2556071"/>
            <a:ext cx="1368300" cy="647700"/>
          </a:xfrm>
          <a:prstGeom prst="rect">
            <a:avLst/>
          </a:prstGeom>
          <a:solidFill>
            <a:srgbClr val="8CB3E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17"/>
              <a:buFont typeface="Arial"/>
              <a:buNone/>
            </a:pPr>
            <a:r>
              <a:rPr i="0" lang="en-US" sz="1617" u="none" cap="none" strike="noStrike">
                <a:solidFill>
                  <a:srgbClr val="000000"/>
                </a:solidFill>
                <a:latin typeface="Source Sans Pro SemiBold"/>
                <a:ea typeface="Source Sans Pro SemiBold"/>
                <a:cs typeface="Source Sans Pro SemiBold"/>
                <a:sym typeface="Source Sans Pro SemiBold"/>
              </a:rPr>
              <a:t>Production</a:t>
            </a:r>
            <a:endParaRPr>
              <a:latin typeface="Source Sans Pro SemiBold"/>
              <a:ea typeface="Source Sans Pro SemiBold"/>
              <a:cs typeface="Source Sans Pro SemiBold"/>
              <a:sym typeface="Source Sans Pro SemiBold"/>
            </a:endParaRPr>
          </a:p>
        </p:txBody>
      </p:sp>
      <p:sp>
        <p:nvSpPr>
          <p:cNvPr id="167" name="Google Shape;167;p19"/>
          <p:cNvSpPr/>
          <p:nvPr/>
        </p:nvSpPr>
        <p:spPr>
          <a:xfrm>
            <a:off x="6011864" y="1735770"/>
            <a:ext cx="1368300" cy="6489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vulnerability</a:t>
            </a:r>
            <a:endParaRPr>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scanning -</a:t>
            </a:r>
            <a:endParaRPr>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WAF</a:t>
            </a:r>
            <a:endParaRPr>
              <a:latin typeface="Source Sans Pro"/>
              <a:ea typeface="Source Sans Pro"/>
              <a:cs typeface="Source Sans Pro"/>
              <a:sym typeface="Source Sans Pro"/>
            </a:endParaRPr>
          </a:p>
        </p:txBody>
      </p:sp>
      <p:sp>
        <p:nvSpPr>
          <p:cNvPr id="168" name="Google Shape;168;p19"/>
          <p:cNvSpPr/>
          <p:nvPr/>
        </p:nvSpPr>
        <p:spPr>
          <a:xfrm>
            <a:off x="4500564" y="1735770"/>
            <a:ext cx="1366800" cy="6489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security testing</a:t>
            </a:r>
            <a:br>
              <a:rPr i="0" lang="en-US" sz="1000" u="none" cap="none" strike="noStrike">
                <a:solidFill>
                  <a:schemeClr val="lt1"/>
                </a:solidFill>
                <a:latin typeface="Source Sans Pro"/>
                <a:ea typeface="Source Sans Pro"/>
                <a:cs typeface="Source Sans Pro"/>
                <a:sym typeface="Source Sans Pro"/>
              </a:rPr>
            </a:br>
            <a:r>
              <a:rPr i="0" lang="en-US" sz="1000" u="none" cap="none" strike="noStrike">
                <a:solidFill>
                  <a:schemeClr val="lt1"/>
                </a:solidFill>
                <a:latin typeface="Source Sans Pro"/>
                <a:ea typeface="Source Sans Pro"/>
                <a:cs typeface="Source Sans Pro"/>
                <a:sym typeface="Source Sans Pro"/>
              </a:rPr>
              <a:t>dynamic test </a:t>
            </a:r>
            <a:endParaRPr>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tools</a:t>
            </a:r>
            <a:endParaRPr>
              <a:latin typeface="Source Sans Pro"/>
              <a:ea typeface="Source Sans Pro"/>
              <a:cs typeface="Source Sans Pro"/>
              <a:sym typeface="Source Sans Pro"/>
            </a:endParaRPr>
          </a:p>
        </p:txBody>
      </p:sp>
      <p:sp>
        <p:nvSpPr>
          <p:cNvPr id="169" name="Google Shape;169;p19"/>
          <p:cNvSpPr/>
          <p:nvPr/>
        </p:nvSpPr>
        <p:spPr>
          <a:xfrm>
            <a:off x="2987676" y="1735770"/>
            <a:ext cx="1368300" cy="6489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coding guidelines </a:t>
            </a:r>
            <a:br>
              <a:rPr i="0" lang="en-US" sz="1000" u="none" cap="none" strike="noStrike">
                <a:solidFill>
                  <a:schemeClr val="lt1"/>
                </a:solidFill>
                <a:latin typeface="Source Sans Pro"/>
                <a:ea typeface="Source Sans Pro"/>
                <a:cs typeface="Source Sans Pro"/>
                <a:sym typeface="Source Sans Pro"/>
              </a:rPr>
            </a:br>
            <a:r>
              <a:rPr i="0" lang="en-US" sz="1000" u="none" cap="none" strike="noStrike">
                <a:solidFill>
                  <a:schemeClr val="lt1"/>
                </a:solidFill>
                <a:latin typeface="Source Sans Pro"/>
                <a:ea typeface="Source Sans Pro"/>
                <a:cs typeface="Source Sans Pro"/>
                <a:sym typeface="Source Sans Pro"/>
              </a:rPr>
              <a:t>code reviews </a:t>
            </a:r>
            <a:br>
              <a:rPr i="0" lang="en-US" sz="1000" u="none" cap="none" strike="noStrike">
                <a:solidFill>
                  <a:schemeClr val="lt1"/>
                </a:solidFill>
                <a:latin typeface="Source Sans Pro"/>
                <a:ea typeface="Source Sans Pro"/>
                <a:cs typeface="Source Sans Pro"/>
                <a:sym typeface="Source Sans Pro"/>
              </a:rPr>
            </a:br>
            <a:r>
              <a:rPr i="0" lang="en-US" sz="1000" u="none" cap="none" strike="noStrike">
                <a:solidFill>
                  <a:schemeClr val="lt1"/>
                </a:solidFill>
                <a:latin typeface="Source Sans Pro"/>
                <a:ea typeface="Source Sans Pro"/>
                <a:cs typeface="Source Sans Pro"/>
                <a:sym typeface="Source Sans Pro"/>
              </a:rPr>
              <a:t>static test tools</a:t>
            </a:r>
            <a:endParaRPr>
              <a:latin typeface="Source Sans Pro"/>
              <a:ea typeface="Source Sans Pro"/>
              <a:cs typeface="Source Sans Pro"/>
              <a:sym typeface="Source Sans Pro"/>
            </a:endParaRPr>
          </a:p>
        </p:txBody>
      </p:sp>
      <p:sp>
        <p:nvSpPr>
          <p:cNvPr id="170" name="Google Shape;170;p19"/>
          <p:cNvSpPr/>
          <p:nvPr/>
        </p:nvSpPr>
        <p:spPr>
          <a:xfrm>
            <a:off x="1476375" y="1735770"/>
            <a:ext cx="1366800" cy="6489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security </a:t>
            </a:r>
            <a:endParaRPr>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requirements /</a:t>
            </a:r>
            <a:endParaRPr>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lt1"/>
              </a:buClr>
              <a:buSzPts val="1000"/>
              <a:buFont typeface="Arial"/>
              <a:buNone/>
            </a:pPr>
            <a:r>
              <a:rPr i="0" lang="en-US" sz="1000" u="none" cap="none" strike="noStrike">
                <a:solidFill>
                  <a:schemeClr val="lt1"/>
                </a:solidFill>
                <a:latin typeface="Source Sans Pro"/>
                <a:ea typeface="Source Sans Pro"/>
                <a:cs typeface="Source Sans Pro"/>
                <a:sym typeface="Source Sans Pro"/>
              </a:rPr>
              <a:t>threat modeling</a:t>
            </a:r>
            <a:endParaRPr>
              <a:latin typeface="Source Sans Pro"/>
              <a:ea typeface="Source Sans Pro"/>
              <a:cs typeface="Source Sans Pro"/>
              <a:sym typeface="Source Sans Pro"/>
            </a:endParaRPr>
          </a:p>
        </p:txBody>
      </p:sp>
      <p:cxnSp>
        <p:nvCxnSpPr>
          <p:cNvPr id="171" name="Google Shape;171;p19"/>
          <p:cNvCxnSpPr/>
          <p:nvPr/>
        </p:nvCxnSpPr>
        <p:spPr>
          <a:xfrm>
            <a:off x="4422583" y="1299114"/>
            <a:ext cx="11400" cy="2047500"/>
          </a:xfrm>
          <a:prstGeom prst="straightConnector1">
            <a:avLst/>
          </a:prstGeom>
          <a:noFill/>
          <a:ln cap="flat" cmpd="sng" w="28575">
            <a:solidFill>
              <a:schemeClr val="lt1"/>
            </a:solidFill>
            <a:prstDash val="solid"/>
            <a:round/>
            <a:headEnd len="med" w="med" type="none"/>
            <a:tailEnd len="med" w="med" type="none"/>
          </a:ln>
        </p:spPr>
      </p:cxnSp>
      <p:sp>
        <p:nvSpPr>
          <p:cNvPr id="172" name="Google Shape;172;p19"/>
          <p:cNvSpPr/>
          <p:nvPr/>
        </p:nvSpPr>
        <p:spPr>
          <a:xfrm>
            <a:off x="4500576" y="1218225"/>
            <a:ext cx="1511400" cy="362700"/>
          </a:xfrm>
          <a:prstGeom prs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84"/>
              <a:buFont typeface="Arial"/>
              <a:buNone/>
            </a:pPr>
            <a:r>
              <a:rPr lang="en-US" sz="1100">
                <a:solidFill>
                  <a:srgbClr val="FFFFFF"/>
                </a:solidFill>
                <a:latin typeface="Calibri"/>
                <a:ea typeface="Calibri"/>
                <a:cs typeface="Calibri"/>
                <a:sym typeface="Calibri"/>
              </a:rPr>
              <a:t>Reactive</a:t>
            </a:r>
            <a:endParaRPr i="0" sz="1100" u="none" cap="none" strike="noStrike">
              <a:solidFill>
                <a:srgbClr val="FFFFFF"/>
              </a:solidFill>
              <a:latin typeface="Calibri"/>
              <a:ea typeface="Calibri"/>
              <a:cs typeface="Calibri"/>
              <a:sym typeface="Calibri"/>
            </a:endParaRPr>
          </a:p>
        </p:txBody>
      </p:sp>
      <p:sp>
        <p:nvSpPr>
          <p:cNvPr id="173" name="Google Shape;173;p19"/>
          <p:cNvSpPr/>
          <p:nvPr/>
        </p:nvSpPr>
        <p:spPr>
          <a:xfrm flipH="1">
            <a:off x="2843175" y="1218675"/>
            <a:ext cx="1464000" cy="361800"/>
          </a:xfrm>
          <a:prstGeom prst="rightArrow">
            <a:avLst>
              <a:gd fmla="val 50000" name="adj1"/>
              <a:gd fmla="val 50000" name="adj2"/>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84"/>
              <a:buFont typeface="Arial"/>
              <a:buNone/>
            </a:pPr>
            <a:r>
              <a:rPr lang="en-US" sz="1100">
                <a:solidFill>
                  <a:srgbClr val="FFFFFF"/>
                </a:solidFill>
                <a:latin typeface="Calibri"/>
                <a:ea typeface="Calibri"/>
                <a:cs typeface="Calibri"/>
                <a:sym typeface="Calibri"/>
              </a:rPr>
              <a:t>Proactive</a:t>
            </a:r>
            <a:endParaRPr b="0" i="0" sz="1100" u="none" cap="none" strike="noStrike">
              <a:solidFill>
                <a:srgbClr val="FFFFFF"/>
              </a:solidFill>
              <a:latin typeface="Calibri"/>
              <a:ea typeface="Calibri"/>
              <a:cs typeface="Calibri"/>
              <a:sym typeface="Calibri"/>
            </a:endParaRPr>
          </a:p>
        </p:txBody>
      </p:sp>
      <p:sp>
        <p:nvSpPr>
          <p:cNvPr id="174" name="Google Shape;174;p19"/>
          <p:cNvSpPr/>
          <p:nvPr/>
        </p:nvSpPr>
        <p:spPr>
          <a:xfrm rot="5400000">
            <a:off x="4278775" y="790850"/>
            <a:ext cx="296400" cy="5879400"/>
          </a:xfrm>
          <a:prstGeom prst="rightBrace">
            <a:avLst>
              <a:gd fmla="val 8333" name="adj1"/>
              <a:gd fmla="val 50000" name="adj2"/>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84"/>
              <a:buFont typeface="Arial"/>
              <a:buNone/>
            </a:pPr>
            <a:r>
              <a:t/>
            </a:r>
            <a:endParaRPr b="0" i="0" sz="984" u="none" cap="none" strike="noStrike">
              <a:solidFill>
                <a:srgbClr val="000000"/>
              </a:solidFill>
              <a:latin typeface="Calibri"/>
              <a:ea typeface="Calibri"/>
              <a:cs typeface="Calibri"/>
              <a:sym typeface="Calibri"/>
            </a:endParaRPr>
          </a:p>
        </p:txBody>
      </p:sp>
      <p:sp>
        <p:nvSpPr>
          <p:cNvPr id="175" name="Google Shape;175;p19"/>
          <p:cNvSpPr txBox="1"/>
          <p:nvPr/>
        </p:nvSpPr>
        <p:spPr>
          <a:xfrm>
            <a:off x="2023175" y="3878738"/>
            <a:ext cx="4810200" cy="4425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17"/>
              <a:buFont typeface="Arial"/>
              <a:buNone/>
            </a:pPr>
            <a:r>
              <a:rPr i="0" lang="en-US" sz="1617" u="none" cap="none" strike="noStrike">
                <a:solidFill>
                  <a:srgbClr val="FFFFFF"/>
                </a:solidFill>
                <a:latin typeface="Source Sans Pro"/>
                <a:ea typeface="Source Sans Pro"/>
                <a:cs typeface="Source Sans Pro"/>
                <a:sym typeface="Source Sans Pro"/>
              </a:rPr>
              <a:t>Secure Development Life</a:t>
            </a:r>
            <a:r>
              <a:rPr lang="en-US" sz="1617">
                <a:solidFill>
                  <a:srgbClr val="FFFFFF"/>
                </a:solidFill>
                <a:latin typeface="Source Sans Pro"/>
                <a:ea typeface="Source Sans Pro"/>
                <a:cs typeface="Source Sans Pro"/>
                <a:sym typeface="Source Sans Pro"/>
              </a:rPr>
              <a:t> Cycle</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1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Requirements-driven Testing</a:t>
            </a:r>
            <a:endParaRPr/>
          </a:p>
        </p:txBody>
      </p:sp>
      <p:sp>
        <p:nvSpPr>
          <p:cNvPr id="1744" name="Google Shape;1744;p118"/>
          <p:cNvSpPr txBox="1"/>
          <p:nvPr>
            <p:ph idx="4294967295" type="body"/>
          </p:nvPr>
        </p:nvSpPr>
        <p:spPr>
          <a:xfrm>
            <a:off x="457200" y="1090050"/>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test applications for the correct functioning of standard security controls?</a:t>
            </a:r>
            <a:endParaRPr b="0" i="1" sz="1800"/>
          </a:p>
        </p:txBody>
      </p:sp>
      <p:sp>
        <p:nvSpPr>
          <p:cNvPr id="1745" name="Google Shape;1745;p118"/>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some of them</a:t>
            </a:r>
            <a:endParaRPr sz="1600"/>
          </a:p>
          <a:p>
            <a:pPr indent="-330200" lvl="0" marL="457200" rtl="0" algn="l">
              <a:spcBef>
                <a:spcPts val="0"/>
              </a:spcBef>
              <a:spcAft>
                <a:spcPts val="0"/>
              </a:spcAft>
              <a:buClr>
                <a:srgbClr val="FFFFFF"/>
              </a:buClr>
              <a:buSzPts val="1600"/>
              <a:buChar char="•"/>
            </a:pPr>
            <a:r>
              <a:rPr lang="en-US" sz="1600"/>
              <a:t>Yes, at least half of them </a:t>
            </a:r>
            <a:endParaRPr sz="1600"/>
          </a:p>
          <a:p>
            <a:pPr indent="-330200" lvl="0" marL="457200" rtl="0" algn="l">
              <a:spcBef>
                <a:spcPts val="0"/>
              </a:spcBef>
              <a:spcAft>
                <a:spcPts val="0"/>
              </a:spcAft>
              <a:buClr>
                <a:srgbClr val="FFFFFF"/>
              </a:buClr>
              <a:buSzPts val="1600"/>
              <a:buChar char="•"/>
            </a:pPr>
            <a:r>
              <a:rPr lang="en-US" sz="1600"/>
              <a:t>Yes, most or all of them</a:t>
            </a:r>
            <a:endParaRPr sz="1600"/>
          </a:p>
        </p:txBody>
      </p:sp>
      <p:sp>
        <p:nvSpPr>
          <p:cNvPr id="1746" name="Google Shape;1746;p118"/>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Security testing at least verifies the implementation of authentication, access control, input validation, encoding and escaping data, and encryption controls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Security testing executes whenever the application changes its use of the controls</a:t>
            </a:r>
            <a:endParaRPr sz="1600">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1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Security Testing</a:t>
            </a:r>
            <a:endParaRPr/>
          </a:p>
        </p:txBody>
      </p:sp>
      <p:sp>
        <p:nvSpPr>
          <p:cNvPr id="1753" name="Google Shape;1753;p119"/>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Second perspective for testing: </a:t>
            </a:r>
            <a:r>
              <a:rPr i="1" lang="en-US" sz="1800"/>
              <a:t>test the software according to security best practices</a:t>
            </a:r>
            <a:endParaRPr i="1" sz="1800"/>
          </a:p>
          <a:p>
            <a:pPr indent="-342900" lvl="0" marL="457200" rtl="0" algn="l">
              <a:spcBef>
                <a:spcPts val="640"/>
              </a:spcBef>
              <a:spcAft>
                <a:spcPts val="0"/>
              </a:spcAft>
              <a:buSzPts val="1800"/>
              <a:buChar char="•"/>
            </a:pPr>
            <a:r>
              <a:rPr lang="en-US" sz="1800"/>
              <a:t>SAST/DAST/IAST automated tooling</a:t>
            </a:r>
            <a:endParaRPr sz="1800"/>
          </a:p>
          <a:p>
            <a:pPr indent="-342900" lvl="0" marL="457200" rtl="0" algn="l">
              <a:spcBef>
                <a:spcPts val="0"/>
              </a:spcBef>
              <a:spcAft>
                <a:spcPts val="0"/>
              </a:spcAft>
              <a:buSzPts val="1800"/>
              <a:buChar char="•"/>
            </a:pPr>
            <a:r>
              <a:rPr lang="en-US" sz="1800"/>
              <a:t>Manual testing for fine-grained verification</a:t>
            </a:r>
            <a:endParaRPr sz="1800"/>
          </a:p>
          <a:p>
            <a:pPr indent="-342900" lvl="0" marL="457200" rtl="0" algn="l">
              <a:spcBef>
                <a:spcPts val="0"/>
              </a:spcBef>
              <a:spcAft>
                <a:spcPts val="0"/>
              </a:spcAft>
              <a:buSzPts val="1800"/>
              <a:buChar char="•"/>
            </a:pPr>
            <a:r>
              <a:rPr lang="en-US" sz="1800"/>
              <a:t>Detected defects will require validation, risk analysis &amp; recommendations to fix</a:t>
            </a:r>
            <a:endParaRPr sz="1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2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Security Testing</a:t>
            </a:r>
            <a:endParaRPr/>
          </a:p>
        </p:txBody>
      </p:sp>
      <p:sp>
        <p:nvSpPr>
          <p:cNvPr id="1760" name="Google Shape;1760;p120"/>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scan applications with automated security testing tools?</a:t>
            </a:r>
            <a:endParaRPr b="0" i="1" sz="1800"/>
          </a:p>
        </p:txBody>
      </p:sp>
      <p:sp>
        <p:nvSpPr>
          <p:cNvPr id="1761" name="Google Shape;1761;p120"/>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some of them</a:t>
            </a:r>
            <a:endParaRPr sz="1600"/>
          </a:p>
          <a:p>
            <a:pPr indent="-330200" lvl="0" marL="457200" rtl="0" algn="l">
              <a:spcBef>
                <a:spcPts val="0"/>
              </a:spcBef>
              <a:spcAft>
                <a:spcPts val="0"/>
              </a:spcAft>
              <a:buClr>
                <a:srgbClr val="FFFFFF"/>
              </a:buClr>
              <a:buSzPts val="1600"/>
              <a:buChar char="•"/>
            </a:pPr>
            <a:r>
              <a:rPr lang="en-US" sz="1600"/>
              <a:t>Yes, at least half of them </a:t>
            </a:r>
            <a:endParaRPr sz="1600"/>
          </a:p>
          <a:p>
            <a:pPr indent="-330200" lvl="0" marL="457200" rtl="0" algn="l">
              <a:spcBef>
                <a:spcPts val="0"/>
              </a:spcBef>
              <a:spcAft>
                <a:spcPts val="0"/>
              </a:spcAft>
              <a:buClr>
                <a:srgbClr val="FFFFFF"/>
              </a:buClr>
              <a:buSzPts val="1600"/>
              <a:buChar char="•"/>
            </a:pPr>
            <a:r>
              <a:rPr lang="en-US" sz="1600"/>
              <a:t>Yes, most or all of them</a:t>
            </a:r>
            <a:endParaRPr sz="1600"/>
          </a:p>
        </p:txBody>
      </p:sp>
      <p:sp>
        <p:nvSpPr>
          <p:cNvPr id="1762" name="Google Shape;1762;p120"/>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dynamically generate inputs for security tests using automated tools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choose the security testing tools to fit the organization’s architecture and technology stack, and balance depth and accuracy of inspection with usability of findings to the organization</a:t>
            </a:r>
            <a:endParaRPr sz="1600">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2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768" name="Google Shape;1768;p12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2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127000" rtl="0" algn="l">
              <a:spcBef>
                <a:spcPts val="0"/>
              </a:spcBef>
              <a:spcAft>
                <a:spcPts val="0"/>
              </a:spcAft>
              <a:buSzPts val="2000"/>
              <a:buNone/>
            </a:pPr>
            <a:r>
              <a:rPr lang="en-US"/>
              <a:t>Operations</a:t>
            </a:r>
            <a:r>
              <a:rPr lang="en-US"/>
              <a:t> Business Function</a:t>
            </a:r>
            <a:endParaRPr/>
          </a:p>
        </p:txBody>
      </p:sp>
      <p:sp>
        <p:nvSpPr>
          <p:cNvPr id="1774" name="Google Shape;1774;p122"/>
          <p:cNvSpPr/>
          <p:nvPr/>
        </p:nvSpPr>
        <p:spPr>
          <a:xfrm>
            <a:off x="976650" y="873825"/>
            <a:ext cx="7190700" cy="36282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775" name="Google Shape;1775;p122"/>
          <p:cNvSpPr/>
          <p:nvPr/>
        </p:nvSpPr>
        <p:spPr>
          <a:xfrm>
            <a:off x="1190237"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776" name="Google Shape;1776;p122"/>
          <p:cNvSpPr/>
          <p:nvPr/>
        </p:nvSpPr>
        <p:spPr>
          <a:xfrm>
            <a:off x="1774416"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777" name="Google Shape;1777;p122"/>
          <p:cNvGrpSpPr/>
          <p:nvPr/>
        </p:nvGrpSpPr>
        <p:grpSpPr>
          <a:xfrm>
            <a:off x="1158348" y="1629167"/>
            <a:ext cx="559799" cy="2649906"/>
            <a:chOff x="231050" y="1070800"/>
            <a:chExt cx="711850" cy="3756600"/>
          </a:xfrm>
        </p:grpSpPr>
        <p:sp>
          <p:nvSpPr>
            <p:cNvPr id="1778" name="Google Shape;1778;p122"/>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2"/>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122"/>
          <p:cNvGrpSpPr/>
          <p:nvPr/>
        </p:nvGrpSpPr>
        <p:grpSpPr>
          <a:xfrm>
            <a:off x="1864279" y="1629167"/>
            <a:ext cx="558354" cy="2649906"/>
            <a:chOff x="1128725" y="1070800"/>
            <a:chExt cx="710013" cy="3756600"/>
          </a:xfrm>
        </p:grpSpPr>
        <p:sp>
          <p:nvSpPr>
            <p:cNvPr id="1781" name="Google Shape;1781;p122"/>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22"/>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3" name="Google Shape;1783;p122"/>
          <p:cNvSpPr/>
          <p:nvPr/>
        </p:nvSpPr>
        <p:spPr>
          <a:xfrm>
            <a:off x="2570393"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784" name="Google Shape;1784;p122"/>
          <p:cNvSpPr/>
          <p:nvPr/>
        </p:nvSpPr>
        <p:spPr>
          <a:xfrm>
            <a:off x="3154572"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785" name="Google Shape;1785;p122"/>
          <p:cNvGrpSpPr/>
          <p:nvPr/>
        </p:nvGrpSpPr>
        <p:grpSpPr>
          <a:xfrm>
            <a:off x="2538504" y="1629167"/>
            <a:ext cx="559799" cy="2649906"/>
            <a:chOff x="231050" y="1070800"/>
            <a:chExt cx="711850" cy="3756600"/>
          </a:xfrm>
        </p:grpSpPr>
        <p:sp>
          <p:nvSpPr>
            <p:cNvPr id="1786" name="Google Shape;1786;p122"/>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2"/>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122"/>
          <p:cNvGrpSpPr/>
          <p:nvPr/>
        </p:nvGrpSpPr>
        <p:grpSpPr>
          <a:xfrm>
            <a:off x="3244435" y="1629167"/>
            <a:ext cx="558354" cy="2649906"/>
            <a:chOff x="1128725" y="1070800"/>
            <a:chExt cx="710013" cy="3756600"/>
          </a:xfrm>
        </p:grpSpPr>
        <p:sp>
          <p:nvSpPr>
            <p:cNvPr id="1789" name="Google Shape;1789;p122"/>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2"/>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122"/>
          <p:cNvSpPr/>
          <p:nvPr/>
        </p:nvSpPr>
        <p:spPr>
          <a:xfrm>
            <a:off x="3950176"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792" name="Google Shape;1792;p122"/>
          <p:cNvSpPr/>
          <p:nvPr/>
        </p:nvSpPr>
        <p:spPr>
          <a:xfrm>
            <a:off x="4534355"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793" name="Google Shape;1793;p122"/>
          <p:cNvGrpSpPr/>
          <p:nvPr/>
        </p:nvGrpSpPr>
        <p:grpSpPr>
          <a:xfrm>
            <a:off x="3918286" y="1629167"/>
            <a:ext cx="559799" cy="2649906"/>
            <a:chOff x="231050" y="1070800"/>
            <a:chExt cx="711850" cy="3756600"/>
          </a:xfrm>
        </p:grpSpPr>
        <p:sp>
          <p:nvSpPr>
            <p:cNvPr id="1794" name="Google Shape;1794;p122"/>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2"/>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122"/>
          <p:cNvGrpSpPr/>
          <p:nvPr/>
        </p:nvGrpSpPr>
        <p:grpSpPr>
          <a:xfrm>
            <a:off x="4624218" y="1629167"/>
            <a:ext cx="558354" cy="2649906"/>
            <a:chOff x="1128725" y="1070800"/>
            <a:chExt cx="710013" cy="3756600"/>
          </a:xfrm>
        </p:grpSpPr>
        <p:sp>
          <p:nvSpPr>
            <p:cNvPr id="1797" name="Google Shape;1797;p122"/>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2"/>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9" name="Google Shape;1799;p122"/>
          <p:cNvSpPr/>
          <p:nvPr/>
        </p:nvSpPr>
        <p:spPr>
          <a:xfrm>
            <a:off x="6710714"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800" name="Google Shape;1800;p122"/>
          <p:cNvSpPr/>
          <p:nvPr/>
        </p:nvSpPr>
        <p:spPr>
          <a:xfrm>
            <a:off x="7294893"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801" name="Google Shape;1801;p122"/>
          <p:cNvGrpSpPr/>
          <p:nvPr/>
        </p:nvGrpSpPr>
        <p:grpSpPr>
          <a:xfrm>
            <a:off x="6678825" y="1629167"/>
            <a:ext cx="559799" cy="2649906"/>
            <a:chOff x="231050" y="1070800"/>
            <a:chExt cx="711850" cy="3756600"/>
          </a:xfrm>
        </p:grpSpPr>
        <p:sp>
          <p:nvSpPr>
            <p:cNvPr id="1802" name="Google Shape;1802;p122"/>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2"/>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122"/>
          <p:cNvGrpSpPr/>
          <p:nvPr/>
        </p:nvGrpSpPr>
        <p:grpSpPr>
          <a:xfrm>
            <a:off x="7384756" y="1629167"/>
            <a:ext cx="558354" cy="2649906"/>
            <a:chOff x="1128725" y="1070800"/>
            <a:chExt cx="710013" cy="3756600"/>
          </a:xfrm>
        </p:grpSpPr>
        <p:sp>
          <p:nvSpPr>
            <p:cNvPr id="1805" name="Google Shape;1805;p122"/>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2"/>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122"/>
          <p:cNvSpPr/>
          <p:nvPr/>
        </p:nvSpPr>
        <p:spPr>
          <a:xfrm>
            <a:off x="5330460"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808" name="Google Shape;1808;p122"/>
          <p:cNvSpPr/>
          <p:nvPr/>
        </p:nvSpPr>
        <p:spPr>
          <a:xfrm>
            <a:off x="5914639"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809" name="Google Shape;1809;p122"/>
          <p:cNvGrpSpPr/>
          <p:nvPr/>
        </p:nvGrpSpPr>
        <p:grpSpPr>
          <a:xfrm>
            <a:off x="5298570" y="1629167"/>
            <a:ext cx="559799" cy="2649906"/>
            <a:chOff x="231050" y="1070800"/>
            <a:chExt cx="711850" cy="3756600"/>
          </a:xfrm>
        </p:grpSpPr>
        <p:sp>
          <p:nvSpPr>
            <p:cNvPr id="1810" name="Google Shape;1810;p122"/>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2"/>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122"/>
          <p:cNvGrpSpPr/>
          <p:nvPr/>
        </p:nvGrpSpPr>
        <p:grpSpPr>
          <a:xfrm>
            <a:off x="6004502" y="1629167"/>
            <a:ext cx="558354" cy="2649906"/>
            <a:chOff x="1128725" y="1070800"/>
            <a:chExt cx="710013" cy="3756600"/>
          </a:xfrm>
        </p:grpSpPr>
        <p:sp>
          <p:nvSpPr>
            <p:cNvPr id="1813" name="Google Shape;1813;p122"/>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2"/>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122"/>
          <p:cNvSpPr/>
          <p:nvPr/>
        </p:nvSpPr>
        <p:spPr>
          <a:xfrm>
            <a:off x="1158348" y="1299040"/>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Strategy &amp;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Metrics</a:t>
            </a:r>
            <a:endParaRPr sz="800">
              <a:solidFill>
                <a:srgbClr val="FFFFFF"/>
              </a:solidFill>
              <a:latin typeface="Source Sans Pro"/>
              <a:ea typeface="Source Sans Pro"/>
              <a:cs typeface="Source Sans Pro"/>
              <a:sym typeface="Source Sans Pro"/>
            </a:endParaRPr>
          </a:p>
        </p:txBody>
      </p:sp>
      <p:sp>
        <p:nvSpPr>
          <p:cNvPr id="1816" name="Google Shape;1816;p122"/>
          <p:cNvSpPr/>
          <p:nvPr/>
        </p:nvSpPr>
        <p:spPr>
          <a:xfrm>
            <a:off x="1158348" y="1006208"/>
            <a:ext cx="1263600" cy="2265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Governance</a:t>
            </a:r>
            <a:endParaRPr sz="800">
              <a:solidFill>
                <a:srgbClr val="FFFFFF"/>
              </a:solidFill>
              <a:latin typeface="Source Sans Pro"/>
              <a:ea typeface="Source Sans Pro"/>
              <a:cs typeface="Source Sans Pro"/>
              <a:sym typeface="Source Sans Pro"/>
            </a:endParaRPr>
          </a:p>
        </p:txBody>
      </p:sp>
      <p:sp>
        <p:nvSpPr>
          <p:cNvPr id="1817" name="Google Shape;1817;p122"/>
          <p:cNvSpPr/>
          <p:nvPr/>
        </p:nvSpPr>
        <p:spPr>
          <a:xfrm>
            <a:off x="2538481" y="1006208"/>
            <a:ext cx="1263600" cy="2265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Design</a:t>
            </a:r>
            <a:endParaRPr sz="800">
              <a:solidFill>
                <a:srgbClr val="FFFFFF"/>
              </a:solidFill>
              <a:latin typeface="Source Sans Pro"/>
              <a:ea typeface="Source Sans Pro"/>
              <a:cs typeface="Source Sans Pro"/>
              <a:sym typeface="Source Sans Pro"/>
            </a:endParaRPr>
          </a:p>
        </p:txBody>
      </p:sp>
      <p:sp>
        <p:nvSpPr>
          <p:cNvPr id="1818" name="Google Shape;1818;p122"/>
          <p:cNvSpPr/>
          <p:nvPr/>
        </p:nvSpPr>
        <p:spPr>
          <a:xfrm>
            <a:off x="5298701" y="1299040"/>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Architecture Assessment</a:t>
            </a:r>
            <a:endParaRPr sz="800">
              <a:solidFill>
                <a:srgbClr val="FFFFFF"/>
              </a:solidFill>
              <a:latin typeface="Source Sans Pro"/>
              <a:ea typeface="Source Sans Pro"/>
              <a:cs typeface="Source Sans Pro"/>
              <a:sym typeface="Source Sans Pro"/>
            </a:endParaRPr>
          </a:p>
        </p:txBody>
      </p:sp>
      <p:sp>
        <p:nvSpPr>
          <p:cNvPr id="1819" name="Google Shape;1819;p122"/>
          <p:cNvSpPr/>
          <p:nvPr/>
        </p:nvSpPr>
        <p:spPr>
          <a:xfrm>
            <a:off x="5298746" y="1006208"/>
            <a:ext cx="1263600" cy="2265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Verification</a:t>
            </a:r>
            <a:endParaRPr sz="800">
              <a:solidFill>
                <a:srgbClr val="FFFFFF"/>
              </a:solidFill>
              <a:latin typeface="Source Sans Pro"/>
              <a:ea typeface="Source Sans Pro"/>
              <a:cs typeface="Source Sans Pro"/>
              <a:sym typeface="Source Sans Pro"/>
            </a:endParaRPr>
          </a:p>
        </p:txBody>
      </p:sp>
      <p:sp>
        <p:nvSpPr>
          <p:cNvPr id="1820" name="Google Shape;1820;p122"/>
          <p:cNvSpPr/>
          <p:nvPr/>
        </p:nvSpPr>
        <p:spPr>
          <a:xfrm>
            <a:off x="3918583" y="2222452"/>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Deployment</a:t>
            </a:r>
            <a:endParaRPr sz="800">
              <a:solidFill>
                <a:srgbClr val="FFFFFF"/>
              </a:solidFill>
              <a:latin typeface="Source Sans Pro"/>
              <a:ea typeface="Source Sans Pro"/>
              <a:cs typeface="Source Sans Pro"/>
              <a:sym typeface="Source Sans Pro"/>
            </a:endParaRPr>
          </a:p>
        </p:txBody>
      </p:sp>
      <p:sp>
        <p:nvSpPr>
          <p:cNvPr id="1821" name="Google Shape;1821;p122"/>
          <p:cNvSpPr/>
          <p:nvPr/>
        </p:nvSpPr>
        <p:spPr>
          <a:xfrm>
            <a:off x="3918614" y="1006208"/>
            <a:ext cx="1263600" cy="2265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Implementation</a:t>
            </a:r>
            <a:endParaRPr sz="800">
              <a:solidFill>
                <a:srgbClr val="FFFFFF"/>
              </a:solidFill>
              <a:latin typeface="Source Sans Pro"/>
              <a:ea typeface="Source Sans Pro"/>
              <a:cs typeface="Source Sans Pro"/>
              <a:sym typeface="Source Sans Pro"/>
            </a:endParaRPr>
          </a:p>
        </p:txBody>
      </p:sp>
      <p:sp>
        <p:nvSpPr>
          <p:cNvPr id="1822" name="Google Shape;1822;p122"/>
          <p:cNvSpPr/>
          <p:nvPr/>
        </p:nvSpPr>
        <p:spPr>
          <a:xfrm>
            <a:off x="6678738" y="2222452"/>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Environment Management</a:t>
            </a:r>
            <a:endParaRPr b="1" i="1" sz="1200">
              <a:solidFill>
                <a:srgbClr val="FFFFFF"/>
              </a:solidFill>
              <a:latin typeface="Source Sans Pro"/>
              <a:ea typeface="Source Sans Pro"/>
              <a:cs typeface="Source Sans Pro"/>
              <a:sym typeface="Source Sans Pro"/>
            </a:endParaRPr>
          </a:p>
        </p:txBody>
      </p:sp>
      <p:sp>
        <p:nvSpPr>
          <p:cNvPr id="1823" name="Google Shape;1823;p122"/>
          <p:cNvSpPr/>
          <p:nvPr/>
        </p:nvSpPr>
        <p:spPr>
          <a:xfrm>
            <a:off x="6678879" y="1006208"/>
            <a:ext cx="1263600" cy="2265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1" lang="en-US">
                <a:solidFill>
                  <a:srgbClr val="FFFFFF"/>
                </a:solidFill>
                <a:latin typeface="Source Sans Pro"/>
                <a:ea typeface="Source Sans Pro"/>
                <a:cs typeface="Source Sans Pro"/>
                <a:sym typeface="Source Sans Pro"/>
              </a:rPr>
              <a:t>Operations</a:t>
            </a:r>
            <a:endParaRPr b="1" i="1">
              <a:solidFill>
                <a:srgbClr val="FFFFFF"/>
              </a:solidFill>
              <a:latin typeface="Source Sans Pro"/>
              <a:ea typeface="Source Sans Pro"/>
              <a:cs typeface="Source Sans Pro"/>
              <a:sym typeface="Source Sans Pro"/>
            </a:endParaRPr>
          </a:p>
        </p:txBody>
      </p:sp>
      <p:sp>
        <p:nvSpPr>
          <p:cNvPr id="1824" name="Google Shape;1824;p122"/>
          <p:cNvSpPr/>
          <p:nvPr/>
        </p:nvSpPr>
        <p:spPr>
          <a:xfrm>
            <a:off x="2538505" y="2222452"/>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Requirements</a:t>
            </a:r>
            <a:endParaRPr sz="800">
              <a:solidFill>
                <a:srgbClr val="FFFFFF"/>
              </a:solidFill>
              <a:latin typeface="Source Sans Pro"/>
              <a:ea typeface="Source Sans Pro"/>
              <a:cs typeface="Source Sans Pro"/>
              <a:sym typeface="Source Sans Pro"/>
            </a:endParaRPr>
          </a:p>
        </p:txBody>
      </p:sp>
      <p:sp>
        <p:nvSpPr>
          <p:cNvPr id="1825" name="Google Shape;1825;p122"/>
          <p:cNvSpPr/>
          <p:nvPr/>
        </p:nvSpPr>
        <p:spPr>
          <a:xfrm>
            <a:off x="1158427" y="2222452"/>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Policy &amp; Compliance</a:t>
            </a:r>
            <a:endParaRPr sz="800">
              <a:solidFill>
                <a:srgbClr val="FFFFFF"/>
              </a:solidFill>
              <a:latin typeface="Source Sans Pro"/>
              <a:ea typeface="Source Sans Pro"/>
              <a:cs typeface="Source Sans Pro"/>
              <a:sym typeface="Source Sans Pro"/>
            </a:endParaRPr>
          </a:p>
        </p:txBody>
      </p:sp>
      <p:sp>
        <p:nvSpPr>
          <p:cNvPr id="1826" name="Google Shape;1826;p122"/>
          <p:cNvSpPr/>
          <p:nvPr/>
        </p:nvSpPr>
        <p:spPr>
          <a:xfrm>
            <a:off x="1158368" y="3106154"/>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Education &amp; Guidance</a:t>
            </a:r>
            <a:endParaRPr sz="800">
              <a:solidFill>
                <a:srgbClr val="FFFFFF"/>
              </a:solidFill>
              <a:latin typeface="Source Sans Pro"/>
              <a:ea typeface="Source Sans Pro"/>
              <a:cs typeface="Source Sans Pro"/>
              <a:sym typeface="Source Sans Pro"/>
            </a:endParaRPr>
          </a:p>
        </p:txBody>
      </p:sp>
      <p:sp>
        <p:nvSpPr>
          <p:cNvPr id="1827" name="Google Shape;1827;p122"/>
          <p:cNvSpPr/>
          <p:nvPr/>
        </p:nvSpPr>
        <p:spPr>
          <a:xfrm>
            <a:off x="2538466" y="1299040"/>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Threat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Assessment</a:t>
            </a:r>
            <a:endParaRPr sz="800">
              <a:solidFill>
                <a:srgbClr val="FFFFFF"/>
              </a:solidFill>
              <a:latin typeface="Source Sans Pro"/>
              <a:ea typeface="Source Sans Pro"/>
              <a:cs typeface="Source Sans Pro"/>
              <a:sym typeface="Source Sans Pro"/>
            </a:endParaRPr>
          </a:p>
        </p:txBody>
      </p:sp>
      <p:sp>
        <p:nvSpPr>
          <p:cNvPr id="1828" name="Google Shape;1828;p122"/>
          <p:cNvSpPr/>
          <p:nvPr/>
        </p:nvSpPr>
        <p:spPr>
          <a:xfrm>
            <a:off x="2538521" y="3113245"/>
            <a:ext cx="1263600" cy="3858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1829" name="Google Shape;1829;p122"/>
          <p:cNvSpPr/>
          <p:nvPr/>
        </p:nvSpPr>
        <p:spPr>
          <a:xfrm>
            <a:off x="3918584" y="1299040"/>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Build</a:t>
            </a:r>
            <a:endParaRPr sz="800">
              <a:solidFill>
                <a:srgbClr val="FFFFFF"/>
              </a:solidFill>
              <a:latin typeface="Source Sans Pro"/>
              <a:ea typeface="Source Sans Pro"/>
              <a:cs typeface="Source Sans Pro"/>
              <a:sym typeface="Source Sans Pro"/>
            </a:endParaRPr>
          </a:p>
        </p:txBody>
      </p:sp>
      <p:sp>
        <p:nvSpPr>
          <p:cNvPr id="1830" name="Google Shape;1830;p122"/>
          <p:cNvSpPr/>
          <p:nvPr/>
        </p:nvSpPr>
        <p:spPr>
          <a:xfrm>
            <a:off x="3918654" y="3106154"/>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Defect Management</a:t>
            </a:r>
            <a:endParaRPr sz="800">
              <a:solidFill>
                <a:srgbClr val="FFFFFF"/>
              </a:solidFill>
              <a:latin typeface="Source Sans Pro"/>
              <a:ea typeface="Source Sans Pro"/>
              <a:cs typeface="Source Sans Pro"/>
              <a:sym typeface="Source Sans Pro"/>
            </a:endParaRPr>
          </a:p>
        </p:txBody>
      </p:sp>
      <p:sp>
        <p:nvSpPr>
          <p:cNvPr id="1831" name="Google Shape;1831;p122"/>
          <p:cNvSpPr/>
          <p:nvPr/>
        </p:nvSpPr>
        <p:spPr>
          <a:xfrm>
            <a:off x="5298660" y="2222452"/>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Requirements-</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driven Testing</a:t>
            </a:r>
            <a:endParaRPr sz="800">
              <a:solidFill>
                <a:srgbClr val="FFFFFF"/>
              </a:solidFill>
              <a:latin typeface="Source Sans Pro"/>
              <a:ea typeface="Source Sans Pro"/>
              <a:cs typeface="Source Sans Pro"/>
              <a:sym typeface="Source Sans Pro"/>
            </a:endParaRPr>
          </a:p>
        </p:txBody>
      </p:sp>
      <p:sp>
        <p:nvSpPr>
          <p:cNvPr id="1832" name="Google Shape;1832;p122"/>
          <p:cNvSpPr/>
          <p:nvPr/>
        </p:nvSpPr>
        <p:spPr>
          <a:xfrm>
            <a:off x="5298806" y="3106154"/>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Testing</a:t>
            </a:r>
            <a:endParaRPr sz="800">
              <a:solidFill>
                <a:srgbClr val="FFFFFF"/>
              </a:solidFill>
              <a:latin typeface="Source Sans Pro"/>
              <a:ea typeface="Source Sans Pro"/>
              <a:cs typeface="Source Sans Pro"/>
              <a:sym typeface="Source Sans Pro"/>
            </a:endParaRPr>
          </a:p>
        </p:txBody>
      </p:sp>
      <p:sp>
        <p:nvSpPr>
          <p:cNvPr id="1833" name="Google Shape;1833;p122"/>
          <p:cNvSpPr/>
          <p:nvPr/>
        </p:nvSpPr>
        <p:spPr>
          <a:xfrm>
            <a:off x="6678819" y="1299040"/>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Incident Management</a:t>
            </a:r>
            <a:endParaRPr b="1" i="1" sz="1200">
              <a:solidFill>
                <a:srgbClr val="FFFFFF"/>
              </a:solidFill>
              <a:latin typeface="Source Sans Pro"/>
              <a:ea typeface="Source Sans Pro"/>
              <a:cs typeface="Source Sans Pro"/>
              <a:sym typeface="Source Sans Pro"/>
            </a:endParaRPr>
          </a:p>
        </p:txBody>
      </p:sp>
      <p:sp>
        <p:nvSpPr>
          <p:cNvPr id="1834" name="Google Shape;1834;p122"/>
          <p:cNvSpPr/>
          <p:nvPr/>
        </p:nvSpPr>
        <p:spPr>
          <a:xfrm>
            <a:off x="6678959" y="3106154"/>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Operational Management</a:t>
            </a:r>
            <a:endParaRPr b="1" i="1" sz="1200">
              <a:solidFill>
                <a:srgbClr val="FFFFFF"/>
              </a:solidFill>
              <a:latin typeface="Source Sans Pro"/>
              <a:ea typeface="Source Sans Pro"/>
              <a:cs typeface="Source Sans Pro"/>
              <a:sym typeface="Source Sans Pro"/>
            </a:endParaRPr>
          </a:p>
        </p:txBody>
      </p:sp>
      <p:sp>
        <p:nvSpPr>
          <p:cNvPr id="1835" name="Google Shape;1835;p122"/>
          <p:cNvSpPr/>
          <p:nvPr/>
        </p:nvSpPr>
        <p:spPr>
          <a:xfrm>
            <a:off x="1158476"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Create &amp; promote</a:t>
            </a:r>
            <a:endParaRPr sz="600">
              <a:solidFill>
                <a:srgbClr val="FFFFFF"/>
              </a:solidFill>
              <a:latin typeface="Source Sans Pro"/>
              <a:ea typeface="Source Sans Pro"/>
              <a:cs typeface="Source Sans Pro"/>
              <a:sym typeface="Source Sans Pro"/>
            </a:endParaRPr>
          </a:p>
        </p:txBody>
      </p:sp>
      <p:sp>
        <p:nvSpPr>
          <p:cNvPr id="1836" name="Google Shape;1836;p122"/>
          <p:cNvSpPr/>
          <p:nvPr/>
        </p:nvSpPr>
        <p:spPr>
          <a:xfrm>
            <a:off x="1806297"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Measure &amp; improve</a:t>
            </a:r>
            <a:endParaRPr sz="600">
              <a:solidFill>
                <a:srgbClr val="FFFFFF"/>
              </a:solidFill>
              <a:latin typeface="Source Sans Pro"/>
              <a:ea typeface="Source Sans Pro"/>
              <a:cs typeface="Source Sans Pro"/>
              <a:sym typeface="Source Sans Pro"/>
            </a:endParaRPr>
          </a:p>
        </p:txBody>
      </p:sp>
      <p:sp>
        <p:nvSpPr>
          <p:cNvPr id="1837" name="Google Shape;1837;p122"/>
          <p:cNvSpPr/>
          <p:nvPr/>
        </p:nvSpPr>
        <p:spPr>
          <a:xfrm>
            <a:off x="2538569"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App risk profile</a:t>
            </a:r>
            <a:endParaRPr sz="600">
              <a:solidFill>
                <a:srgbClr val="FFFFFF"/>
              </a:solidFill>
              <a:latin typeface="Source Sans Pro"/>
              <a:ea typeface="Source Sans Pro"/>
              <a:cs typeface="Source Sans Pro"/>
              <a:sym typeface="Source Sans Pro"/>
            </a:endParaRPr>
          </a:p>
        </p:txBody>
      </p:sp>
      <p:sp>
        <p:nvSpPr>
          <p:cNvPr id="1838" name="Google Shape;1838;p122"/>
          <p:cNvSpPr/>
          <p:nvPr/>
        </p:nvSpPr>
        <p:spPr>
          <a:xfrm>
            <a:off x="3186390"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Threat model</a:t>
            </a:r>
            <a:endParaRPr sz="600">
              <a:solidFill>
                <a:srgbClr val="FFFFFF"/>
              </a:solidFill>
              <a:latin typeface="Source Sans Pro"/>
              <a:ea typeface="Source Sans Pro"/>
              <a:cs typeface="Source Sans Pro"/>
              <a:sym typeface="Source Sans Pro"/>
            </a:endParaRPr>
          </a:p>
        </p:txBody>
      </p:sp>
      <p:sp>
        <p:nvSpPr>
          <p:cNvPr id="1839" name="Google Shape;1839;p122"/>
          <p:cNvSpPr/>
          <p:nvPr/>
        </p:nvSpPr>
        <p:spPr>
          <a:xfrm>
            <a:off x="3918661" y="1737321"/>
            <a:ext cx="5283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Build process</a:t>
            </a:r>
            <a:endParaRPr sz="600">
              <a:solidFill>
                <a:srgbClr val="FFFFFF"/>
              </a:solidFill>
              <a:latin typeface="Source Sans Pro"/>
              <a:ea typeface="Source Sans Pro"/>
              <a:cs typeface="Source Sans Pro"/>
              <a:sym typeface="Source Sans Pro"/>
            </a:endParaRPr>
          </a:p>
        </p:txBody>
      </p:sp>
      <p:sp>
        <p:nvSpPr>
          <p:cNvPr id="1840" name="Google Shape;1840;p122"/>
          <p:cNvSpPr/>
          <p:nvPr/>
        </p:nvSpPr>
        <p:spPr>
          <a:xfrm>
            <a:off x="4478383" y="1737321"/>
            <a:ext cx="7041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Dependencies</a:t>
            </a:r>
            <a:endParaRPr sz="600">
              <a:solidFill>
                <a:srgbClr val="FFFFFF"/>
              </a:solidFill>
              <a:latin typeface="Source Sans Pro"/>
              <a:ea typeface="Source Sans Pro"/>
              <a:cs typeface="Source Sans Pro"/>
              <a:sym typeface="Source Sans Pro"/>
            </a:endParaRPr>
          </a:p>
        </p:txBody>
      </p:sp>
      <p:sp>
        <p:nvSpPr>
          <p:cNvPr id="1841" name="Google Shape;1841;p122"/>
          <p:cNvSpPr/>
          <p:nvPr/>
        </p:nvSpPr>
        <p:spPr>
          <a:xfrm>
            <a:off x="5298764"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validation</a:t>
            </a:r>
            <a:endParaRPr sz="600">
              <a:solidFill>
                <a:srgbClr val="FFFFFF"/>
              </a:solidFill>
              <a:latin typeface="Source Sans Pro"/>
              <a:ea typeface="Source Sans Pro"/>
              <a:cs typeface="Source Sans Pro"/>
              <a:sym typeface="Source Sans Pro"/>
            </a:endParaRPr>
          </a:p>
        </p:txBody>
      </p:sp>
      <p:sp>
        <p:nvSpPr>
          <p:cNvPr id="1842" name="Google Shape;1842;p122"/>
          <p:cNvSpPr/>
          <p:nvPr/>
        </p:nvSpPr>
        <p:spPr>
          <a:xfrm>
            <a:off x="5946586"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compliance</a:t>
            </a:r>
            <a:endParaRPr sz="600">
              <a:solidFill>
                <a:srgbClr val="FFFFFF"/>
              </a:solidFill>
              <a:latin typeface="Source Sans Pro"/>
              <a:ea typeface="Source Sans Pro"/>
              <a:cs typeface="Source Sans Pro"/>
              <a:sym typeface="Source Sans Pro"/>
            </a:endParaRPr>
          </a:p>
        </p:txBody>
      </p:sp>
      <p:sp>
        <p:nvSpPr>
          <p:cNvPr id="1843" name="Google Shape;1843;p122"/>
          <p:cNvSpPr/>
          <p:nvPr/>
        </p:nvSpPr>
        <p:spPr>
          <a:xfrm>
            <a:off x="6678862"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Incident detection</a:t>
            </a:r>
            <a:endParaRPr i="1" sz="600">
              <a:solidFill>
                <a:srgbClr val="FFFFFF"/>
              </a:solidFill>
              <a:latin typeface="Source Sans Pro"/>
              <a:ea typeface="Source Sans Pro"/>
              <a:cs typeface="Source Sans Pro"/>
              <a:sym typeface="Source Sans Pro"/>
            </a:endParaRPr>
          </a:p>
        </p:txBody>
      </p:sp>
      <p:sp>
        <p:nvSpPr>
          <p:cNvPr id="1844" name="Google Shape;1844;p122"/>
          <p:cNvSpPr/>
          <p:nvPr/>
        </p:nvSpPr>
        <p:spPr>
          <a:xfrm>
            <a:off x="7326683"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Incident response</a:t>
            </a:r>
            <a:endParaRPr i="1" sz="600">
              <a:solidFill>
                <a:srgbClr val="FFFFFF"/>
              </a:solidFill>
              <a:latin typeface="Source Sans Pro"/>
              <a:ea typeface="Source Sans Pro"/>
              <a:cs typeface="Source Sans Pro"/>
              <a:sym typeface="Source Sans Pro"/>
            </a:endParaRPr>
          </a:p>
        </p:txBody>
      </p:sp>
      <p:sp>
        <p:nvSpPr>
          <p:cNvPr id="1845" name="Google Shape;1845;p122"/>
          <p:cNvSpPr/>
          <p:nvPr/>
        </p:nvSpPr>
        <p:spPr>
          <a:xfrm>
            <a:off x="115840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Policy  &amp; standards</a:t>
            </a:r>
            <a:endParaRPr sz="600">
              <a:solidFill>
                <a:srgbClr val="FFFFFF"/>
              </a:solidFill>
              <a:latin typeface="Source Sans Pro"/>
              <a:ea typeface="Source Sans Pro"/>
              <a:cs typeface="Source Sans Pro"/>
              <a:sym typeface="Source Sans Pro"/>
            </a:endParaRPr>
          </a:p>
        </p:txBody>
      </p:sp>
      <p:sp>
        <p:nvSpPr>
          <p:cNvPr id="1846" name="Google Shape;1846;p122"/>
          <p:cNvSpPr/>
          <p:nvPr/>
        </p:nvSpPr>
        <p:spPr>
          <a:xfrm>
            <a:off x="180622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Compliance Mgmt</a:t>
            </a:r>
            <a:endParaRPr sz="600">
              <a:solidFill>
                <a:srgbClr val="FFFFFF"/>
              </a:solidFill>
              <a:latin typeface="Source Sans Pro"/>
              <a:ea typeface="Source Sans Pro"/>
              <a:cs typeface="Source Sans Pro"/>
              <a:sym typeface="Source Sans Pro"/>
            </a:endParaRPr>
          </a:p>
        </p:txBody>
      </p:sp>
      <p:sp>
        <p:nvSpPr>
          <p:cNvPr id="1847" name="Google Shape;1847;p122"/>
          <p:cNvSpPr/>
          <p:nvPr/>
        </p:nvSpPr>
        <p:spPr>
          <a:xfrm>
            <a:off x="253849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Software reqmts</a:t>
            </a:r>
            <a:endParaRPr sz="600">
              <a:solidFill>
                <a:srgbClr val="FFFFFF"/>
              </a:solidFill>
              <a:latin typeface="Source Sans Pro"/>
              <a:ea typeface="Source Sans Pro"/>
              <a:cs typeface="Source Sans Pro"/>
              <a:sym typeface="Source Sans Pro"/>
            </a:endParaRPr>
          </a:p>
        </p:txBody>
      </p:sp>
      <p:sp>
        <p:nvSpPr>
          <p:cNvPr id="1848" name="Google Shape;1848;p122"/>
          <p:cNvSpPr/>
          <p:nvPr/>
        </p:nvSpPr>
        <p:spPr>
          <a:xfrm>
            <a:off x="318631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Supplier security</a:t>
            </a:r>
            <a:endParaRPr sz="600">
              <a:solidFill>
                <a:srgbClr val="FFFFFF"/>
              </a:solidFill>
              <a:latin typeface="Source Sans Pro"/>
              <a:ea typeface="Source Sans Pro"/>
              <a:cs typeface="Source Sans Pro"/>
              <a:sym typeface="Source Sans Pro"/>
            </a:endParaRPr>
          </a:p>
        </p:txBody>
      </p:sp>
      <p:sp>
        <p:nvSpPr>
          <p:cNvPr id="1849" name="Google Shape;1849;p122"/>
          <p:cNvSpPr/>
          <p:nvPr/>
        </p:nvSpPr>
        <p:spPr>
          <a:xfrm>
            <a:off x="3918590"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Deployment process</a:t>
            </a:r>
            <a:endParaRPr sz="600">
              <a:solidFill>
                <a:srgbClr val="FFFFFF"/>
              </a:solidFill>
              <a:latin typeface="Source Sans Pro"/>
              <a:ea typeface="Source Sans Pro"/>
              <a:cs typeface="Source Sans Pro"/>
              <a:sym typeface="Source Sans Pro"/>
            </a:endParaRPr>
          </a:p>
        </p:txBody>
      </p:sp>
      <p:sp>
        <p:nvSpPr>
          <p:cNvPr id="1850" name="Google Shape;1850;p122"/>
          <p:cNvSpPr/>
          <p:nvPr/>
        </p:nvSpPr>
        <p:spPr>
          <a:xfrm>
            <a:off x="4566409"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Secret mgmt</a:t>
            </a:r>
            <a:endParaRPr sz="600">
              <a:solidFill>
                <a:srgbClr val="FFFFFF"/>
              </a:solidFill>
              <a:latin typeface="Source Sans Pro"/>
              <a:ea typeface="Source Sans Pro"/>
              <a:cs typeface="Source Sans Pro"/>
              <a:sym typeface="Source Sans Pro"/>
            </a:endParaRPr>
          </a:p>
        </p:txBody>
      </p:sp>
      <p:sp>
        <p:nvSpPr>
          <p:cNvPr id="1851" name="Google Shape;1851;p122"/>
          <p:cNvSpPr/>
          <p:nvPr/>
        </p:nvSpPr>
        <p:spPr>
          <a:xfrm>
            <a:off x="5298679" y="2654303"/>
            <a:ext cx="5838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Control verification</a:t>
            </a:r>
            <a:endParaRPr sz="600">
              <a:solidFill>
                <a:srgbClr val="FFFFFF"/>
              </a:solidFill>
              <a:latin typeface="Source Sans Pro"/>
              <a:ea typeface="Source Sans Pro"/>
              <a:cs typeface="Source Sans Pro"/>
              <a:sym typeface="Source Sans Pro"/>
            </a:endParaRPr>
          </a:p>
        </p:txBody>
      </p:sp>
      <p:sp>
        <p:nvSpPr>
          <p:cNvPr id="1852" name="Google Shape;1852;p122"/>
          <p:cNvSpPr/>
          <p:nvPr/>
        </p:nvSpPr>
        <p:spPr>
          <a:xfrm>
            <a:off x="5914649" y="2654303"/>
            <a:ext cx="6480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Misuse/abuse testing</a:t>
            </a:r>
            <a:endParaRPr sz="600">
              <a:solidFill>
                <a:srgbClr val="FFFFFF"/>
              </a:solidFill>
              <a:latin typeface="Source Sans Pro"/>
              <a:ea typeface="Source Sans Pro"/>
              <a:cs typeface="Source Sans Pro"/>
              <a:sym typeface="Source Sans Pro"/>
            </a:endParaRPr>
          </a:p>
        </p:txBody>
      </p:sp>
      <p:sp>
        <p:nvSpPr>
          <p:cNvPr id="1853" name="Google Shape;1853;p122"/>
          <p:cNvSpPr/>
          <p:nvPr/>
        </p:nvSpPr>
        <p:spPr>
          <a:xfrm>
            <a:off x="667877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Config hardening</a:t>
            </a:r>
            <a:endParaRPr i="1" sz="600">
              <a:solidFill>
                <a:srgbClr val="FFFFFF"/>
              </a:solidFill>
              <a:latin typeface="Source Sans Pro"/>
              <a:ea typeface="Source Sans Pro"/>
              <a:cs typeface="Source Sans Pro"/>
              <a:sym typeface="Source Sans Pro"/>
            </a:endParaRPr>
          </a:p>
        </p:txBody>
      </p:sp>
      <p:sp>
        <p:nvSpPr>
          <p:cNvPr id="1854" name="Google Shape;1854;p122"/>
          <p:cNvSpPr/>
          <p:nvPr/>
        </p:nvSpPr>
        <p:spPr>
          <a:xfrm>
            <a:off x="732659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Patch &amp; update</a:t>
            </a:r>
            <a:endParaRPr i="1" sz="600">
              <a:solidFill>
                <a:srgbClr val="FFFFFF"/>
              </a:solidFill>
              <a:latin typeface="Source Sans Pro"/>
              <a:ea typeface="Source Sans Pro"/>
              <a:cs typeface="Source Sans Pro"/>
              <a:sym typeface="Source Sans Pro"/>
            </a:endParaRPr>
          </a:p>
        </p:txBody>
      </p:sp>
      <p:sp>
        <p:nvSpPr>
          <p:cNvPr id="1855" name="Google Shape;1855;p122"/>
          <p:cNvSpPr/>
          <p:nvPr/>
        </p:nvSpPr>
        <p:spPr>
          <a:xfrm>
            <a:off x="115840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Training &amp; awareness</a:t>
            </a:r>
            <a:endParaRPr sz="600">
              <a:solidFill>
                <a:srgbClr val="FFFFFF"/>
              </a:solidFill>
              <a:latin typeface="Source Sans Pro"/>
              <a:ea typeface="Source Sans Pro"/>
              <a:cs typeface="Source Sans Pro"/>
              <a:sym typeface="Source Sans Pro"/>
            </a:endParaRPr>
          </a:p>
        </p:txBody>
      </p:sp>
      <p:sp>
        <p:nvSpPr>
          <p:cNvPr id="1856" name="Google Shape;1856;p122"/>
          <p:cNvSpPr/>
          <p:nvPr/>
        </p:nvSpPr>
        <p:spPr>
          <a:xfrm>
            <a:off x="180622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Org  &amp; culture</a:t>
            </a:r>
            <a:endParaRPr sz="600">
              <a:solidFill>
                <a:srgbClr val="FFFFFF"/>
              </a:solidFill>
              <a:latin typeface="Source Sans Pro"/>
              <a:ea typeface="Source Sans Pro"/>
              <a:cs typeface="Source Sans Pro"/>
              <a:sym typeface="Source Sans Pro"/>
            </a:endParaRPr>
          </a:p>
        </p:txBody>
      </p:sp>
      <p:sp>
        <p:nvSpPr>
          <p:cNvPr id="1857" name="Google Shape;1857;p122"/>
          <p:cNvSpPr/>
          <p:nvPr/>
        </p:nvSpPr>
        <p:spPr>
          <a:xfrm>
            <a:off x="253849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design</a:t>
            </a:r>
            <a:endParaRPr sz="600">
              <a:solidFill>
                <a:srgbClr val="FFFFFF"/>
              </a:solidFill>
              <a:latin typeface="Source Sans Pro"/>
              <a:ea typeface="Source Sans Pro"/>
              <a:cs typeface="Source Sans Pro"/>
              <a:sym typeface="Source Sans Pro"/>
            </a:endParaRPr>
          </a:p>
        </p:txBody>
      </p:sp>
      <p:sp>
        <p:nvSpPr>
          <p:cNvPr id="1858" name="Google Shape;1858;p122"/>
          <p:cNvSpPr/>
          <p:nvPr/>
        </p:nvSpPr>
        <p:spPr>
          <a:xfrm>
            <a:off x="318631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Technology mgmt</a:t>
            </a:r>
            <a:endParaRPr sz="600">
              <a:solidFill>
                <a:srgbClr val="FFFFFF"/>
              </a:solidFill>
              <a:latin typeface="Source Sans Pro"/>
              <a:ea typeface="Source Sans Pro"/>
              <a:cs typeface="Source Sans Pro"/>
              <a:sym typeface="Source Sans Pro"/>
            </a:endParaRPr>
          </a:p>
        </p:txBody>
      </p:sp>
      <p:sp>
        <p:nvSpPr>
          <p:cNvPr id="1859" name="Google Shape;1859;p122"/>
          <p:cNvSpPr/>
          <p:nvPr/>
        </p:nvSpPr>
        <p:spPr>
          <a:xfrm>
            <a:off x="3918590"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Defect tracking</a:t>
            </a:r>
            <a:endParaRPr sz="600">
              <a:solidFill>
                <a:srgbClr val="FFFFFF"/>
              </a:solidFill>
              <a:latin typeface="Source Sans Pro"/>
              <a:ea typeface="Source Sans Pro"/>
              <a:cs typeface="Source Sans Pro"/>
              <a:sym typeface="Source Sans Pro"/>
            </a:endParaRPr>
          </a:p>
        </p:txBody>
      </p:sp>
      <p:sp>
        <p:nvSpPr>
          <p:cNvPr id="1860" name="Google Shape;1860;p122"/>
          <p:cNvSpPr/>
          <p:nvPr/>
        </p:nvSpPr>
        <p:spPr>
          <a:xfrm>
            <a:off x="4566409"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Metrics &amp; feedback</a:t>
            </a:r>
            <a:endParaRPr sz="600">
              <a:solidFill>
                <a:srgbClr val="FFFFFF"/>
              </a:solidFill>
              <a:latin typeface="Source Sans Pro"/>
              <a:ea typeface="Source Sans Pro"/>
              <a:cs typeface="Source Sans Pro"/>
              <a:sym typeface="Source Sans Pro"/>
            </a:endParaRPr>
          </a:p>
        </p:txBody>
      </p:sp>
      <p:sp>
        <p:nvSpPr>
          <p:cNvPr id="1861" name="Google Shape;1861;p122"/>
          <p:cNvSpPr/>
          <p:nvPr/>
        </p:nvSpPr>
        <p:spPr>
          <a:xfrm>
            <a:off x="5298679" y="3535416"/>
            <a:ext cx="5283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Scalable baseline</a:t>
            </a:r>
            <a:endParaRPr sz="600">
              <a:solidFill>
                <a:srgbClr val="FFFFFF"/>
              </a:solidFill>
              <a:latin typeface="Source Sans Pro"/>
              <a:ea typeface="Source Sans Pro"/>
              <a:cs typeface="Source Sans Pro"/>
              <a:sym typeface="Source Sans Pro"/>
            </a:endParaRPr>
          </a:p>
        </p:txBody>
      </p:sp>
      <p:sp>
        <p:nvSpPr>
          <p:cNvPr id="1862" name="Google Shape;1862;p122"/>
          <p:cNvSpPr/>
          <p:nvPr/>
        </p:nvSpPr>
        <p:spPr>
          <a:xfrm>
            <a:off x="5858381" y="3535416"/>
            <a:ext cx="7041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Deep understanding</a:t>
            </a:r>
            <a:endParaRPr sz="600">
              <a:solidFill>
                <a:srgbClr val="FFFFFF"/>
              </a:solidFill>
              <a:latin typeface="Source Sans Pro"/>
              <a:ea typeface="Source Sans Pro"/>
              <a:cs typeface="Source Sans Pro"/>
              <a:sym typeface="Source Sans Pro"/>
            </a:endParaRPr>
          </a:p>
        </p:txBody>
      </p:sp>
      <p:sp>
        <p:nvSpPr>
          <p:cNvPr id="1863" name="Google Shape;1863;p122"/>
          <p:cNvSpPr/>
          <p:nvPr/>
        </p:nvSpPr>
        <p:spPr>
          <a:xfrm>
            <a:off x="667877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Data protection</a:t>
            </a:r>
            <a:endParaRPr i="1" sz="600">
              <a:solidFill>
                <a:srgbClr val="FFFFFF"/>
              </a:solidFill>
              <a:latin typeface="Source Sans Pro"/>
              <a:ea typeface="Source Sans Pro"/>
              <a:cs typeface="Source Sans Pro"/>
              <a:sym typeface="Source Sans Pro"/>
            </a:endParaRPr>
          </a:p>
        </p:txBody>
      </p:sp>
      <p:sp>
        <p:nvSpPr>
          <p:cNvPr id="1864" name="Google Shape;1864;p122"/>
          <p:cNvSpPr/>
          <p:nvPr/>
        </p:nvSpPr>
        <p:spPr>
          <a:xfrm>
            <a:off x="732659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600">
                <a:solidFill>
                  <a:srgbClr val="FFFFFF"/>
                </a:solidFill>
                <a:latin typeface="Source Sans Pro"/>
                <a:ea typeface="Source Sans Pro"/>
                <a:cs typeface="Source Sans Pro"/>
                <a:sym typeface="Source Sans Pro"/>
              </a:rPr>
              <a:t>Legacy mgmt</a:t>
            </a:r>
            <a:endParaRPr i="1" sz="600">
              <a:solidFill>
                <a:srgbClr val="FFFFFF"/>
              </a:solidFill>
              <a:latin typeface="Source Sans Pro"/>
              <a:ea typeface="Source Sans Pro"/>
              <a:cs typeface="Source Sans Pro"/>
              <a:sym typeface="Source Sans Pro"/>
            </a:endParaRPr>
          </a:p>
        </p:txBody>
      </p:sp>
      <p:sp>
        <p:nvSpPr>
          <p:cNvPr id="1865" name="Google Shape;1865;p122"/>
          <p:cNvSpPr/>
          <p:nvPr/>
        </p:nvSpPr>
        <p:spPr>
          <a:xfrm>
            <a:off x="2538511" y="3106154"/>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Architecture</a:t>
            </a:r>
            <a:endParaRPr sz="800">
              <a:solidFill>
                <a:srgbClr val="FFFFFF"/>
              </a:solidFill>
              <a:latin typeface="Source Sans Pro"/>
              <a:ea typeface="Source Sans Pro"/>
              <a:cs typeface="Source Sans Pro"/>
              <a:sym typeface="Source Sans Pr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Incident Management</a:t>
            </a:r>
            <a:endParaRPr/>
          </a:p>
        </p:txBody>
      </p:sp>
      <p:sp>
        <p:nvSpPr>
          <p:cNvPr id="1872" name="Google Shape;1872;p12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ctr">
              <a:spcBef>
                <a:spcPts val="640"/>
              </a:spcBef>
              <a:spcAft>
                <a:spcPts val="0"/>
              </a:spcAft>
              <a:buNone/>
            </a:pPr>
            <a:r>
              <a:rPr b="1" i="1" lang="en-US" sz="1800"/>
              <a:t>Prepare for WHEN, not IF!</a:t>
            </a:r>
            <a:endParaRPr b="1" i="1" sz="1800"/>
          </a:p>
          <a:p>
            <a:pPr indent="0" lvl="0" marL="0" rtl="0" algn="l">
              <a:spcBef>
                <a:spcPts val="640"/>
              </a:spcBef>
              <a:spcAft>
                <a:spcPts val="0"/>
              </a:spcAft>
              <a:buNone/>
            </a:pPr>
            <a:r>
              <a:rPr lang="en-US" sz="1800"/>
              <a:t>Examples of a security incidents:</a:t>
            </a:r>
            <a:endParaRPr sz="1800"/>
          </a:p>
          <a:p>
            <a:pPr indent="-342900" lvl="0" marL="457200" rtl="0" algn="l">
              <a:spcBef>
                <a:spcPts val="640"/>
              </a:spcBef>
              <a:spcAft>
                <a:spcPts val="0"/>
              </a:spcAft>
              <a:buSzPts val="1800"/>
              <a:buChar char="•"/>
            </a:pPr>
            <a:r>
              <a:rPr lang="en-US" sz="1800"/>
              <a:t>successful DoS (Denial of Service) attack against a cloud application</a:t>
            </a:r>
            <a:endParaRPr sz="1800"/>
          </a:p>
          <a:p>
            <a:pPr indent="-342900" lvl="0" marL="457200" rtl="0" algn="l">
              <a:spcBef>
                <a:spcPts val="0"/>
              </a:spcBef>
              <a:spcAft>
                <a:spcPts val="0"/>
              </a:spcAft>
              <a:buSzPts val="1800"/>
              <a:buChar char="•"/>
            </a:pPr>
            <a:r>
              <a:rPr lang="en-US" sz="1800"/>
              <a:t>application user accessing private data of another one by abusing a security vulnerability</a:t>
            </a:r>
            <a:endParaRPr sz="1800"/>
          </a:p>
          <a:p>
            <a:pPr indent="-342900" lvl="0" marL="457200" rtl="0" algn="l">
              <a:spcBef>
                <a:spcPts val="0"/>
              </a:spcBef>
              <a:spcAft>
                <a:spcPts val="0"/>
              </a:spcAft>
              <a:buSzPts val="1800"/>
              <a:buChar char="•"/>
            </a:pPr>
            <a:r>
              <a:rPr lang="en-US" sz="1800"/>
              <a:t>attacker modifying the application source code</a:t>
            </a:r>
            <a:endParaRPr sz="1800"/>
          </a:p>
          <a:p>
            <a:pPr indent="0" lvl="0" marL="0" rtl="0" algn="l">
              <a:spcBef>
                <a:spcPts val="640"/>
              </a:spcBef>
              <a:spcAft>
                <a:spcPts val="0"/>
              </a:spcAft>
              <a:buNone/>
            </a:pPr>
            <a:r>
              <a:rPr lang="en-US" sz="1800"/>
              <a:t>Have a capability in place to </a:t>
            </a:r>
            <a:r>
              <a:rPr b="1" lang="en-US" sz="1800"/>
              <a:t>detect</a:t>
            </a:r>
            <a:r>
              <a:rPr lang="en-US" sz="1800"/>
              <a:t> potential incidents</a:t>
            </a:r>
            <a:endParaRPr sz="1800"/>
          </a:p>
          <a:p>
            <a:pPr indent="0" lvl="0" marL="0" rtl="0" algn="l">
              <a:spcBef>
                <a:spcPts val="640"/>
              </a:spcBef>
              <a:spcAft>
                <a:spcPts val="0"/>
              </a:spcAft>
              <a:buNone/>
            </a:pPr>
            <a:r>
              <a:rPr lang="en-US" sz="1800"/>
              <a:t>Make sure you can </a:t>
            </a:r>
            <a:r>
              <a:rPr b="1" lang="en-US" sz="1800"/>
              <a:t>respond</a:t>
            </a:r>
            <a:r>
              <a:rPr lang="en-US" sz="1800"/>
              <a:t> to detected incidents</a:t>
            </a:r>
            <a:endParaRPr sz="1800"/>
          </a:p>
          <a:p>
            <a:pPr indent="0" lvl="0" marL="0" rtl="0" algn="l">
              <a:spcBef>
                <a:spcPts val="640"/>
              </a:spcBef>
              <a:spcAft>
                <a:spcPts val="0"/>
              </a:spcAft>
              <a:buNone/>
            </a:pPr>
            <a:r>
              <a:rPr lang="en-US" sz="1800"/>
              <a:t>Use vulnerability metrics and root-cause analysis to improve SDLC</a:t>
            </a:r>
            <a:endParaRPr sz="1800"/>
          </a:p>
          <a:p>
            <a:pPr indent="0" lvl="0" marL="0" rtl="0" algn="l">
              <a:spcBef>
                <a:spcPts val="640"/>
              </a:spcBef>
              <a:spcAft>
                <a:spcPts val="0"/>
              </a:spcAft>
              <a:buNone/>
            </a:pPr>
            <a:r>
              <a:t/>
            </a:r>
            <a:endParaRPr sz="1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Incident Management</a:t>
            </a:r>
            <a:endParaRPr/>
          </a:p>
        </p:txBody>
      </p:sp>
      <p:sp>
        <p:nvSpPr>
          <p:cNvPr id="1879" name="Google Shape;1879;p124"/>
          <p:cNvSpPr txBox="1"/>
          <p:nvPr>
            <p:ph idx="4294967295" type="body"/>
          </p:nvPr>
        </p:nvSpPr>
        <p:spPr>
          <a:xfrm>
            <a:off x="457200" y="115132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analyze log data for security incidents periodically?</a:t>
            </a:r>
            <a:endParaRPr b="0" i="1" sz="1800"/>
          </a:p>
        </p:txBody>
      </p:sp>
      <p:sp>
        <p:nvSpPr>
          <p:cNvPr id="1880" name="Google Shape;1880;p124"/>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p:txBody>
      </p:sp>
      <p:sp>
        <p:nvSpPr>
          <p:cNvPr id="1881" name="Google Shape;1881;p124"/>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a contact point for the creation of security incidents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analyze data in accordance with the log data retention periods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frequency of this analysis is aligned with the criticality of your applications</a:t>
            </a:r>
            <a:endParaRPr sz="1600">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2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Environment Management</a:t>
            </a:r>
            <a:endParaRPr/>
          </a:p>
        </p:txBody>
      </p:sp>
      <p:sp>
        <p:nvSpPr>
          <p:cNvPr id="1888" name="Google Shape;1888;p12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Application security transitions to operational modes. New security features and patches are continuously released until the technology stack you’re using becomes obsolete.</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Pro-actively </a:t>
            </a:r>
            <a:r>
              <a:rPr b="1" lang="en-US" sz="1800"/>
              <a:t>maintain</a:t>
            </a:r>
            <a:r>
              <a:rPr lang="en-US" sz="1800"/>
              <a:t> the different technology components in the software environment by activating security features and removing unnecessary ones.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Install </a:t>
            </a:r>
            <a:r>
              <a:rPr b="1" lang="en-US" sz="1800"/>
              <a:t>patches</a:t>
            </a:r>
            <a:r>
              <a:rPr lang="en-US" sz="1800"/>
              <a:t> to ensure technology components can withstand known security attacks.</a:t>
            </a:r>
            <a:endParaRPr sz="1800"/>
          </a:p>
          <a:p>
            <a:pPr indent="0" lvl="0" marL="914400" rtl="0" algn="l">
              <a:spcBef>
                <a:spcPts val="640"/>
              </a:spcBef>
              <a:spcAft>
                <a:spcPts val="0"/>
              </a:spcAft>
              <a:buNone/>
            </a:pPr>
            <a:r>
              <a:t/>
            </a:r>
            <a:endParaRPr sz="1800"/>
          </a:p>
          <a:p>
            <a:pPr indent="0" lvl="0" marL="0" rtl="0" algn="l">
              <a:spcBef>
                <a:spcPts val="640"/>
              </a:spcBef>
              <a:spcAft>
                <a:spcPts val="0"/>
              </a:spcAft>
              <a:buNone/>
            </a:pPr>
            <a:r>
              <a:t/>
            </a:r>
            <a:endParaRPr sz="18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2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Environment</a:t>
            </a:r>
            <a:r>
              <a:rPr lang="en-US"/>
              <a:t> Management</a:t>
            </a:r>
            <a:endParaRPr/>
          </a:p>
        </p:txBody>
      </p:sp>
      <p:sp>
        <p:nvSpPr>
          <p:cNvPr id="1895" name="Google Shape;1895;p126"/>
          <p:cNvSpPr txBox="1"/>
          <p:nvPr>
            <p:ph idx="4294967295" type="body"/>
          </p:nvPr>
        </p:nvSpPr>
        <p:spPr>
          <a:xfrm>
            <a:off x="457200" y="115132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harden configurations for key components of your technology stacks?</a:t>
            </a:r>
            <a:endParaRPr b="0" i="1" sz="1800"/>
          </a:p>
        </p:txBody>
      </p:sp>
      <p:sp>
        <p:nvSpPr>
          <p:cNvPr id="1896" name="Google Shape;1896;p126"/>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components</a:t>
            </a:r>
            <a:endParaRPr sz="1600"/>
          </a:p>
          <a:p>
            <a:pPr indent="-330200" lvl="0" marL="457200" rtl="0" algn="l">
              <a:spcBef>
                <a:spcPts val="0"/>
              </a:spcBef>
              <a:spcAft>
                <a:spcPts val="0"/>
              </a:spcAft>
              <a:buClr>
                <a:srgbClr val="FFFFFF"/>
              </a:buClr>
              <a:buSzPts val="1600"/>
              <a:buChar char="•"/>
            </a:pPr>
            <a:r>
              <a:rPr lang="en-US" sz="1600"/>
              <a:t>Yes, for at least half of the components </a:t>
            </a:r>
            <a:endParaRPr sz="1600"/>
          </a:p>
          <a:p>
            <a:pPr indent="-330200" lvl="0" marL="457200" rtl="0" algn="l">
              <a:spcBef>
                <a:spcPts val="0"/>
              </a:spcBef>
              <a:spcAft>
                <a:spcPts val="0"/>
              </a:spcAft>
              <a:buClr>
                <a:srgbClr val="FFFFFF"/>
              </a:buClr>
              <a:buSzPts val="1600"/>
              <a:buChar char="•"/>
            </a:pPr>
            <a:r>
              <a:rPr lang="en-US" sz="1600"/>
              <a:t>Yes, for most or all of the components</a:t>
            </a:r>
            <a:endParaRPr sz="1600"/>
          </a:p>
        </p:txBody>
      </p:sp>
      <p:sp>
        <p:nvSpPr>
          <p:cNvPr id="1897" name="Google Shape;1897;p126"/>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latin typeface="Arial"/>
              <a:ea typeface="Arial"/>
              <a:cs typeface="Arial"/>
              <a:sym typeface="Arial"/>
            </a:endParaRPr>
          </a:p>
          <a:p>
            <a:pPr indent="0" lvl="0" marL="0" rtl="0" algn="l">
              <a:spcBef>
                <a:spcPts val="480"/>
              </a:spcBef>
              <a:spcAft>
                <a:spcPts val="0"/>
              </a:spcAft>
              <a:buNone/>
            </a:pPr>
            <a:r>
              <a:t/>
            </a:r>
            <a:endParaRPr sz="18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identified the key components in each technology stack used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have an established configuration standard for each key component</a:t>
            </a:r>
            <a:endParaRPr sz="1600">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2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Operational Management</a:t>
            </a:r>
            <a:endParaRPr/>
          </a:p>
        </p:txBody>
      </p:sp>
      <p:sp>
        <p:nvSpPr>
          <p:cNvPr id="1903" name="Google Shape;1903;p12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This practice focuses on operational support activities required to maintain security throughout the product lifecycle.</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b="1" lang="en-US" sz="1800"/>
              <a:t>Data</a:t>
            </a:r>
            <a:r>
              <a:rPr lang="en-US" sz="1800"/>
              <a:t> must be sufficiently </a:t>
            </a:r>
            <a:r>
              <a:rPr b="1" lang="en-US" sz="1800"/>
              <a:t>protected</a:t>
            </a:r>
            <a:r>
              <a:rPr lang="en-US" sz="1800"/>
              <a:t> in its different forms and environments to ensure a correct operation of the application</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b="1" lang="en-US" sz="1800"/>
              <a:t>Legacy </a:t>
            </a:r>
            <a:r>
              <a:rPr lang="en-US" sz="1800"/>
              <a:t>management ensures there are no loose ends, often forgotten, in the organisation which may form an easy target to attackers.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One</a:t>
            </a:r>
            <a:endParaRPr/>
          </a:p>
        </p:txBody>
      </p:sp>
      <p:sp>
        <p:nvSpPr>
          <p:cNvPr id="181" name="Google Shape;181;p20"/>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SDLC Overview &amp; OWASP SAMM Introduction</a:t>
            </a:r>
            <a:endParaRPr sz="2400"/>
          </a:p>
          <a:p>
            <a:pPr indent="0" lvl="0" marL="0" rtl="0" algn="l">
              <a:spcBef>
                <a:spcPts val="0"/>
              </a:spcBef>
              <a:spcAft>
                <a:spcPts val="0"/>
              </a:spcAft>
              <a:buClr>
                <a:schemeClr val="dk1"/>
              </a:buClr>
              <a:buSzPts val="1100"/>
              <a:buFont typeface="Arial"/>
              <a:buNone/>
            </a:pPr>
            <a:r>
              <a:rPr lang="en-US" sz="2400"/>
              <a:t>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The Application Security Opportunity</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Software Development Lifecycle (SDLC) Overview</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 Vision, History, Structure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As an Assessment Tool</a:t>
            </a:r>
            <a:endParaRPr sz="1800">
              <a:solidFill>
                <a:srgbClr val="FFFFFF"/>
              </a:solidFill>
            </a:endParaRPr>
          </a:p>
          <a:p>
            <a:pPr indent="0" lvl="0" marL="0" rtl="0" algn="l">
              <a:spcBef>
                <a:spcPts val="640"/>
              </a:spcBef>
              <a:spcAft>
                <a:spcPts val="0"/>
              </a:spcAft>
              <a:buClr>
                <a:schemeClr val="dk1"/>
              </a:buClr>
              <a:buSzPts val="1100"/>
              <a:buFont typeface="Arial"/>
              <a:buNone/>
            </a:pPr>
            <a:r>
              <a:t/>
            </a:r>
            <a:endParaRPr sz="1800"/>
          </a:p>
          <a:p>
            <a:pPr indent="0" lvl="0" marL="0" rtl="0" algn="l">
              <a:spcBef>
                <a:spcPts val="640"/>
              </a:spcBef>
              <a:spcAft>
                <a:spcPts val="0"/>
              </a:spcAft>
              <a:buNone/>
            </a:pPr>
            <a:r>
              <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2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Operational</a:t>
            </a:r>
            <a:r>
              <a:rPr lang="en-US"/>
              <a:t> Management</a:t>
            </a:r>
            <a:endParaRPr/>
          </a:p>
        </p:txBody>
      </p:sp>
      <p:sp>
        <p:nvSpPr>
          <p:cNvPr id="1910" name="Google Shape;1910;p128"/>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Font typeface="Arial"/>
              <a:buNone/>
            </a:pPr>
            <a:r>
              <a:rPr b="0" i="1" lang="en-US" sz="1800"/>
              <a:t>Do you identify and patch vulnerable components?</a:t>
            </a:r>
            <a:endParaRPr b="0" i="1" sz="1800"/>
          </a:p>
        </p:txBody>
      </p:sp>
      <p:sp>
        <p:nvSpPr>
          <p:cNvPr id="1911" name="Google Shape;1911;p128"/>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1800"/>
          </a:p>
          <a:p>
            <a:pPr indent="0" lvl="0" marL="0" rtl="0" algn="l">
              <a:spcBef>
                <a:spcPts val="480"/>
              </a:spcBef>
              <a:spcAft>
                <a:spcPts val="0"/>
              </a:spcAft>
              <a:buNone/>
            </a:pPr>
            <a:r>
              <a:t/>
            </a:r>
            <a:endParaRPr sz="1800"/>
          </a:p>
          <a:p>
            <a:pPr indent="-342900" lvl="0" marL="457200" rtl="0" algn="l">
              <a:spcBef>
                <a:spcPts val="480"/>
              </a:spcBef>
              <a:spcAft>
                <a:spcPts val="0"/>
              </a:spcAft>
              <a:buClr>
                <a:srgbClr val="FFFFFF"/>
              </a:buClr>
              <a:buSzPts val="1800"/>
              <a:buChar char="•"/>
            </a:pPr>
            <a:r>
              <a:rPr lang="en-US" sz="1800"/>
              <a:t>No</a:t>
            </a:r>
            <a:endParaRPr sz="1800"/>
          </a:p>
          <a:p>
            <a:pPr indent="-342900" lvl="0" marL="457200" rtl="0" algn="l">
              <a:spcBef>
                <a:spcPts val="0"/>
              </a:spcBef>
              <a:spcAft>
                <a:spcPts val="0"/>
              </a:spcAft>
              <a:buClr>
                <a:srgbClr val="FFFFFF"/>
              </a:buClr>
              <a:buSzPts val="1800"/>
              <a:buChar char="•"/>
            </a:pPr>
            <a:r>
              <a:rPr lang="en-US" sz="1800"/>
              <a:t>Yes, for some components</a:t>
            </a:r>
            <a:endParaRPr sz="1800"/>
          </a:p>
          <a:p>
            <a:pPr indent="-342900" lvl="0" marL="457200" rtl="0" algn="l">
              <a:spcBef>
                <a:spcPts val="0"/>
              </a:spcBef>
              <a:spcAft>
                <a:spcPts val="0"/>
              </a:spcAft>
              <a:buClr>
                <a:srgbClr val="FFFFFF"/>
              </a:buClr>
              <a:buSzPts val="1800"/>
              <a:buChar char="•"/>
            </a:pPr>
            <a:r>
              <a:rPr lang="en-US" sz="1800"/>
              <a:t>Yes, for at least half of the components </a:t>
            </a:r>
            <a:endParaRPr sz="1800"/>
          </a:p>
          <a:p>
            <a:pPr indent="-342900" lvl="0" marL="457200" rtl="0" algn="l">
              <a:spcBef>
                <a:spcPts val="0"/>
              </a:spcBef>
              <a:spcAft>
                <a:spcPts val="0"/>
              </a:spcAft>
              <a:buClr>
                <a:srgbClr val="FFFFFF"/>
              </a:buClr>
              <a:buSzPts val="1800"/>
              <a:buChar char="•"/>
            </a:pPr>
            <a:r>
              <a:rPr lang="en-US" sz="1800"/>
              <a:t>Yes, for most or all of the components</a:t>
            </a:r>
            <a:endParaRPr sz="1800"/>
          </a:p>
        </p:txBody>
      </p:sp>
      <p:sp>
        <p:nvSpPr>
          <p:cNvPr id="1912" name="Google Shape;1912;p128"/>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latin typeface="Arial"/>
              <a:ea typeface="Arial"/>
              <a:cs typeface="Arial"/>
              <a:sym typeface="Arial"/>
            </a:endParaRPr>
          </a:p>
          <a:p>
            <a:pPr indent="0" lvl="0" marL="0" rtl="0" algn="l">
              <a:spcBef>
                <a:spcPts val="480"/>
              </a:spcBef>
              <a:spcAft>
                <a:spcPts val="0"/>
              </a:spcAft>
              <a:buNone/>
            </a:pPr>
            <a:r>
              <a:t/>
            </a:r>
            <a:endParaRPr sz="18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an up-to-date list of components, including version information</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regularly review public sources for vulnerabilities related to your components</a:t>
            </a:r>
            <a:endParaRPr sz="1600">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2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918" name="Google Shape;1918;p129"/>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Setting Improvement Targets</a:t>
            </a:r>
            <a:endParaRPr sz="1800">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3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Setting Improvement Targets</a:t>
            </a:r>
            <a:endParaRPr/>
          </a:p>
        </p:txBody>
      </p:sp>
      <p:sp>
        <p:nvSpPr>
          <p:cNvPr id="1924" name="Google Shape;1924;p130"/>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Roadmap templates can provide direction for targets</a:t>
            </a:r>
            <a:endParaRPr sz="1800"/>
          </a:p>
          <a:p>
            <a:pPr indent="-342900" lvl="0" marL="457200" rtl="0" algn="l">
              <a:spcBef>
                <a:spcPts val="640"/>
              </a:spcBef>
              <a:spcAft>
                <a:spcPts val="0"/>
              </a:spcAft>
              <a:buSzPts val="1800"/>
              <a:buChar char="•"/>
            </a:pPr>
            <a:r>
              <a:rPr i="1" lang="en-US" sz="1800"/>
              <a:t>What type of company are you ?</a:t>
            </a:r>
            <a:endParaRPr i="1" sz="1800"/>
          </a:p>
          <a:p>
            <a:pPr indent="0" lvl="0" marL="0" rtl="0" algn="l">
              <a:spcBef>
                <a:spcPts val="640"/>
              </a:spcBef>
              <a:spcAft>
                <a:spcPts val="0"/>
              </a:spcAft>
              <a:buNone/>
            </a:pPr>
            <a:r>
              <a:rPr lang="en-US" sz="1800"/>
              <a:t>Take into account the company’s risk appetite</a:t>
            </a:r>
            <a:endParaRPr sz="1800"/>
          </a:p>
          <a:p>
            <a:pPr indent="0" lvl="0" marL="0" rtl="0" algn="l">
              <a:spcBef>
                <a:spcPts val="640"/>
              </a:spcBef>
              <a:spcAft>
                <a:spcPts val="0"/>
              </a:spcAft>
              <a:buNone/>
            </a:pPr>
            <a:r>
              <a:rPr lang="en-US" sz="1800"/>
              <a:t>Only include activities where you see added value for the company, even for lower levels</a:t>
            </a:r>
            <a:endParaRPr sz="1800"/>
          </a:p>
          <a:p>
            <a:pPr indent="0" lvl="0" marL="0" rtl="0" algn="l">
              <a:spcBef>
                <a:spcPts val="640"/>
              </a:spcBef>
              <a:spcAft>
                <a:spcPts val="0"/>
              </a:spcAft>
              <a:buNone/>
            </a:pPr>
            <a:r>
              <a:rPr lang="en-US" sz="1800"/>
              <a:t>OWASP SAMM activities have dependencies – use them !</a:t>
            </a:r>
            <a:endParaRPr sz="1800"/>
          </a:p>
          <a:p>
            <a:pPr indent="0" lvl="0" marL="0" rtl="0" algn="l">
              <a:spcBef>
                <a:spcPts val="640"/>
              </a:spcBef>
              <a:spcAft>
                <a:spcPts val="0"/>
              </a:spcAft>
              <a:buNone/>
            </a:pPr>
            <a:r>
              <a:rPr lang="en-US" sz="1800"/>
              <a:t>Think about links with other practices in the company e.g., training, release management, risk management, </a:t>
            </a:r>
            <a:endParaRPr sz="18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3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Sample Roadmap</a:t>
            </a:r>
            <a:endParaRPr/>
          </a:p>
        </p:txBody>
      </p:sp>
      <p:pic>
        <p:nvPicPr>
          <p:cNvPr id="1931" name="Google Shape;1931;p131"/>
          <p:cNvPicPr preferRelativeResize="0"/>
          <p:nvPr/>
        </p:nvPicPr>
        <p:blipFill rotWithShape="1">
          <a:blip r:embed="rId3">
            <a:alphaModFix/>
          </a:blip>
          <a:srcRect b="0" l="0" r="0" t="0"/>
          <a:stretch/>
        </p:blipFill>
        <p:spPr>
          <a:xfrm>
            <a:off x="2522797" y="1063375"/>
            <a:ext cx="4098405" cy="3096000"/>
          </a:xfrm>
          <a:prstGeom prst="rect">
            <a:avLst/>
          </a:prstGeom>
          <a:noFill/>
          <a:ln>
            <a:noFill/>
          </a:ln>
        </p:spPr>
      </p:pic>
      <p:sp>
        <p:nvSpPr>
          <p:cNvPr id="1932" name="Google Shape;1932;p131"/>
          <p:cNvSpPr txBox="1"/>
          <p:nvPr>
            <p:ph idx="1" type="body"/>
          </p:nvPr>
        </p:nvSpPr>
        <p:spPr>
          <a:xfrm>
            <a:off x="457200" y="1200150"/>
            <a:ext cx="8229600" cy="3096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3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Four</a:t>
            </a:r>
            <a:endParaRPr/>
          </a:p>
        </p:txBody>
      </p:sp>
      <p:sp>
        <p:nvSpPr>
          <p:cNvPr id="1938" name="Google Shape;1938;p132"/>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Source Sans Pro"/>
                <a:ea typeface="Source Sans Pro"/>
                <a:cs typeface="Source Sans Pro"/>
                <a:sym typeface="Source Sans Pro"/>
              </a:rPr>
              <a:t>OWASP SAMM Best Practices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i="1" lang="en-US" sz="1800">
                <a:solidFill>
                  <a:srgbClr val="FFFFFF"/>
                </a:solidFill>
                <a:latin typeface="Source Sans Pro"/>
                <a:ea typeface="Source Sans Pro"/>
                <a:cs typeface="Source Sans Pro"/>
                <a:sym typeface="Source Sans Pro"/>
              </a:rPr>
              <a:t>Choosing the Right Starting Points</a:t>
            </a:r>
            <a:endParaRPr i="1"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Metrics and Management</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Achieving Security by Design</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Critical Success Factors</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3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Complicating Factors, Anyone ?</a:t>
            </a:r>
            <a:endParaRPr/>
          </a:p>
        </p:txBody>
      </p:sp>
      <p:pic>
        <p:nvPicPr>
          <p:cNvPr descr="http://www.ideachampions.com/weblogs/puzzled.jpg" id="1944" name="Google Shape;1944;p133"/>
          <p:cNvPicPr preferRelativeResize="0"/>
          <p:nvPr/>
        </p:nvPicPr>
        <p:blipFill rotWithShape="1">
          <a:blip r:embed="rId3">
            <a:alphaModFix/>
          </a:blip>
          <a:srcRect b="0" l="0" r="0" t="0"/>
          <a:stretch/>
        </p:blipFill>
        <p:spPr>
          <a:xfrm>
            <a:off x="4572012" y="1063385"/>
            <a:ext cx="2536031" cy="3227115"/>
          </a:xfrm>
          <a:prstGeom prst="rect">
            <a:avLst/>
          </a:prstGeom>
          <a:noFill/>
          <a:ln>
            <a:noFill/>
          </a:ln>
        </p:spPr>
      </p:pic>
      <p:sp>
        <p:nvSpPr>
          <p:cNvPr id="1945" name="Google Shape;1945;p133"/>
          <p:cNvSpPr txBox="1"/>
          <p:nvPr>
            <p:ph idx="1" type="body"/>
          </p:nvPr>
        </p:nvSpPr>
        <p:spPr>
          <a:xfrm>
            <a:off x="457200" y="1090056"/>
            <a:ext cx="4040100" cy="2963400"/>
          </a:xfrm>
          <a:prstGeom prst="rect">
            <a:avLst/>
          </a:prstGeom>
        </p:spPr>
        <p:txBody>
          <a:bodyPr anchorCtr="0" anchor="ctr" bIns="45700" lIns="91425" spcFirstLastPara="1" rIns="91425" wrap="square" tIns="45700">
            <a:noAutofit/>
          </a:bodyPr>
          <a:lstStyle/>
          <a:p>
            <a:pPr indent="-342900" lvl="0" marL="457200" rtl="0" algn="l">
              <a:spcBef>
                <a:spcPts val="640"/>
              </a:spcBef>
              <a:spcAft>
                <a:spcPts val="0"/>
              </a:spcAft>
              <a:buClr>
                <a:srgbClr val="FFFFFF"/>
              </a:buClr>
              <a:buSzPts val="1800"/>
              <a:buChar char="•"/>
            </a:pPr>
            <a:r>
              <a:rPr lang="en-US" sz="1800"/>
              <a:t>Different development teams</a:t>
            </a:r>
            <a:endParaRPr sz="1800"/>
          </a:p>
          <a:p>
            <a:pPr indent="-342900" lvl="0" marL="457200" rtl="0" algn="l">
              <a:spcBef>
                <a:spcPts val="0"/>
              </a:spcBef>
              <a:spcAft>
                <a:spcPts val="0"/>
              </a:spcAft>
              <a:buClr>
                <a:srgbClr val="FFFFFF"/>
              </a:buClr>
              <a:buSzPts val="1800"/>
              <a:buChar char="•"/>
            </a:pPr>
            <a:r>
              <a:rPr lang="en-US" sz="1800"/>
              <a:t>Different technology stacks</a:t>
            </a:r>
            <a:endParaRPr sz="1800"/>
          </a:p>
          <a:p>
            <a:pPr indent="-342900" lvl="0" marL="457200" rtl="0" algn="l">
              <a:spcBef>
                <a:spcPts val="0"/>
              </a:spcBef>
              <a:spcAft>
                <a:spcPts val="0"/>
              </a:spcAft>
              <a:buClr>
                <a:srgbClr val="FFFFFF"/>
              </a:buClr>
              <a:buSzPts val="1800"/>
              <a:buChar char="•"/>
            </a:pPr>
            <a:r>
              <a:rPr lang="en-US" sz="1800"/>
              <a:t>Business-IT alignment issues</a:t>
            </a:r>
            <a:endParaRPr sz="1800"/>
          </a:p>
          <a:p>
            <a:pPr indent="-342900" lvl="0" marL="457200" rtl="0" algn="l">
              <a:spcBef>
                <a:spcPts val="0"/>
              </a:spcBef>
              <a:spcAft>
                <a:spcPts val="0"/>
              </a:spcAft>
              <a:buClr>
                <a:srgbClr val="FFFFFF"/>
              </a:buClr>
              <a:buSzPts val="1800"/>
              <a:buChar char="•"/>
            </a:pPr>
            <a:r>
              <a:rPr lang="en-US" sz="1800"/>
              <a:t>Outsourced development </a:t>
            </a:r>
            <a:endParaRPr sz="18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3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Start Where You Are</a:t>
            </a:r>
            <a:endParaRPr sz="3200"/>
          </a:p>
        </p:txBody>
      </p:sp>
      <p:sp>
        <p:nvSpPr>
          <p:cNvPr id="1952" name="Google Shape;1952;p134"/>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279400" lvl="0" marL="4699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Organizational Context</a:t>
            </a:r>
            <a:endParaRPr sz="1800">
              <a:latin typeface="Source Sans Pro"/>
              <a:ea typeface="Source Sans Pro"/>
              <a:cs typeface="Source Sans Pro"/>
              <a:sym typeface="Source Sans Pro"/>
            </a:endParaRPr>
          </a:p>
          <a:p>
            <a:pPr indent="-285750" lvl="1" marL="74295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Be aware of assumptions about security, and </a:t>
            </a:r>
            <a:endParaRPr sz="1800">
              <a:latin typeface="Source Sans Pro"/>
              <a:ea typeface="Source Sans Pro"/>
              <a:cs typeface="Source Sans Pro"/>
              <a:sym typeface="Source Sans Pro"/>
            </a:endParaRPr>
          </a:p>
          <a:p>
            <a:pPr indent="0" lvl="0" marL="742950" rtl="0" algn="l">
              <a:lnSpc>
                <a:spcPct val="100000"/>
              </a:lnSpc>
              <a:spcBef>
                <a:spcPts val="0"/>
              </a:spcBef>
              <a:spcAft>
                <a:spcPts val="0"/>
              </a:spcAft>
              <a:buNone/>
            </a:pPr>
            <a:r>
              <a:rPr lang="en-US" sz="1800">
                <a:latin typeface="Source Sans Pro"/>
                <a:ea typeface="Source Sans Pro"/>
                <a:cs typeface="Source Sans Pro"/>
                <a:sym typeface="Source Sans Pro"/>
              </a:rPr>
              <a:t>work to alter them</a:t>
            </a:r>
            <a:endParaRPr sz="1800">
              <a:latin typeface="Source Sans Pro"/>
              <a:ea typeface="Source Sans Pro"/>
              <a:cs typeface="Source Sans Pro"/>
              <a:sym typeface="Source Sans Pro"/>
            </a:endParaRPr>
          </a:p>
          <a:p>
            <a:pPr indent="-279400" lvl="0" marL="46990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Realistic Goals </a:t>
            </a:r>
            <a:endParaRPr sz="1800">
              <a:latin typeface="Source Sans Pro"/>
              <a:ea typeface="Source Sans Pro"/>
              <a:cs typeface="Source Sans Pro"/>
              <a:sym typeface="Source Sans Pro"/>
            </a:endParaRPr>
          </a:p>
          <a:p>
            <a:pPr indent="-285750" lvl="1" marL="74295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Focus on reasonable security outcomes</a:t>
            </a:r>
            <a:endParaRPr sz="1800">
              <a:latin typeface="Source Sans Pro"/>
              <a:ea typeface="Source Sans Pro"/>
              <a:cs typeface="Source Sans Pro"/>
              <a:sym typeface="Source Sans Pro"/>
            </a:endParaRPr>
          </a:p>
          <a:p>
            <a:pPr indent="-279400" lvl="0" marL="46990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Manageable Scope </a:t>
            </a:r>
            <a:endParaRPr sz="1800">
              <a:latin typeface="Source Sans Pro"/>
              <a:ea typeface="Source Sans Pro"/>
              <a:cs typeface="Source Sans Pro"/>
              <a:sym typeface="Source Sans Pro"/>
            </a:endParaRPr>
          </a:p>
          <a:p>
            <a:pPr indent="-279400" lvl="0" marL="46990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Constraints: </a:t>
            </a:r>
            <a:endParaRPr sz="1800">
              <a:latin typeface="Source Sans Pro"/>
              <a:ea typeface="Source Sans Pro"/>
              <a:cs typeface="Source Sans Pro"/>
              <a:sym typeface="Source Sans Pro"/>
            </a:endParaRPr>
          </a:p>
          <a:p>
            <a:pPr indent="-285750" lvl="1" marL="74295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budget, timing, resources</a:t>
            </a:r>
            <a:endParaRPr sz="1800">
              <a:latin typeface="Source Sans Pro"/>
              <a:ea typeface="Source Sans Pro"/>
              <a:cs typeface="Source Sans Pro"/>
              <a:sym typeface="Source Sans Pro"/>
            </a:endParaRPr>
          </a:p>
          <a:p>
            <a:pPr indent="0" lvl="0" marL="0" rtl="0" algn="l">
              <a:lnSpc>
                <a:spcPct val="100000"/>
              </a:lnSpc>
              <a:spcBef>
                <a:spcPts val="640"/>
              </a:spcBef>
              <a:spcAft>
                <a:spcPts val="0"/>
              </a:spcAft>
              <a:buNone/>
            </a:pPr>
            <a:r>
              <a:t/>
            </a:r>
            <a:endParaRPr sz="1800">
              <a:latin typeface="Source Sans Pro"/>
              <a:ea typeface="Source Sans Pro"/>
              <a:cs typeface="Source Sans Pro"/>
              <a:sym typeface="Source Sans Pro"/>
            </a:endParaRPr>
          </a:p>
        </p:txBody>
      </p:sp>
      <p:pic>
        <p:nvPicPr>
          <p:cNvPr descr="http://www.talentinontwikkeling.org/img/startblok.jpg" id="1953" name="Google Shape;1953;p134"/>
          <p:cNvPicPr preferRelativeResize="0"/>
          <p:nvPr/>
        </p:nvPicPr>
        <p:blipFill rotWithShape="1">
          <a:blip r:embed="rId3">
            <a:alphaModFix/>
          </a:blip>
          <a:srcRect b="0" l="0" r="0" t="0"/>
          <a:stretch/>
        </p:blipFill>
        <p:spPr>
          <a:xfrm>
            <a:off x="6186475" y="1739507"/>
            <a:ext cx="2500313" cy="166449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13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What’s Your Company Maturity ?</a:t>
            </a:r>
            <a:endParaRPr sz="3200"/>
          </a:p>
        </p:txBody>
      </p:sp>
      <p:sp>
        <p:nvSpPr>
          <p:cNvPr id="1960" name="Google Shape;1960;p135"/>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latin typeface="Source Sans Pro"/>
                <a:ea typeface="Source Sans Pro"/>
                <a:cs typeface="Source Sans Pro"/>
                <a:sym typeface="Source Sans Pro"/>
              </a:rPr>
              <a:t>In terms of IT Strategy and application </a:t>
            </a:r>
            <a:r>
              <a:rPr lang="en-US" sz="1800">
                <a:latin typeface="Source Sans Pro"/>
                <a:ea typeface="Source Sans Pro"/>
                <a:cs typeface="Source Sans Pro"/>
                <a:sym typeface="Source Sans Pro"/>
              </a:rPr>
              <a:t>L</a:t>
            </a:r>
            <a:r>
              <a:rPr lang="en-US" sz="1800">
                <a:latin typeface="Source Sans Pro"/>
                <a:ea typeface="Source Sans Pro"/>
                <a:cs typeface="Source Sans Pro"/>
                <a:sym typeface="Source Sans Pro"/>
              </a:rPr>
              <a:t>andscape</a:t>
            </a:r>
            <a:endParaRPr sz="1800">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US" sz="1800">
                <a:latin typeface="Source Sans Pro"/>
                <a:ea typeface="Source Sans Pro"/>
                <a:cs typeface="Source Sans Pro"/>
                <a:sym typeface="Source Sans Pro"/>
              </a:rPr>
              <a:t>In terms of Software Development practices</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Analysis, Design, Implementation, Testing, Release, Maintenance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Structured vs. ad-hoc development</a:t>
            </a:r>
            <a:endParaRPr sz="1800">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US" sz="1800">
                <a:latin typeface="Source Sans Pro"/>
                <a:ea typeface="Source Sans Pro"/>
                <a:cs typeface="Source Sans Pro"/>
                <a:sym typeface="Source Sans Pro"/>
              </a:rPr>
              <a:t>In terms of  ITSM practices</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Configuration, Change, Release, Vulnerability-Management</a:t>
            </a:r>
            <a:endParaRPr sz="1800">
              <a:latin typeface="Source Sans Pro"/>
              <a:ea typeface="Source Sans Pro"/>
              <a:cs typeface="Source Sans Pro"/>
              <a:sym typeface="Source Sans Pro"/>
            </a:endParaRPr>
          </a:p>
        </p:txBody>
      </p:sp>
      <p:sp>
        <p:nvSpPr>
          <p:cNvPr id="1961" name="Google Shape;1961;p135"/>
          <p:cNvSpPr txBox="1"/>
          <p:nvPr/>
        </p:nvSpPr>
        <p:spPr>
          <a:xfrm>
            <a:off x="5486400" y="3450150"/>
            <a:ext cx="3291900" cy="897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800"/>
              <a:buFont typeface="Arial"/>
              <a:buNone/>
            </a:pPr>
            <a:r>
              <a:rPr i="1" lang="en-US" sz="1800" u="none" cap="none" strike="noStrike">
                <a:solidFill>
                  <a:srgbClr val="FFFFFF"/>
                </a:solidFill>
                <a:latin typeface="Source Sans Pro"/>
                <a:ea typeface="Source Sans Pro"/>
                <a:cs typeface="Source Sans Pro"/>
                <a:sym typeface="Source Sans Pro"/>
              </a:rPr>
              <a:t>Feasibility of</a:t>
            </a:r>
            <a:r>
              <a:rPr i="1" lang="en-US" sz="1800">
                <a:solidFill>
                  <a:srgbClr val="FFFFFF"/>
                </a:solidFill>
                <a:latin typeface="Source Sans Pro"/>
                <a:ea typeface="Source Sans Pro"/>
                <a:cs typeface="Source Sans Pro"/>
                <a:sym typeface="Source Sans Pro"/>
              </a:rPr>
              <a:t> </a:t>
            </a:r>
            <a:r>
              <a:rPr i="1" lang="en-US" sz="1800" u="none" cap="none" strike="noStrike">
                <a:solidFill>
                  <a:srgbClr val="FFFFFF"/>
                </a:solidFill>
                <a:latin typeface="Source Sans Pro"/>
                <a:ea typeface="Source Sans Pro"/>
                <a:cs typeface="Source Sans Pro"/>
                <a:sym typeface="Source Sans Pro"/>
              </a:rPr>
              <a:t>SDLC</a:t>
            </a:r>
            <a:r>
              <a:rPr i="1" lang="en-US" sz="1800">
                <a:solidFill>
                  <a:srgbClr val="FFFFFF"/>
                </a:solidFill>
                <a:latin typeface="Source Sans Pro"/>
                <a:ea typeface="Source Sans Pro"/>
                <a:cs typeface="Source Sans Pro"/>
                <a:sym typeface="Source Sans Pro"/>
              </a:rPr>
              <a:t> </a:t>
            </a:r>
            <a:r>
              <a:rPr i="1" lang="en-US" sz="1800" u="none" cap="none" strike="noStrike">
                <a:solidFill>
                  <a:srgbClr val="FFFFFF"/>
                </a:solidFill>
                <a:latin typeface="Source Sans Pro"/>
                <a:ea typeface="Source Sans Pro"/>
                <a:cs typeface="Source Sans Pro"/>
                <a:sym typeface="Source Sans Pro"/>
              </a:rPr>
              <a:t>Program</a:t>
            </a:r>
            <a:endParaRPr i="1" sz="1800">
              <a:solidFill>
                <a:srgbClr val="FFFFFF"/>
              </a:solidFill>
              <a:latin typeface="Source Sans Pro"/>
              <a:ea typeface="Source Sans Pro"/>
              <a:cs typeface="Source Sans Pro"/>
              <a:sym typeface="Source Sans Pro"/>
            </a:endParaRPr>
          </a:p>
        </p:txBody>
      </p:sp>
      <p:sp>
        <p:nvSpPr>
          <p:cNvPr id="1962" name="Google Shape;1962;p135"/>
          <p:cNvSpPr txBox="1"/>
          <p:nvPr/>
        </p:nvSpPr>
        <p:spPr>
          <a:xfrm>
            <a:off x="532150" y="3476250"/>
            <a:ext cx="3291900" cy="84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i="1" lang="en-US" sz="1800" u="none" cap="none" strike="noStrike">
                <a:solidFill>
                  <a:srgbClr val="FFFFFF"/>
                </a:solidFill>
                <a:latin typeface="Source Sans Pro"/>
                <a:ea typeface="Source Sans Pro"/>
                <a:cs typeface="Source Sans Pro"/>
                <a:sym typeface="Source Sans Pro"/>
              </a:rPr>
              <a:t>C</a:t>
            </a:r>
            <a:r>
              <a:rPr i="1" lang="en-US" sz="1800">
                <a:solidFill>
                  <a:srgbClr val="FFFFFF"/>
                </a:solidFill>
                <a:latin typeface="Source Sans Pro"/>
                <a:ea typeface="Source Sans Pro"/>
                <a:cs typeface="Source Sans Pro"/>
                <a:sym typeface="Source Sans Pro"/>
              </a:rPr>
              <a:t>urrent C</a:t>
            </a:r>
            <a:r>
              <a:rPr i="1" lang="en-US" sz="1800" u="none" cap="none" strike="noStrike">
                <a:solidFill>
                  <a:srgbClr val="FFFFFF"/>
                </a:solidFill>
                <a:latin typeface="Source Sans Pro"/>
                <a:ea typeface="Source Sans Pro"/>
                <a:cs typeface="Source Sans Pro"/>
                <a:sym typeface="Source Sans Pro"/>
              </a:rPr>
              <a:t>ompany</a:t>
            </a:r>
            <a:r>
              <a:rPr i="1" lang="en-US" sz="1800">
                <a:solidFill>
                  <a:srgbClr val="FFFFFF"/>
                </a:solidFill>
                <a:latin typeface="Source Sans Pro"/>
                <a:ea typeface="Source Sans Pro"/>
                <a:cs typeface="Source Sans Pro"/>
                <a:sym typeface="Source Sans Pro"/>
              </a:rPr>
              <a:t> </a:t>
            </a:r>
            <a:r>
              <a:rPr i="1" lang="en-US" sz="1800" u="none" cap="none" strike="noStrike">
                <a:solidFill>
                  <a:srgbClr val="FFFFFF"/>
                </a:solidFill>
                <a:latin typeface="Source Sans Pro"/>
                <a:ea typeface="Source Sans Pro"/>
                <a:cs typeface="Source Sans Pro"/>
                <a:sym typeface="Source Sans Pro"/>
              </a:rPr>
              <a:t>Maturity</a:t>
            </a:r>
            <a:endParaRPr i="1" sz="1800">
              <a:solidFill>
                <a:srgbClr val="FFFFFF"/>
              </a:solidFill>
              <a:latin typeface="Source Sans Pro"/>
              <a:ea typeface="Source Sans Pro"/>
              <a:cs typeface="Source Sans Pro"/>
              <a:sym typeface="Source Sans Pro"/>
            </a:endParaRPr>
          </a:p>
        </p:txBody>
      </p:sp>
      <p:sp>
        <p:nvSpPr>
          <p:cNvPr id="1963" name="Google Shape;1963;p135"/>
          <p:cNvSpPr txBox="1"/>
          <p:nvPr/>
        </p:nvSpPr>
        <p:spPr>
          <a:xfrm>
            <a:off x="4198025" y="3528750"/>
            <a:ext cx="914400" cy="73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i="0" lang="en-US" sz="1800" u="none" cap="none" strike="noStrike">
                <a:solidFill>
                  <a:srgbClr val="FFFFFF"/>
                </a:solidFill>
                <a:latin typeface="Source Sans Pro"/>
                <a:ea typeface="Source Sans Pro"/>
                <a:cs typeface="Source Sans Pro"/>
                <a:sym typeface="Source Sans Pro"/>
              </a:rPr>
              <a:t>≈</a:t>
            </a:r>
            <a:endParaRPr i="0" sz="1800" u="none" cap="none" strike="noStrike">
              <a:solidFill>
                <a:srgbClr val="FFFFFF"/>
              </a:solidFill>
              <a:latin typeface="Source Sans Pro"/>
              <a:ea typeface="Source Sans Pro"/>
              <a:cs typeface="Source Sans Pro"/>
              <a:sym typeface="Source Sans Pr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3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Importance of Business Case	</a:t>
            </a:r>
            <a:endParaRPr/>
          </a:p>
        </p:txBody>
      </p:sp>
      <p:sp>
        <p:nvSpPr>
          <p:cNvPr id="1969" name="Google Shape;1969;p13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1800"/>
              <a:t>If you want your security posture to improve, management buy-in is crucial!</a:t>
            </a:r>
            <a:endParaRPr sz="1800"/>
          </a:p>
          <a:p>
            <a:pPr indent="-317500" lvl="0" marL="457200" rtl="0" algn="l">
              <a:lnSpc>
                <a:spcPct val="100000"/>
              </a:lnSpc>
              <a:spcBef>
                <a:spcPts val="640"/>
              </a:spcBef>
              <a:spcAft>
                <a:spcPts val="0"/>
              </a:spcAft>
              <a:buSzPts val="1800"/>
              <a:buFont typeface="Noto Sans Symbols"/>
              <a:buChar char="⇒"/>
            </a:pPr>
            <a:r>
              <a:rPr lang="en-US" sz="1800"/>
              <a:t>You will need a business case to convince them</a:t>
            </a:r>
            <a:endParaRPr sz="1800"/>
          </a:p>
          <a:p>
            <a:pPr indent="0" lvl="0" marL="0" rtl="0" algn="l">
              <a:lnSpc>
                <a:spcPct val="100000"/>
              </a:lnSpc>
              <a:spcBef>
                <a:spcPts val="640"/>
              </a:spcBef>
              <a:spcAft>
                <a:spcPts val="0"/>
              </a:spcAft>
              <a:buSzPts val="2000"/>
              <a:buNone/>
            </a:pPr>
            <a:r>
              <a:rPr lang="en-US" sz="1800"/>
              <a:t>Typical arguments:</a:t>
            </a:r>
            <a:endParaRPr sz="1800"/>
          </a:p>
          <a:p>
            <a:pPr indent="-304800" lvl="0" marL="457200" rtl="0" algn="l">
              <a:lnSpc>
                <a:spcPct val="100000"/>
              </a:lnSpc>
              <a:spcBef>
                <a:spcPts val="640"/>
              </a:spcBef>
              <a:spcAft>
                <a:spcPts val="0"/>
              </a:spcAft>
              <a:buSzPts val="1600"/>
              <a:buFont typeface="Arial"/>
              <a:buChar char="•"/>
            </a:pPr>
            <a:r>
              <a:rPr lang="en-US" sz="1600"/>
              <a:t>Improved security quality</a:t>
            </a:r>
            <a:endParaRPr sz="1600"/>
          </a:p>
          <a:p>
            <a:pPr indent="-304800" lvl="0" marL="457200" rtl="0" algn="l">
              <a:lnSpc>
                <a:spcPct val="100000"/>
              </a:lnSpc>
              <a:spcBef>
                <a:spcPts val="640"/>
              </a:spcBef>
              <a:spcAft>
                <a:spcPts val="0"/>
              </a:spcAft>
              <a:buSzPts val="1600"/>
              <a:buFont typeface="Arial"/>
              <a:buChar char="•"/>
            </a:pPr>
            <a:r>
              <a:rPr lang="en-US" sz="1600"/>
              <a:t>Better cost efficiency</a:t>
            </a:r>
            <a:endParaRPr sz="1600"/>
          </a:p>
          <a:p>
            <a:pPr indent="-304800" lvl="0" marL="457200" rtl="0" algn="l">
              <a:lnSpc>
                <a:spcPct val="100000"/>
              </a:lnSpc>
              <a:spcBef>
                <a:spcPts val="640"/>
              </a:spcBef>
              <a:spcAft>
                <a:spcPts val="0"/>
              </a:spcAft>
              <a:buSzPts val="1600"/>
              <a:buFont typeface="Arial"/>
              <a:buChar char="•"/>
            </a:pPr>
            <a:r>
              <a:rPr lang="en-US" sz="1600"/>
              <a:t>Compliance</a:t>
            </a:r>
            <a:endParaRPr sz="1600"/>
          </a:p>
          <a:p>
            <a:pPr indent="-304800" lvl="0" marL="457200" rtl="0" algn="l">
              <a:lnSpc>
                <a:spcPct val="100000"/>
              </a:lnSpc>
              <a:spcBef>
                <a:spcPts val="640"/>
              </a:spcBef>
              <a:spcAft>
                <a:spcPts val="0"/>
              </a:spcAft>
              <a:buSzPts val="1600"/>
              <a:buFont typeface="Arial"/>
              <a:buChar char="•"/>
            </a:pPr>
            <a:r>
              <a:rPr lang="en-US" sz="1600"/>
              <a:t>Risk management</a:t>
            </a:r>
            <a:endParaRPr sz="1600"/>
          </a:p>
          <a:p>
            <a:pPr indent="-304800" lvl="0" marL="457200" rtl="0" algn="l">
              <a:lnSpc>
                <a:spcPct val="100000"/>
              </a:lnSpc>
              <a:spcBef>
                <a:spcPts val="640"/>
              </a:spcBef>
              <a:spcAft>
                <a:spcPts val="0"/>
              </a:spcAft>
              <a:buSzPts val="1600"/>
              <a:buFont typeface="Arial"/>
              <a:buChar char="•"/>
            </a:pPr>
            <a:r>
              <a:rPr lang="en-US" sz="1600"/>
              <a:t>Customer satisfaction</a:t>
            </a:r>
            <a:endParaRPr sz="1600"/>
          </a:p>
          <a:p>
            <a:pPr indent="-304800" lvl="0" marL="457200" rtl="0" algn="l">
              <a:lnSpc>
                <a:spcPct val="100000"/>
              </a:lnSpc>
              <a:spcBef>
                <a:spcPts val="640"/>
              </a:spcBef>
              <a:spcAft>
                <a:spcPts val="0"/>
              </a:spcAft>
              <a:buSzPts val="1600"/>
              <a:buFont typeface="Arial"/>
              <a:buChar char="•"/>
            </a:pPr>
            <a:r>
              <a:rPr lang="en-US" sz="1600"/>
              <a:t>Reputation management</a:t>
            </a:r>
            <a:endParaRPr sz="16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Entry Points</a:t>
            </a:r>
            <a:endParaRPr/>
          </a:p>
        </p:txBody>
      </p:sp>
      <p:sp>
        <p:nvSpPr>
          <p:cNvPr id="1975" name="Google Shape;1975;p13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t>Pick the weak spots that can demonstrate short-term ROI</a:t>
            </a:r>
            <a:endParaRPr sz="1800"/>
          </a:p>
          <a:p>
            <a:pPr indent="0" lvl="0" marL="0" rtl="0" algn="l">
              <a:lnSpc>
                <a:spcPct val="100000"/>
              </a:lnSpc>
              <a:spcBef>
                <a:spcPts val="640"/>
              </a:spcBef>
              <a:spcAft>
                <a:spcPts val="0"/>
              </a:spcAft>
              <a:buSzPts val="3200"/>
              <a:buNone/>
            </a:pPr>
            <a:r>
              <a:t/>
            </a:r>
            <a:endParaRPr sz="1800"/>
          </a:p>
          <a:p>
            <a:pPr indent="0" lvl="0" marL="0" rtl="0" algn="l">
              <a:lnSpc>
                <a:spcPct val="100000"/>
              </a:lnSpc>
              <a:spcBef>
                <a:spcPts val="640"/>
              </a:spcBef>
              <a:spcAft>
                <a:spcPts val="0"/>
              </a:spcAft>
              <a:buSzPts val="3200"/>
              <a:buNone/>
            </a:pPr>
            <a:r>
              <a:rPr lang="en-US" sz="1800"/>
              <a:t>Typical examples</a:t>
            </a:r>
            <a:endParaRPr sz="1800"/>
          </a:p>
          <a:p>
            <a:pPr indent="-342900" lvl="0" marL="457200" rtl="0" algn="l">
              <a:lnSpc>
                <a:spcPct val="100000"/>
              </a:lnSpc>
              <a:spcBef>
                <a:spcPts val="480"/>
              </a:spcBef>
              <a:spcAft>
                <a:spcPts val="0"/>
              </a:spcAft>
              <a:buSzPts val="1800"/>
              <a:buChar char="•"/>
            </a:pPr>
            <a:r>
              <a:rPr lang="en-US" sz="1800"/>
              <a:t>Awareness training</a:t>
            </a:r>
            <a:endParaRPr sz="1800"/>
          </a:p>
          <a:p>
            <a:pPr indent="-342900" lvl="0" marL="457200" rtl="0" algn="l">
              <a:lnSpc>
                <a:spcPct val="100000"/>
              </a:lnSpc>
              <a:spcBef>
                <a:spcPts val="0"/>
              </a:spcBef>
              <a:spcAft>
                <a:spcPts val="0"/>
              </a:spcAft>
              <a:buSzPts val="1800"/>
              <a:buChar char="•"/>
            </a:pPr>
            <a:r>
              <a:rPr lang="en-US" sz="1800"/>
              <a:t>Coding Guidelines</a:t>
            </a:r>
            <a:endParaRPr sz="1800"/>
          </a:p>
          <a:p>
            <a:pPr indent="-342900" lvl="0" marL="457200" rtl="0" algn="l">
              <a:lnSpc>
                <a:spcPct val="100000"/>
              </a:lnSpc>
              <a:spcBef>
                <a:spcPts val="0"/>
              </a:spcBef>
              <a:spcAft>
                <a:spcPts val="0"/>
              </a:spcAft>
              <a:buSzPts val="1800"/>
              <a:buChar char="•"/>
            </a:pPr>
            <a:r>
              <a:rPr lang="en-US" sz="1800"/>
              <a:t>External Pentesting</a:t>
            </a:r>
            <a:endParaRPr sz="1800"/>
          </a:p>
          <a:p>
            <a:pPr indent="0" lvl="0" marL="0" rtl="0" algn="l">
              <a:lnSpc>
                <a:spcPct val="100000"/>
              </a:lnSpc>
              <a:spcBef>
                <a:spcPts val="640"/>
              </a:spcBef>
              <a:spcAft>
                <a:spcPts val="0"/>
              </a:spcAft>
              <a:buSzPts val="3200"/>
              <a:buNone/>
            </a:pPr>
            <a:r>
              <a:rPr lang="en-US" sz="1800"/>
              <a:t>Success will help you in continuing your effort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342900" rtl="0" algn="l">
              <a:lnSpc>
                <a:spcPct val="100000"/>
              </a:lnSpc>
              <a:spcBef>
                <a:spcPts val="0"/>
              </a:spcBef>
              <a:spcAft>
                <a:spcPts val="0"/>
              </a:spcAft>
              <a:buSzPts val="3200"/>
              <a:buNone/>
            </a:pPr>
            <a:r>
              <a:t/>
            </a:r>
            <a:endParaRPr sz="1400"/>
          </a:p>
          <a:p>
            <a:pPr indent="0" lvl="0" marL="127000" rtl="0" algn="l">
              <a:lnSpc>
                <a:spcPct val="100000"/>
              </a:lnSpc>
              <a:spcBef>
                <a:spcPts val="640"/>
              </a:spcBef>
              <a:spcAft>
                <a:spcPts val="0"/>
              </a:spcAft>
              <a:buSzPts val="3200"/>
              <a:buNone/>
            </a:pPr>
            <a:r>
              <a:t/>
            </a:r>
            <a:endParaRPr sz="1400"/>
          </a:p>
          <a:p>
            <a:pPr indent="0" lvl="0" marL="127000" rtl="0" algn="l">
              <a:lnSpc>
                <a:spcPct val="100000"/>
              </a:lnSpc>
              <a:spcBef>
                <a:spcPts val="640"/>
              </a:spcBef>
              <a:spcAft>
                <a:spcPts val="0"/>
              </a:spcAft>
              <a:buSzPts val="3200"/>
              <a:buNone/>
            </a:pPr>
            <a:r>
              <a:t/>
            </a:r>
            <a:endParaRPr b="1" sz="1400"/>
          </a:p>
          <a:p>
            <a:pPr indent="0" lvl="0" marL="127000" rtl="0" algn="l">
              <a:lnSpc>
                <a:spcPct val="100000"/>
              </a:lnSpc>
              <a:spcBef>
                <a:spcPts val="640"/>
              </a:spcBef>
              <a:spcAft>
                <a:spcPts val="0"/>
              </a:spcAft>
              <a:buSzPts val="3200"/>
              <a:buNone/>
            </a:pPr>
            <a:r>
              <a:t/>
            </a:r>
            <a:endParaRPr b="1" sz="1400"/>
          </a:p>
          <a:p>
            <a:pPr indent="0" lvl="0" marL="127000" rtl="0" algn="l">
              <a:lnSpc>
                <a:spcPct val="100000"/>
              </a:lnSpc>
              <a:spcBef>
                <a:spcPts val="640"/>
              </a:spcBef>
              <a:spcAft>
                <a:spcPts val="0"/>
              </a:spcAft>
              <a:buSzPts val="3200"/>
              <a:buNone/>
            </a:pPr>
            <a:r>
              <a:rPr b="1" lang="en-US" sz="1400"/>
              <a:t>Problematic</a:t>
            </a:r>
            <a:r>
              <a:rPr lang="en-US" sz="1400"/>
              <a:t>, since:</a:t>
            </a:r>
            <a:endParaRPr sz="1400"/>
          </a:p>
          <a:p>
            <a:pPr indent="-247650" lvl="1" marL="742950" rtl="0" algn="l">
              <a:lnSpc>
                <a:spcPct val="100000"/>
              </a:lnSpc>
              <a:spcBef>
                <a:spcPts val="560"/>
              </a:spcBef>
              <a:spcAft>
                <a:spcPts val="0"/>
              </a:spcAft>
              <a:buSzPts val="1400"/>
              <a:buFont typeface="Arial"/>
              <a:buChar char="•"/>
            </a:pPr>
            <a:r>
              <a:rPr lang="en-US" sz="1400"/>
              <a:t>Focus on bugs, not flaws</a:t>
            </a:r>
            <a:endParaRPr sz="1400"/>
          </a:p>
          <a:p>
            <a:pPr indent="-247650" lvl="1" marL="742950" rtl="0" algn="l">
              <a:lnSpc>
                <a:spcPct val="100000"/>
              </a:lnSpc>
              <a:spcBef>
                <a:spcPts val="560"/>
              </a:spcBef>
              <a:spcAft>
                <a:spcPts val="0"/>
              </a:spcAft>
              <a:buSzPts val="1400"/>
              <a:buFont typeface="Arial"/>
              <a:buChar char="•"/>
            </a:pPr>
            <a:r>
              <a:rPr lang="en-US" sz="1400"/>
              <a:t>Not cost efficient</a:t>
            </a:r>
            <a:endParaRPr sz="1400"/>
          </a:p>
          <a:p>
            <a:pPr indent="-247650" lvl="1" marL="742950" rtl="0" algn="l">
              <a:lnSpc>
                <a:spcPct val="100000"/>
              </a:lnSpc>
              <a:spcBef>
                <a:spcPts val="560"/>
              </a:spcBef>
              <a:spcAft>
                <a:spcPts val="0"/>
              </a:spcAft>
              <a:buSzPts val="1400"/>
              <a:buFont typeface="Arial"/>
              <a:buChar char="•"/>
            </a:pPr>
            <a:r>
              <a:rPr lang="en-US" sz="1400"/>
              <a:t>No security assurance</a:t>
            </a:r>
            <a:endParaRPr sz="1400"/>
          </a:p>
          <a:p>
            <a:pPr indent="-247650" lvl="2" marL="1200150" rtl="0" algn="l">
              <a:lnSpc>
                <a:spcPct val="100000"/>
              </a:lnSpc>
              <a:spcBef>
                <a:spcPts val="480"/>
              </a:spcBef>
              <a:spcAft>
                <a:spcPts val="0"/>
              </a:spcAft>
              <a:buSzPts val="1400"/>
              <a:buFont typeface="Arial"/>
              <a:buChar char="•"/>
            </a:pPr>
            <a:r>
              <a:rPr lang="en-US" sz="1400"/>
              <a:t>All bugs found ?</a:t>
            </a:r>
            <a:endParaRPr sz="1400"/>
          </a:p>
          <a:p>
            <a:pPr indent="-247650" lvl="2" marL="1200150" rtl="0" algn="l">
              <a:lnSpc>
                <a:spcPct val="100000"/>
              </a:lnSpc>
              <a:spcBef>
                <a:spcPts val="480"/>
              </a:spcBef>
              <a:spcAft>
                <a:spcPts val="0"/>
              </a:spcAft>
              <a:buSzPts val="1400"/>
              <a:buFont typeface="Arial"/>
              <a:buChar char="•"/>
            </a:pPr>
            <a:r>
              <a:rPr lang="en-US" sz="1400"/>
              <a:t>Bug-fix fixes all </a:t>
            </a:r>
            <a:r>
              <a:rPr lang="en-US" sz="1400"/>
              <a:t>occurrences</a:t>
            </a:r>
            <a:r>
              <a:rPr lang="en-US" sz="1400"/>
              <a:t> ? (also future ?)</a:t>
            </a:r>
            <a:endParaRPr sz="1400"/>
          </a:p>
          <a:p>
            <a:pPr indent="-247650" lvl="2" marL="1200150" rtl="0" algn="l">
              <a:lnSpc>
                <a:spcPct val="100000"/>
              </a:lnSpc>
              <a:spcBef>
                <a:spcPts val="480"/>
              </a:spcBef>
              <a:spcAft>
                <a:spcPts val="0"/>
              </a:spcAft>
              <a:buSzPts val="1400"/>
              <a:buFont typeface="Arial"/>
              <a:buChar char="•"/>
            </a:pPr>
            <a:r>
              <a:rPr lang="en-US" sz="1400"/>
              <a:t>Bug-fix might introduce new security vulnerabilities</a:t>
            </a:r>
            <a:endParaRPr sz="1400"/>
          </a:p>
        </p:txBody>
      </p:sp>
      <p:sp>
        <p:nvSpPr>
          <p:cNvPr id="188" name="Google Shape;188;p2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Typical SDLC</a:t>
            </a:r>
            <a:endParaRPr/>
          </a:p>
        </p:txBody>
      </p:sp>
      <p:grpSp>
        <p:nvGrpSpPr>
          <p:cNvPr id="189" name="Google Shape;189;p21"/>
          <p:cNvGrpSpPr/>
          <p:nvPr/>
        </p:nvGrpSpPr>
        <p:grpSpPr>
          <a:xfrm>
            <a:off x="642910" y="1241608"/>
            <a:ext cx="7643930" cy="696600"/>
            <a:chOff x="428596" y="5072074"/>
            <a:chExt cx="7643930" cy="928800"/>
          </a:xfrm>
        </p:grpSpPr>
        <p:sp>
          <p:nvSpPr>
            <p:cNvPr id="190" name="Google Shape;190;p21"/>
            <p:cNvSpPr/>
            <p:nvPr/>
          </p:nvSpPr>
          <p:spPr>
            <a:xfrm>
              <a:off x="428596" y="5072074"/>
              <a:ext cx="1571700" cy="928800"/>
            </a:xfrm>
            <a:prstGeom prst="chevron">
              <a:avLst>
                <a:gd fmla="val 50000" name="adj"/>
              </a:avLst>
            </a:prstGeom>
            <a:solidFill>
              <a:srgbClr val="B2B2B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Analysis</a:t>
              </a:r>
              <a:endParaRPr b="0" i="0" sz="1200" u="none" cap="none" strike="noStrike">
                <a:solidFill>
                  <a:schemeClr val="lt1"/>
                </a:solidFill>
                <a:latin typeface="Arial"/>
                <a:ea typeface="Arial"/>
                <a:cs typeface="Arial"/>
                <a:sym typeface="Arial"/>
              </a:endParaRPr>
            </a:p>
          </p:txBody>
        </p:sp>
        <p:sp>
          <p:nvSpPr>
            <p:cNvPr id="191" name="Google Shape;191;p21"/>
            <p:cNvSpPr/>
            <p:nvPr/>
          </p:nvSpPr>
          <p:spPr>
            <a:xfrm>
              <a:off x="1643042" y="5072074"/>
              <a:ext cx="1571700" cy="928800"/>
            </a:xfrm>
            <a:prstGeom prst="chevron">
              <a:avLst>
                <a:gd fmla="val 50000" name="adj"/>
              </a:avLst>
            </a:prstGeom>
            <a:solidFill>
              <a:srgbClr val="96969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Design</a:t>
              </a:r>
              <a:endParaRPr b="0" i="0" sz="1200" u="none" cap="none" strike="noStrike">
                <a:solidFill>
                  <a:schemeClr val="lt1"/>
                </a:solidFill>
                <a:latin typeface="Arial"/>
                <a:ea typeface="Arial"/>
                <a:cs typeface="Arial"/>
                <a:sym typeface="Arial"/>
              </a:endParaRPr>
            </a:p>
          </p:txBody>
        </p:sp>
        <p:sp>
          <p:nvSpPr>
            <p:cNvPr id="192" name="Google Shape;192;p21"/>
            <p:cNvSpPr/>
            <p:nvPr/>
          </p:nvSpPr>
          <p:spPr>
            <a:xfrm>
              <a:off x="2857488" y="5072074"/>
              <a:ext cx="1571700" cy="928800"/>
            </a:xfrm>
            <a:prstGeom prst="chevron">
              <a:avLst>
                <a:gd fmla="val 50000" name="adj"/>
              </a:avLst>
            </a:prstGeom>
            <a:solidFill>
              <a:srgbClr val="808080"/>
            </a:solidFill>
            <a:ln>
              <a:noFill/>
            </a:ln>
          </p:spPr>
          <p:txBody>
            <a:bodyPr anchorCtr="0" anchor="t" bIns="45700" lIns="91425" spcFirstLastPara="1" rIns="1800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Implement</a:t>
              </a:r>
              <a:endParaRPr b="0" i="0" sz="1200" u="none" cap="none" strike="noStrike">
                <a:solidFill>
                  <a:schemeClr val="lt1"/>
                </a:solidFill>
                <a:latin typeface="Arial"/>
                <a:ea typeface="Arial"/>
                <a:cs typeface="Arial"/>
                <a:sym typeface="Arial"/>
              </a:endParaRPr>
            </a:p>
          </p:txBody>
        </p:sp>
        <p:sp>
          <p:nvSpPr>
            <p:cNvPr id="193" name="Google Shape;193;p21"/>
            <p:cNvSpPr/>
            <p:nvPr/>
          </p:nvSpPr>
          <p:spPr>
            <a:xfrm>
              <a:off x="4071934" y="5072074"/>
              <a:ext cx="1571700" cy="928800"/>
            </a:xfrm>
            <a:prstGeom prst="chevron">
              <a:avLst>
                <a:gd fmla="val 50000" name="adj"/>
              </a:avLst>
            </a:prstGeom>
            <a:solidFill>
              <a:srgbClr val="77777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Test</a:t>
              </a:r>
              <a:endParaRPr b="0" i="0" sz="1200" u="none" cap="none" strike="noStrike">
                <a:solidFill>
                  <a:schemeClr val="lt1"/>
                </a:solidFill>
                <a:latin typeface="Arial"/>
                <a:ea typeface="Arial"/>
                <a:cs typeface="Arial"/>
                <a:sym typeface="Arial"/>
              </a:endParaRPr>
            </a:p>
          </p:txBody>
        </p:sp>
        <p:sp>
          <p:nvSpPr>
            <p:cNvPr id="194" name="Google Shape;194;p21"/>
            <p:cNvSpPr/>
            <p:nvPr/>
          </p:nvSpPr>
          <p:spPr>
            <a:xfrm>
              <a:off x="5286380" y="5072074"/>
              <a:ext cx="1571700" cy="928800"/>
            </a:xfrm>
            <a:prstGeom prst="chevron">
              <a:avLst>
                <a:gd fmla="val 50000" name="adj"/>
              </a:avLst>
            </a:prstGeom>
            <a:solidFill>
              <a:srgbClr val="766A6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Deploy</a:t>
              </a:r>
              <a:endParaRPr b="0" i="0" sz="1200" u="none" cap="none" strike="noStrike">
                <a:solidFill>
                  <a:schemeClr val="lt1"/>
                </a:solidFill>
                <a:latin typeface="Arial"/>
                <a:ea typeface="Arial"/>
                <a:cs typeface="Arial"/>
                <a:sym typeface="Arial"/>
              </a:endParaRPr>
            </a:p>
          </p:txBody>
        </p:sp>
        <p:sp>
          <p:nvSpPr>
            <p:cNvPr id="195" name="Google Shape;195;p21"/>
            <p:cNvSpPr/>
            <p:nvPr/>
          </p:nvSpPr>
          <p:spPr>
            <a:xfrm>
              <a:off x="6500826" y="5072074"/>
              <a:ext cx="1571700" cy="928800"/>
            </a:xfrm>
            <a:prstGeom prst="chevron">
              <a:avLst>
                <a:gd fmla="val 50000" name="adj"/>
              </a:avLst>
            </a:prstGeom>
            <a:solidFill>
              <a:srgbClr val="4D4D4D"/>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Maintain</a:t>
              </a:r>
              <a:endParaRPr b="0" i="0" sz="1200" u="none" cap="none" strike="noStrike">
                <a:solidFill>
                  <a:schemeClr val="lt1"/>
                </a:solidFill>
                <a:latin typeface="Arial"/>
                <a:ea typeface="Arial"/>
                <a:cs typeface="Arial"/>
                <a:sym typeface="Arial"/>
              </a:endParaRPr>
            </a:p>
          </p:txBody>
        </p:sp>
      </p:grpSp>
      <p:grpSp>
        <p:nvGrpSpPr>
          <p:cNvPr id="196" name="Google Shape;196;p21"/>
          <p:cNvGrpSpPr/>
          <p:nvPr/>
        </p:nvGrpSpPr>
        <p:grpSpPr>
          <a:xfrm>
            <a:off x="1849906" y="1938125"/>
            <a:ext cx="6175619" cy="429769"/>
            <a:chOff x="1857356" y="2500281"/>
            <a:chExt cx="6175619" cy="573025"/>
          </a:xfrm>
        </p:grpSpPr>
        <p:sp>
          <p:nvSpPr>
            <p:cNvPr id="197" name="Google Shape;197;p21"/>
            <p:cNvSpPr/>
            <p:nvPr/>
          </p:nvSpPr>
          <p:spPr>
            <a:xfrm>
              <a:off x="1857356" y="2500306"/>
              <a:ext cx="1285800" cy="57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200" u="none" cap="none" strike="noStrike">
                  <a:solidFill>
                    <a:schemeClr val="lt1"/>
                  </a:solidFill>
                  <a:latin typeface="Arial"/>
                  <a:ea typeface="Arial"/>
                  <a:cs typeface="Arial"/>
                  <a:sym typeface="Arial"/>
                </a:rPr>
                <a:t>Arch review</a:t>
              </a:r>
              <a:endParaRPr sz="1200"/>
            </a:p>
          </p:txBody>
        </p:sp>
        <p:grpSp>
          <p:nvGrpSpPr>
            <p:cNvPr id="198" name="Google Shape;198;p21"/>
            <p:cNvGrpSpPr/>
            <p:nvPr/>
          </p:nvGrpSpPr>
          <p:grpSpPr>
            <a:xfrm>
              <a:off x="4857752" y="2500281"/>
              <a:ext cx="3175223" cy="573025"/>
              <a:chOff x="4857752" y="2500281"/>
              <a:chExt cx="3175223" cy="573025"/>
            </a:xfrm>
          </p:grpSpPr>
          <p:sp>
            <p:nvSpPr>
              <p:cNvPr id="199" name="Google Shape;199;p21"/>
              <p:cNvSpPr/>
              <p:nvPr/>
            </p:nvSpPr>
            <p:spPr>
              <a:xfrm>
                <a:off x="4857752" y="2500306"/>
                <a:ext cx="1285800" cy="57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200" u="none" cap="none" strike="noStrike">
                    <a:solidFill>
                      <a:schemeClr val="lt1"/>
                    </a:solidFill>
                    <a:latin typeface="Arial"/>
                    <a:ea typeface="Arial"/>
                    <a:cs typeface="Arial"/>
                    <a:sym typeface="Arial"/>
                  </a:rPr>
                  <a:t>Pentest</a:t>
                </a:r>
                <a:endParaRPr b="0" i="0" sz="1200" u="none" cap="none" strike="noStrike">
                  <a:solidFill>
                    <a:schemeClr val="lt1"/>
                  </a:solidFill>
                  <a:latin typeface="Arial"/>
                  <a:ea typeface="Arial"/>
                  <a:cs typeface="Arial"/>
                  <a:sym typeface="Arial"/>
                </a:endParaRPr>
              </a:p>
            </p:txBody>
          </p:sp>
          <p:sp>
            <p:nvSpPr>
              <p:cNvPr id="200" name="Google Shape;200;p21"/>
              <p:cNvSpPr/>
              <p:nvPr/>
            </p:nvSpPr>
            <p:spPr>
              <a:xfrm>
                <a:off x="6572275" y="2500281"/>
                <a:ext cx="1460700" cy="5730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200" u="none" cap="none" strike="noStrike">
                    <a:solidFill>
                      <a:schemeClr val="lt1"/>
                    </a:solidFill>
                    <a:latin typeface="Arial"/>
                    <a:ea typeface="Arial"/>
                    <a:cs typeface="Arial"/>
                    <a:sym typeface="Arial"/>
                  </a:rPr>
                  <a:t>Patch</a:t>
                </a:r>
                <a:endParaRPr b="0" i="0" sz="1200" u="none" cap="none" strike="noStrike">
                  <a:solidFill>
                    <a:schemeClr val="lt1"/>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3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Application Categorization</a:t>
            </a:r>
            <a:endParaRPr sz="3200"/>
          </a:p>
        </p:txBody>
      </p:sp>
      <p:sp>
        <p:nvSpPr>
          <p:cNvPr id="1981" name="Google Shape;1981;p138"/>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203200" lvl="0" marL="457200" rtl="0" algn="l">
              <a:lnSpc>
                <a:spcPct val="100000"/>
              </a:lnSpc>
              <a:spcBef>
                <a:spcPts val="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203200" lvl="0" marL="457200" rtl="0" algn="l">
              <a:lnSpc>
                <a:spcPct val="100000"/>
              </a:lnSpc>
              <a:spcBef>
                <a:spcPts val="640"/>
              </a:spcBef>
              <a:spcAft>
                <a:spcPts val="0"/>
              </a:spcAft>
              <a:buSzPts val="2000"/>
              <a:buFont typeface="Calibri"/>
              <a:buNone/>
            </a:pPr>
            <a:r>
              <a:t/>
            </a:r>
            <a:endParaRPr/>
          </a:p>
          <a:p>
            <a:pPr indent="0" lvl="0" marL="127000" rtl="0" algn="l">
              <a:lnSpc>
                <a:spcPct val="100000"/>
              </a:lnSpc>
              <a:spcBef>
                <a:spcPts val="640"/>
              </a:spcBef>
              <a:spcAft>
                <a:spcPts val="0"/>
              </a:spcAft>
              <a:buSzPts val="2000"/>
              <a:buNone/>
            </a:pPr>
            <a:r>
              <a:rPr lang="en-US"/>
              <a:t>Use this to rationalize security effort (according to the application risk)</a:t>
            </a:r>
            <a:endParaRPr/>
          </a:p>
        </p:txBody>
      </p:sp>
      <p:pic>
        <p:nvPicPr>
          <p:cNvPr descr="http://www.referenceforbusiness.com/photos/international-organization-for-standardization-706.jpg" id="1982" name="Google Shape;1982;p138"/>
          <p:cNvPicPr preferRelativeResize="0"/>
          <p:nvPr/>
        </p:nvPicPr>
        <p:blipFill rotWithShape="1">
          <a:blip r:embed="rId3">
            <a:alphaModFix/>
          </a:blip>
          <a:srcRect b="0" l="0" r="0" t="0"/>
          <a:stretch/>
        </p:blipFill>
        <p:spPr>
          <a:xfrm>
            <a:off x="4998955" y="1329033"/>
            <a:ext cx="3466304" cy="2599730"/>
          </a:xfrm>
          <a:prstGeom prst="rect">
            <a:avLst/>
          </a:prstGeom>
          <a:noFill/>
          <a:ln>
            <a:noFill/>
          </a:ln>
        </p:spPr>
      </p:pic>
      <p:sp>
        <p:nvSpPr>
          <p:cNvPr id="1983" name="Google Shape;1983;p138"/>
          <p:cNvSpPr txBox="1"/>
          <p:nvPr>
            <p:ph idx="4294967295"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Calibri"/>
              <a:buNone/>
            </a:pPr>
            <a:r>
              <a:rPr lang="en-US" sz="1800"/>
              <a:t>Use risk profiles to rationalize security effort and for prioritization</a:t>
            </a:r>
            <a:endParaRPr sz="1800"/>
          </a:p>
          <a:p>
            <a:pPr indent="0" lvl="0" marL="0" rtl="0" algn="l">
              <a:spcBef>
                <a:spcPts val="0"/>
              </a:spcBef>
              <a:spcAft>
                <a:spcPts val="0"/>
              </a:spcAft>
              <a:buClr>
                <a:schemeClr val="dk1"/>
              </a:buClr>
              <a:buSzPts val="2000"/>
              <a:buFont typeface="Calibri"/>
              <a:buNone/>
            </a:pPr>
            <a:r>
              <a:t/>
            </a:r>
            <a:endParaRPr sz="1800"/>
          </a:p>
          <a:p>
            <a:pPr indent="0" lvl="0" marL="0" rtl="0" algn="l">
              <a:spcBef>
                <a:spcPts val="0"/>
              </a:spcBef>
              <a:spcAft>
                <a:spcPts val="0"/>
              </a:spcAft>
              <a:buClr>
                <a:schemeClr val="dk1"/>
              </a:buClr>
              <a:buSzPts val="2000"/>
              <a:buFont typeface="Calibri"/>
              <a:buNone/>
            </a:pPr>
            <a:r>
              <a:rPr lang="en-US" sz="1800"/>
              <a:t>Data Classification</a:t>
            </a:r>
            <a:endParaRPr sz="1800"/>
          </a:p>
          <a:p>
            <a:pPr indent="0" lvl="0" marL="0" rtl="0" algn="l">
              <a:spcBef>
                <a:spcPts val="0"/>
              </a:spcBef>
              <a:spcAft>
                <a:spcPts val="0"/>
              </a:spcAft>
              <a:buClr>
                <a:schemeClr val="dk1"/>
              </a:buClr>
              <a:buSzPts val="2000"/>
              <a:buFont typeface="Calibri"/>
              <a:buNone/>
            </a:pPr>
            <a:r>
              <a:t/>
            </a:r>
            <a:endParaRPr sz="1800"/>
          </a:p>
          <a:p>
            <a:pPr indent="0" lvl="0" marL="0" rtl="0" algn="l">
              <a:spcBef>
                <a:spcPts val="0"/>
              </a:spcBef>
              <a:spcAft>
                <a:spcPts val="0"/>
              </a:spcAft>
              <a:buNone/>
            </a:pPr>
            <a:r>
              <a:rPr lang="en-US" sz="1800"/>
              <a:t>Integrations &amp; dependencies</a:t>
            </a:r>
            <a:endParaRPr sz="18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3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sz="3200"/>
              <a:t>Communication &amp; Support</a:t>
            </a:r>
            <a:endParaRPr sz="3200"/>
          </a:p>
        </p:txBody>
      </p:sp>
      <p:sp>
        <p:nvSpPr>
          <p:cNvPr id="1989" name="Google Shape;1989;p139"/>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200"/>
              <a:buNone/>
            </a:pPr>
            <a:r>
              <a:rPr lang="en-US" sz="1800">
                <a:latin typeface="Source Sans Pro"/>
                <a:ea typeface="Source Sans Pro"/>
                <a:cs typeface="Source Sans Pro"/>
                <a:sym typeface="Source Sans Pro"/>
              </a:rPr>
              <a:t>Critical success factor</a:t>
            </a:r>
            <a:endParaRPr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Spreading the message to a broad audience</a:t>
            </a:r>
            <a:endParaRPr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Setup a secure applications portal !</a:t>
            </a:r>
            <a:endParaRPr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Regular status updates towards management</a:t>
            </a:r>
            <a:endParaRPr sz="1800">
              <a:latin typeface="Source Sans Pro"/>
              <a:ea typeface="Source Sans Pro"/>
              <a:cs typeface="Source Sans Pro"/>
              <a:sym typeface="Source Sans Pro"/>
            </a:endParaRPr>
          </a:p>
          <a:p>
            <a:pPr indent="0" lvl="0" marL="342900" rtl="0" algn="l">
              <a:lnSpc>
                <a:spcPct val="100000"/>
              </a:lnSpc>
              <a:spcBef>
                <a:spcPts val="640"/>
              </a:spcBef>
              <a:spcAft>
                <a:spcPts val="0"/>
              </a:spcAft>
              <a:buSzPts val="3200"/>
              <a:buFont typeface="Arial"/>
              <a:buNone/>
            </a:pPr>
            <a:r>
              <a:t/>
            </a:r>
            <a:endParaRPr sz="1800">
              <a:latin typeface="Source Sans Pro"/>
              <a:ea typeface="Source Sans Pro"/>
              <a:cs typeface="Source Sans Pro"/>
              <a:sym typeface="Source Sans Pro"/>
            </a:endParaRPr>
          </a:p>
          <a:p>
            <a:pPr indent="0" lvl="0" marL="342900" rtl="0" algn="l">
              <a:lnSpc>
                <a:spcPct val="100000"/>
              </a:lnSpc>
              <a:spcBef>
                <a:spcPts val="640"/>
              </a:spcBef>
              <a:spcAft>
                <a:spcPts val="0"/>
              </a:spcAft>
              <a:buSzPts val="3200"/>
              <a:buFont typeface="Arial"/>
              <a:buNone/>
            </a:pPr>
            <a:r>
              <a:t/>
            </a:r>
            <a:endParaRPr sz="1800">
              <a:latin typeface="Source Sans Pro"/>
              <a:ea typeface="Source Sans Pro"/>
              <a:cs typeface="Source Sans Pro"/>
              <a:sym typeface="Source Sans Pro"/>
            </a:endParaRPr>
          </a:p>
        </p:txBody>
      </p:sp>
      <p:pic>
        <p:nvPicPr>
          <p:cNvPr descr="http://welcometosandyland.files.wordpress.com/2012/01/shout-out.jpg" id="1990" name="Google Shape;1990;p139"/>
          <p:cNvPicPr preferRelativeResize="0"/>
          <p:nvPr/>
        </p:nvPicPr>
        <p:blipFill rotWithShape="1">
          <a:blip r:embed="rId3">
            <a:alphaModFix/>
          </a:blip>
          <a:srcRect b="0" l="0" r="0" t="0"/>
          <a:stretch/>
        </p:blipFill>
        <p:spPr>
          <a:xfrm>
            <a:off x="6949445" y="3062631"/>
            <a:ext cx="1737360" cy="123352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4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sz="3200"/>
              <a:t>Part Four</a:t>
            </a:r>
            <a:endParaRPr sz="3200"/>
          </a:p>
        </p:txBody>
      </p:sp>
      <p:sp>
        <p:nvSpPr>
          <p:cNvPr id="1996" name="Google Shape;1996;p140"/>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Source Sans Pro"/>
                <a:ea typeface="Source Sans Pro"/>
                <a:cs typeface="Source Sans Pro"/>
                <a:sym typeface="Source Sans Pro"/>
              </a:rPr>
              <a:t>OWASP SAMM Best Practices: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Choosing the Right Starting Points</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i="1" lang="en-US" sz="1800">
                <a:solidFill>
                  <a:srgbClr val="FFFFFF"/>
                </a:solidFill>
                <a:latin typeface="Source Sans Pro"/>
                <a:ea typeface="Source Sans Pro"/>
                <a:cs typeface="Source Sans Pro"/>
                <a:sym typeface="Source Sans Pro"/>
              </a:rPr>
              <a:t>Metrics and Management</a:t>
            </a:r>
            <a:endParaRPr i="1"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Achieving Security by Design</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Critical Success Factors</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4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Metrics and Management</a:t>
            </a:r>
            <a:endParaRPr/>
          </a:p>
        </p:txBody>
      </p:sp>
      <p:sp>
        <p:nvSpPr>
          <p:cNvPr id="2002" name="Google Shape;2002;p14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t>Success metrics are possible in SAMM for:</a:t>
            </a:r>
            <a:endParaRPr sz="1800"/>
          </a:p>
          <a:p>
            <a:pPr indent="-342900" lvl="0" marL="457200" rtl="0" algn="l">
              <a:lnSpc>
                <a:spcPct val="100000"/>
              </a:lnSpc>
              <a:spcBef>
                <a:spcPts val="0"/>
              </a:spcBef>
              <a:spcAft>
                <a:spcPts val="0"/>
              </a:spcAft>
              <a:buSzPts val="1800"/>
              <a:buChar char="•"/>
            </a:pPr>
            <a:r>
              <a:rPr lang="en-US" sz="1800"/>
              <a:t>5 Business Functions</a:t>
            </a:r>
            <a:endParaRPr sz="1800"/>
          </a:p>
          <a:p>
            <a:pPr indent="-342900" lvl="0" marL="457200" rtl="0" algn="l">
              <a:lnSpc>
                <a:spcPct val="100000"/>
              </a:lnSpc>
              <a:spcBef>
                <a:spcPts val="0"/>
              </a:spcBef>
              <a:spcAft>
                <a:spcPts val="0"/>
              </a:spcAft>
              <a:buSzPts val="1800"/>
              <a:buChar char="•"/>
            </a:pPr>
            <a:r>
              <a:rPr lang="en-US" sz="1800"/>
              <a:t>15 Security Practices</a:t>
            </a:r>
            <a:endParaRPr sz="1800"/>
          </a:p>
          <a:p>
            <a:pPr indent="-342900" lvl="0" marL="457200" rtl="0" algn="l">
              <a:lnSpc>
                <a:spcPct val="100000"/>
              </a:lnSpc>
              <a:spcBef>
                <a:spcPts val="0"/>
              </a:spcBef>
              <a:spcAft>
                <a:spcPts val="0"/>
              </a:spcAft>
              <a:buSzPts val="1800"/>
              <a:buChar char="•"/>
            </a:pPr>
            <a:r>
              <a:rPr lang="en-US" sz="1800"/>
              <a:t>30 Streams</a:t>
            </a:r>
            <a:endParaRPr sz="1800"/>
          </a:p>
          <a:p>
            <a:pPr indent="-342900" lvl="0" marL="457200" rtl="0" algn="l">
              <a:lnSpc>
                <a:spcPct val="100000"/>
              </a:lnSpc>
              <a:spcBef>
                <a:spcPts val="0"/>
              </a:spcBef>
              <a:spcAft>
                <a:spcPts val="0"/>
              </a:spcAft>
              <a:buSzPts val="1800"/>
              <a:buChar char="•"/>
            </a:pPr>
            <a:r>
              <a:rPr lang="en-US" sz="1800"/>
              <a:t>90 Activities</a:t>
            </a:r>
            <a:endParaRPr sz="1800"/>
          </a:p>
          <a:p>
            <a:pPr indent="0" lvl="0" marL="45720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Leveraging a phased roadmap, there is plenty of time-based data to report progress, ROI, and success!</a:t>
            </a:r>
            <a:endParaRPr sz="1800"/>
          </a:p>
          <a:p>
            <a:pPr indent="0" lvl="0" marL="0" rtl="0" algn="l">
              <a:lnSpc>
                <a:spcPct val="100000"/>
              </a:lnSpc>
              <a:spcBef>
                <a:spcPts val="640"/>
              </a:spcBef>
              <a:spcAft>
                <a:spcPts val="0"/>
              </a:spcAft>
              <a:buSzPts val="3200"/>
              <a:buNone/>
            </a:pPr>
            <a:r>
              <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4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Metrics and Management</a:t>
            </a:r>
            <a:endParaRPr/>
          </a:p>
        </p:txBody>
      </p:sp>
      <p:sp>
        <p:nvSpPr>
          <p:cNvPr id="2008" name="Google Shape;2008;p142"/>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t>Application Metrics</a:t>
            </a:r>
            <a:endParaRPr sz="1800"/>
          </a:p>
          <a:p>
            <a:pPr indent="-342900" lvl="0" marL="457200" rtl="0" algn="l">
              <a:lnSpc>
                <a:spcPct val="100000"/>
              </a:lnSpc>
              <a:spcBef>
                <a:spcPts val="0"/>
              </a:spcBef>
              <a:spcAft>
                <a:spcPts val="0"/>
              </a:spcAft>
              <a:buSzPts val="1800"/>
              <a:buChar char="•"/>
            </a:pPr>
            <a:r>
              <a:rPr lang="en-US" sz="1800"/>
              <a:t>number of applications</a:t>
            </a:r>
            <a:endParaRPr sz="1800"/>
          </a:p>
          <a:p>
            <a:pPr indent="-342900" lvl="0" marL="457200" rtl="0" algn="l">
              <a:lnSpc>
                <a:spcPct val="100000"/>
              </a:lnSpc>
              <a:spcBef>
                <a:spcPts val="0"/>
              </a:spcBef>
              <a:spcAft>
                <a:spcPts val="0"/>
              </a:spcAft>
              <a:buSzPts val="1800"/>
              <a:buChar char="•"/>
            </a:pPr>
            <a:r>
              <a:rPr lang="en-US" sz="1800"/>
              <a:t>number of components by category of origin (COTS, GOTS, OSS, and so forth)</a:t>
            </a:r>
            <a:endParaRPr sz="1800"/>
          </a:p>
          <a:p>
            <a:pPr indent="-342900" lvl="0" marL="457200" rtl="0" algn="l">
              <a:lnSpc>
                <a:spcPct val="100000"/>
              </a:lnSpc>
              <a:spcBef>
                <a:spcPts val="0"/>
              </a:spcBef>
              <a:spcAft>
                <a:spcPts val="0"/>
              </a:spcAft>
              <a:buSzPts val="1800"/>
              <a:buChar char="•"/>
            </a:pPr>
            <a:r>
              <a:rPr lang="en-US" sz="1800"/>
              <a:t>counts of defects, weaknesses, or vulnerabilities</a:t>
            </a:r>
            <a:endParaRPr sz="1800"/>
          </a:p>
          <a:p>
            <a:pPr indent="-342900" lvl="0" marL="457200" rtl="0" algn="l">
              <a:lnSpc>
                <a:spcPct val="100000"/>
              </a:lnSpc>
              <a:spcBef>
                <a:spcPts val="0"/>
              </a:spcBef>
              <a:spcAft>
                <a:spcPts val="0"/>
              </a:spcAft>
              <a:buSzPts val="1800"/>
              <a:buChar char="•"/>
            </a:pPr>
            <a:r>
              <a:rPr lang="en-US" sz="1800"/>
              <a:t>effort fixing defects, weaknesses, and vulnerabilities</a:t>
            </a:r>
            <a:endParaRPr sz="1800"/>
          </a:p>
          <a:p>
            <a:pPr indent="-342900" lvl="0" marL="457200" rtl="0" algn="l">
              <a:lnSpc>
                <a:spcPct val="100000"/>
              </a:lnSpc>
              <a:spcBef>
                <a:spcPts val="0"/>
              </a:spcBef>
              <a:spcAft>
                <a:spcPts val="0"/>
              </a:spcAft>
              <a:buSzPts val="1800"/>
              <a:buChar char="•"/>
            </a:pPr>
            <a:r>
              <a:rPr lang="en-US" sz="1800"/>
              <a:t>effort applying or implementing security-related tools and techniques</a:t>
            </a:r>
            <a:endParaRPr sz="1800"/>
          </a:p>
          <a:p>
            <a:pPr indent="-342900" lvl="0" marL="457200" rtl="0" algn="l">
              <a:lnSpc>
                <a:spcPct val="100000"/>
              </a:lnSpc>
              <a:spcBef>
                <a:spcPts val="0"/>
              </a:spcBef>
              <a:spcAft>
                <a:spcPts val="0"/>
              </a:spcAft>
              <a:buSzPts val="1800"/>
              <a:buChar char="•"/>
            </a:pPr>
            <a:r>
              <a:rPr lang="en-US" sz="1800"/>
              <a:t>mean time to remediation</a:t>
            </a:r>
            <a:endParaRPr sz="1800"/>
          </a:p>
          <a:p>
            <a:pPr indent="-342900" lvl="0" marL="457200" rtl="0" algn="l">
              <a:lnSpc>
                <a:spcPct val="100000"/>
              </a:lnSpc>
              <a:spcBef>
                <a:spcPts val="0"/>
              </a:spcBef>
              <a:spcAft>
                <a:spcPts val="0"/>
              </a:spcAft>
              <a:buSzPts val="1800"/>
              <a:buChar char="•"/>
            </a:pPr>
            <a:r>
              <a:rPr lang="en-US" sz="1800"/>
              <a:t>ratio of defects or vulnerabilities found in production vs. test</a:t>
            </a:r>
            <a:endParaRPr sz="1800"/>
          </a:p>
          <a:p>
            <a:pPr indent="-342900" lvl="0" marL="457200" rtl="0" algn="l">
              <a:lnSpc>
                <a:spcPct val="100000"/>
              </a:lnSpc>
              <a:spcBef>
                <a:spcPts val="0"/>
              </a:spcBef>
              <a:spcAft>
                <a:spcPts val="0"/>
              </a:spcAft>
              <a:buSzPts val="1800"/>
              <a:buChar char="•"/>
            </a:pPr>
            <a:r>
              <a:rPr lang="en-US" sz="1800"/>
              <a:t>potential severity of the defect (CVSS, DREAD, etc.)</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640"/>
              </a:spcBef>
              <a:spcAft>
                <a:spcPts val="0"/>
              </a:spcAft>
              <a:buSzPts val="3200"/>
              <a:buNone/>
            </a:pPr>
            <a:r>
              <a:t/>
            </a:r>
            <a:endParaRPr sz="18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4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Metrics and Management</a:t>
            </a:r>
            <a:endParaRPr/>
          </a:p>
        </p:txBody>
      </p:sp>
      <p:sp>
        <p:nvSpPr>
          <p:cNvPr id="2014" name="Google Shape;2014;p14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t>Process</a:t>
            </a:r>
            <a:r>
              <a:rPr lang="en-US" sz="1800"/>
              <a:t> Metrics</a:t>
            </a:r>
            <a:endParaRPr sz="1800"/>
          </a:p>
          <a:p>
            <a:pPr indent="-342900" lvl="0" marL="457200" rtl="0" algn="l">
              <a:lnSpc>
                <a:spcPct val="100000"/>
              </a:lnSpc>
              <a:spcBef>
                <a:spcPts val="0"/>
              </a:spcBef>
              <a:spcAft>
                <a:spcPts val="0"/>
              </a:spcAft>
              <a:buSzPts val="1800"/>
              <a:buChar char="•"/>
            </a:pPr>
            <a:r>
              <a:rPr lang="en-US" sz="1800"/>
              <a:t>techniques used during each development activity</a:t>
            </a:r>
            <a:endParaRPr sz="1800"/>
          </a:p>
          <a:p>
            <a:pPr indent="-342900" lvl="0" marL="457200" rtl="0" algn="l">
              <a:lnSpc>
                <a:spcPct val="100000"/>
              </a:lnSpc>
              <a:spcBef>
                <a:spcPts val="0"/>
              </a:spcBef>
              <a:spcAft>
                <a:spcPts val="0"/>
              </a:spcAft>
              <a:buSzPts val="1800"/>
              <a:buChar char="•"/>
            </a:pPr>
            <a:r>
              <a:rPr lang="en-US" sz="1800"/>
              <a:t>effort fixing defects, weaknesses, and vulnerabilities</a:t>
            </a:r>
            <a:endParaRPr sz="1800"/>
          </a:p>
          <a:p>
            <a:pPr indent="-342900" lvl="0" marL="457200" rtl="0" algn="l">
              <a:lnSpc>
                <a:spcPct val="100000"/>
              </a:lnSpc>
              <a:spcBef>
                <a:spcPts val="0"/>
              </a:spcBef>
              <a:spcAft>
                <a:spcPts val="0"/>
              </a:spcAft>
              <a:buSzPts val="1800"/>
              <a:buChar char="•"/>
            </a:pPr>
            <a:r>
              <a:rPr lang="en-US" sz="1800"/>
              <a:t>effort applying security-related tools and techniques</a:t>
            </a:r>
            <a:endParaRPr sz="1800"/>
          </a:p>
          <a:p>
            <a:pPr indent="-342900" lvl="0" marL="457200" rtl="0" algn="l">
              <a:lnSpc>
                <a:spcPct val="100000"/>
              </a:lnSpc>
              <a:spcBef>
                <a:spcPts val="0"/>
              </a:spcBef>
              <a:spcAft>
                <a:spcPts val="0"/>
              </a:spcAft>
              <a:buSzPts val="1800"/>
              <a:buChar char="•"/>
            </a:pPr>
            <a:r>
              <a:rPr lang="en-US" sz="1800"/>
              <a:t>test effort and duration</a:t>
            </a:r>
            <a:endParaRPr sz="1800"/>
          </a:p>
          <a:p>
            <a:pPr indent="-342900" lvl="0" marL="457200" rtl="0" algn="l">
              <a:lnSpc>
                <a:spcPct val="100000"/>
              </a:lnSpc>
              <a:spcBef>
                <a:spcPts val="0"/>
              </a:spcBef>
              <a:spcAft>
                <a:spcPts val="0"/>
              </a:spcAft>
              <a:buSzPts val="1800"/>
              <a:buChar char="•"/>
            </a:pPr>
            <a:r>
              <a:rPr lang="en-US" sz="1800"/>
              <a:t>rate of weakness (or defect) removal</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640"/>
              </a:spcBef>
              <a:spcAft>
                <a:spcPts val="0"/>
              </a:spcAft>
              <a:buSzPts val="3200"/>
              <a:buNone/>
            </a:pPr>
            <a:r>
              <a:t/>
            </a:r>
            <a:endParaRPr sz="18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4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Responsibilities</a:t>
            </a:r>
            <a:endParaRPr sz="3200"/>
          </a:p>
        </p:txBody>
      </p:sp>
      <p:sp>
        <p:nvSpPr>
          <p:cNvPr id="2020" name="Google Shape;2020;p144"/>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1800">
                <a:latin typeface="Source Sans Pro"/>
                <a:ea typeface="Source Sans Pro"/>
                <a:cs typeface="Source Sans Pro"/>
                <a:sym typeface="Source Sans Pro"/>
              </a:rPr>
              <a:t>Core Security team</a:t>
            </a:r>
            <a:endParaRPr sz="1800">
              <a:latin typeface="Source Sans Pro"/>
              <a:ea typeface="Source Sans Pro"/>
              <a:cs typeface="Source Sans Pro"/>
              <a:sym typeface="Source Sans Pro"/>
            </a:endParaRPr>
          </a:p>
          <a:p>
            <a:pPr indent="-342900" lvl="0" marL="457200" rtl="0" algn="l">
              <a:lnSpc>
                <a:spcPct val="100000"/>
              </a:lnSpc>
              <a:spcBef>
                <a:spcPts val="640"/>
              </a:spcBef>
              <a:spcAft>
                <a:spcPts val="0"/>
              </a:spcAft>
              <a:buSzPts val="1800"/>
              <a:buFont typeface="Source Sans Pro"/>
              <a:buChar char="•"/>
            </a:pPr>
            <a:r>
              <a:rPr lang="en-US" sz="1800">
                <a:latin typeface="Source Sans Pro"/>
                <a:ea typeface="Source Sans Pro"/>
                <a:cs typeface="Source Sans Pro"/>
                <a:sym typeface="Source Sans Pro"/>
              </a:rPr>
              <a:t>Support vs. Responsible role</a:t>
            </a:r>
            <a:endParaRPr sz="1800">
              <a:latin typeface="Source Sans Pro"/>
              <a:ea typeface="Source Sans Pro"/>
              <a:cs typeface="Source Sans Pro"/>
              <a:sym typeface="Source Sans Pro"/>
            </a:endParaRPr>
          </a:p>
          <a:p>
            <a:pPr indent="0" lvl="0" marL="0" rtl="0" algn="l">
              <a:lnSpc>
                <a:spcPct val="100000"/>
              </a:lnSpc>
              <a:spcBef>
                <a:spcPts val="640"/>
              </a:spcBef>
              <a:spcAft>
                <a:spcPts val="0"/>
              </a:spcAft>
              <a:buSzPts val="2000"/>
              <a:buNone/>
            </a:pPr>
            <a:r>
              <a:rPr lang="en-US" sz="1800">
                <a:latin typeface="Source Sans Pro"/>
                <a:ea typeface="Source Sans Pro"/>
                <a:cs typeface="Source Sans Pro"/>
                <a:sym typeface="Source Sans Pro"/>
              </a:rPr>
              <a:t>Security Satellite</a:t>
            </a:r>
            <a:endParaRPr sz="1800">
              <a:latin typeface="Source Sans Pro"/>
              <a:ea typeface="Source Sans Pro"/>
              <a:cs typeface="Source Sans Pro"/>
              <a:sym typeface="Source Sans Pro"/>
            </a:endParaRPr>
          </a:p>
          <a:p>
            <a:pPr indent="-342900" lvl="0" marL="457200" rtl="0" algn="l">
              <a:lnSpc>
                <a:spcPct val="100000"/>
              </a:lnSpc>
              <a:spcBef>
                <a:spcPts val="56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Analysts</a:t>
            </a:r>
            <a:endParaRPr sz="1800">
              <a:solidFill>
                <a:srgbClr val="FFFFFF"/>
              </a:solidFill>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Architects</a:t>
            </a:r>
            <a:endParaRPr sz="1800">
              <a:solidFill>
                <a:srgbClr val="FFFFFF"/>
              </a:solidFill>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Developers</a:t>
            </a:r>
            <a:endParaRPr sz="1800">
              <a:solidFill>
                <a:srgbClr val="FFFFFF"/>
              </a:solidFill>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Operations</a:t>
            </a:r>
            <a:endParaRPr sz="1800">
              <a:solidFill>
                <a:srgbClr val="FFFFFF"/>
              </a:solidFill>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Management</a:t>
            </a:r>
            <a:endParaRPr sz="1800">
              <a:solidFill>
                <a:srgbClr val="FFFFFF"/>
              </a:solidFill>
              <a:latin typeface="Source Sans Pro"/>
              <a:ea typeface="Source Sans Pro"/>
              <a:cs typeface="Source Sans Pro"/>
              <a:sym typeface="Source Sans Pro"/>
            </a:endParaRPr>
          </a:p>
          <a:p>
            <a:pPr indent="0" lvl="0" marL="127000" rtl="0" algn="l">
              <a:lnSpc>
                <a:spcPct val="100000"/>
              </a:lnSpc>
              <a:spcBef>
                <a:spcPts val="640"/>
              </a:spcBef>
              <a:spcAft>
                <a:spcPts val="0"/>
              </a:spcAft>
              <a:buSzPts val="2000"/>
              <a:buNone/>
            </a:pPr>
            <a:r>
              <a:rPr lang="en-US" sz="1800">
                <a:latin typeface="Source Sans Pro"/>
                <a:ea typeface="Source Sans Pro"/>
                <a:cs typeface="Source Sans Pro"/>
                <a:sym typeface="Source Sans Pro"/>
              </a:rPr>
              <a:t>Formalized RACI is possible but will be a challenge</a:t>
            </a:r>
            <a:endParaRPr sz="1800">
              <a:latin typeface="Source Sans Pro"/>
              <a:ea typeface="Source Sans Pro"/>
              <a:cs typeface="Source Sans Pro"/>
              <a:sym typeface="Source Sans Pr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4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Four</a:t>
            </a:r>
            <a:endParaRPr/>
          </a:p>
        </p:txBody>
      </p:sp>
      <p:sp>
        <p:nvSpPr>
          <p:cNvPr id="2026" name="Google Shape;2026;p145"/>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Source Sans Pro"/>
                <a:ea typeface="Source Sans Pro"/>
                <a:cs typeface="Source Sans Pro"/>
                <a:sym typeface="Source Sans Pro"/>
              </a:rPr>
              <a:t>OWASP SAMM Best Practices: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Choosing the Right Starting Points</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Metrics and Management</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i="1" lang="en-US" sz="1800">
                <a:solidFill>
                  <a:srgbClr val="FFFFFF"/>
                </a:solidFill>
                <a:latin typeface="Source Sans Pro"/>
                <a:ea typeface="Source Sans Pro"/>
                <a:cs typeface="Source Sans Pro"/>
                <a:sym typeface="Source Sans Pro"/>
              </a:rPr>
              <a:t>Achieving Security by Design</a:t>
            </a:r>
            <a:endParaRPr i="1"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Critical Success Factors</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4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The Power of Default Security</a:t>
            </a:r>
            <a:endParaRPr/>
          </a:p>
        </p:txBody>
      </p:sp>
      <p:sp>
        <p:nvSpPr>
          <p:cNvPr id="2032" name="Google Shape;2032;p14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US" sz="1800"/>
              <a:t>Implement</a:t>
            </a:r>
            <a:r>
              <a:rPr lang="en-US" sz="1800"/>
              <a:t> development frameworks that are secure by default</a:t>
            </a:r>
            <a:endParaRPr sz="1800"/>
          </a:p>
          <a:p>
            <a:pPr indent="0" lvl="0" marL="0" rtl="0" algn="l">
              <a:lnSpc>
                <a:spcPct val="100000"/>
              </a:lnSpc>
              <a:spcBef>
                <a:spcPts val="640"/>
              </a:spcBef>
              <a:spcAft>
                <a:spcPts val="0"/>
              </a:spcAft>
              <a:buSzPts val="3200"/>
              <a:buNone/>
            </a:pPr>
            <a:r>
              <a:t/>
            </a:r>
            <a:endParaRPr sz="1800"/>
          </a:p>
          <a:p>
            <a:pPr indent="0" lvl="0" marL="0" rtl="0" algn="l">
              <a:lnSpc>
                <a:spcPct val="100000"/>
              </a:lnSpc>
              <a:spcBef>
                <a:spcPts val="640"/>
              </a:spcBef>
              <a:spcAft>
                <a:spcPts val="0"/>
              </a:spcAft>
              <a:buSzPts val="3200"/>
              <a:buNone/>
            </a:pPr>
            <a:r>
              <a:rPr lang="en-US" sz="1800"/>
              <a:t>Minimizes work for developers</a:t>
            </a:r>
            <a:endParaRPr sz="1800"/>
          </a:p>
          <a:p>
            <a:pPr indent="0" lvl="0" marL="0" rtl="0" algn="l">
              <a:lnSpc>
                <a:spcPct val="100000"/>
              </a:lnSpc>
              <a:spcBef>
                <a:spcPts val="640"/>
              </a:spcBef>
              <a:spcAft>
                <a:spcPts val="0"/>
              </a:spcAft>
              <a:buSzPts val="3200"/>
              <a:buNone/>
            </a:pPr>
            <a:r>
              <a:t/>
            </a:r>
            <a:endParaRPr sz="1800"/>
          </a:p>
          <a:p>
            <a:pPr indent="0" lvl="0" marL="0" rtl="0" algn="l">
              <a:lnSpc>
                <a:spcPct val="100000"/>
              </a:lnSpc>
              <a:spcBef>
                <a:spcPts val="640"/>
              </a:spcBef>
              <a:spcAft>
                <a:spcPts val="0"/>
              </a:spcAft>
              <a:buSzPts val="3200"/>
              <a:buNone/>
            </a:pPr>
            <a:r>
              <a:rPr lang="en-US" sz="1800"/>
              <a:t>Will lower number of vulnerabilities</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sz="3200"/>
              <a:t>Part Four</a:t>
            </a:r>
            <a:endParaRPr sz="3200"/>
          </a:p>
        </p:txBody>
      </p:sp>
      <p:sp>
        <p:nvSpPr>
          <p:cNvPr id="2038" name="Google Shape;2038;p147"/>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Source Sans Pro"/>
                <a:ea typeface="Source Sans Pro"/>
                <a:cs typeface="Source Sans Pro"/>
                <a:sym typeface="Source Sans Pro"/>
              </a:rPr>
              <a:t>OWASP SAMM Best Practices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Choosing the Right Starting Points</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Monitoring and Metrics</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Achieving Security by Default</a:t>
            </a:r>
            <a:endParaRPr sz="1800">
              <a:solidFill>
                <a:srgbClr val="FFFFFF"/>
              </a:solidFill>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i="1" lang="en-US" sz="1800">
                <a:solidFill>
                  <a:srgbClr val="FFFFFF"/>
                </a:solidFill>
                <a:latin typeface="Source Sans Pro"/>
                <a:ea typeface="Source Sans Pro"/>
                <a:cs typeface="Source Sans Pro"/>
                <a:sym typeface="Source Sans Pro"/>
              </a:rPr>
              <a:t>Critical Success Factors</a:t>
            </a:r>
            <a:endParaRPr i="1" sz="1800">
              <a:solidFill>
                <a:srgbClr val="FFFFFF"/>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Security In Agile Scrum</a:t>
            </a:r>
            <a:endParaRPr/>
          </a:p>
        </p:txBody>
      </p:sp>
      <p:sp>
        <p:nvSpPr>
          <p:cNvPr id="206" name="Google Shape;206;p22"/>
          <p:cNvSpPr txBox="1"/>
          <p:nvPr>
            <p:ph idx="4294967295" type="body"/>
          </p:nvPr>
        </p:nvSpPr>
        <p:spPr>
          <a:xfrm>
            <a:off x="457200" y="1200150"/>
            <a:ext cx="8229600" cy="3096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a:t> </a:t>
            </a:r>
            <a:endParaRPr/>
          </a:p>
        </p:txBody>
      </p:sp>
      <p:pic>
        <p:nvPicPr>
          <p:cNvPr id="207" name="Google Shape;207;p22"/>
          <p:cNvPicPr preferRelativeResize="0"/>
          <p:nvPr/>
        </p:nvPicPr>
        <p:blipFill>
          <a:blip r:embed="rId3">
            <a:alphaModFix/>
          </a:blip>
          <a:stretch>
            <a:fillRect/>
          </a:stretch>
        </p:blipFill>
        <p:spPr>
          <a:xfrm>
            <a:off x="904783" y="1185863"/>
            <a:ext cx="7334444" cy="31245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4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sz="3200"/>
              <a:t>Critical Success Factors</a:t>
            </a:r>
            <a:endParaRPr sz="3200"/>
          </a:p>
        </p:txBody>
      </p:sp>
      <p:sp>
        <p:nvSpPr>
          <p:cNvPr id="2045" name="Google Shape;2045;p148"/>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42900" lvl="0" marL="457200" rtl="0" algn="l">
              <a:spcBef>
                <a:spcPts val="360"/>
              </a:spcBef>
              <a:spcAft>
                <a:spcPts val="0"/>
              </a:spcAft>
              <a:buClr>
                <a:srgbClr val="FFFFFF"/>
              </a:buClr>
              <a:buSzPts val="1800"/>
              <a:buChar char="•"/>
            </a:pPr>
            <a:r>
              <a:rPr lang="en-US" sz="1800">
                <a:latin typeface="Source Sans Pro"/>
                <a:ea typeface="Source Sans Pro"/>
                <a:cs typeface="Source Sans Pro"/>
                <a:sym typeface="Source Sans Pro"/>
              </a:rPr>
              <a:t>Get initiative </a:t>
            </a:r>
            <a:r>
              <a:rPr lang="en-US" sz="1800" u="sng">
                <a:latin typeface="Source Sans Pro"/>
                <a:ea typeface="Source Sans Pro"/>
                <a:cs typeface="Source Sans Pro"/>
                <a:sym typeface="Source Sans Pro"/>
              </a:rPr>
              <a:t>buy-in</a:t>
            </a:r>
            <a:r>
              <a:rPr lang="en-US" sz="1800">
                <a:latin typeface="Source Sans Pro"/>
                <a:ea typeface="Source Sans Pro"/>
                <a:cs typeface="Source Sans Pro"/>
                <a:sym typeface="Source Sans Pro"/>
              </a:rPr>
              <a:t> from stakeholders</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Char char="•"/>
            </a:pPr>
            <a:r>
              <a:rPr lang="en-US" sz="1800">
                <a:latin typeface="Source Sans Pro"/>
                <a:ea typeface="Source Sans Pro"/>
                <a:cs typeface="Source Sans Pro"/>
                <a:sym typeface="Source Sans Pro"/>
              </a:rPr>
              <a:t>Adopt a </a:t>
            </a:r>
            <a:r>
              <a:rPr lang="en-US" sz="1800" u="sng">
                <a:latin typeface="Source Sans Pro"/>
                <a:ea typeface="Source Sans Pro"/>
                <a:cs typeface="Source Sans Pro"/>
                <a:sym typeface="Source Sans Pro"/>
              </a:rPr>
              <a:t>risk-based</a:t>
            </a:r>
            <a:r>
              <a:rPr lang="en-US" sz="1800">
                <a:latin typeface="Source Sans Pro"/>
                <a:ea typeface="Source Sans Pro"/>
                <a:cs typeface="Source Sans Pro"/>
                <a:sym typeface="Source Sans Pro"/>
              </a:rPr>
              <a:t> approach</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Char char="•"/>
            </a:pPr>
            <a:r>
              <a:rPr lang="en-US" sz="1800" u="sng">
                <a:latin typeface="Source Sans Pro"/>
                <a:ea typeface="Source Sans Pro"/>
                <a:cs typeface="Source Sans Pro"/>
                <a:sym typeface="Source Sans Pro"/>
              </a:rPr>
              <a:t>Awareness / education</a:t>
            </a:r>
            <a:r>
              <a:rPr lang="en-US" sz="1800">
                <a:latin typeface="Source Sans Pro"/>
                <a:ea typeface="Source Sans Pro"/>
                <a:cs typeface="Source Sans Pro"/>
                <a:sym typeface="Source Sans Pro"/>
              </a:rPr>
              <a:t> is the foundation</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Char char="•"/>
            </a:pPr>
            <a:r>
              <a:rPr lang="en-US" sz="1800" u="sng">
                <a:latin typeface="Source Sans Pro"/>
                <a:ea typeface="Source Sans Pro"/>
                <a:cs typeface="Source Sans Pro"/>
                <a:sym typeface="Source Sans Pro"/>
              </a:rPr>
              <a:t>Integrate &amp; automate</a:t>
            </a:r>
            <a:r>
              <a:rPr lang="en-US" sz="1800">
                <a:latin typeface="Source Sans Pro"/>
                <a:ea typeface="Source Sans Pro"/>
                <a:cs typeface="Source Sans Pro"/>
                <a:sym typeface="Source Sans Pro"/>
              </a:rPr>
              <a:t> security in your development, acquisition and deployment processes</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Char char="•"/>
            </a:pPr>
            <a:r>
              <a:rPr lang="en-US" sz="1800">
                <a:latin typeface="Source Sans Pro"/>
                <a:ea typeface="Source Sans Pro"/>
                <a:cs typeface="Source Sans Pro"/>
                <a:sym typeface="Source Sans Pro"/>
              </a:rPr>
              <a:t>Measure: Provide management </a:t>
            </a:r>
            <a:r>
              <a:rPr lang="en-US" sz="1800" u="sng">
                <a:latin typeface="Source Sans Pro"/>
                <a:ea typeface="Source Sans Pro"/>
                <a:cs typeface="Source Sans Pro"/>
                <a:sym typeface="Source Sans Pro"/>
              </a:rPr>
              <a:t>visibility</a:t>
            </a:r>
            <a:endParaRPr sz="1800" u="sng">
              <a:latin typeface="Source Sans Pro"/>
              <a:ea typeface="Source Sans Pro"/>
              <a:cs typeface="Source Sans Pro"/>
              <a:sym typeface="Source Sans Pr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4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SDLC Cornerstones - Recap</a:t>
            </a:r>
            <a:endParaRPr/>
          </a:p>
        </p:txBody>
      </p:sp>
      <p:grpSp>
        <p:nvGrpSpPr>
          <p:cNvPr id="2052" name="Google Shape;2052;p149"/>
          <p:cNvGrpSpPr/>
          <p:nvPr/>
        </p:nvGrpSpPr>
        <p:grpSpPr>
          <a:xfrm>
            <a:off x="2348011" y="1064983"/>
            <a:ext cx="5355385" cy="3210510"/>
            <a:chOff x="0" y="2666"/>
            <a:chExt cx="6696743" cy="5323346"/>
          </a:xfrm>
        </p:grpSpPr>
        <p:sp>
          <p:nvSpPr>
            <p:cNvPr id="2053" name="Google Shape;2053;p149"/>
            <p:cNvSpPr/>
            <p:nvPr/>
          </p:nvSpPr>
          <p:spPr>
            <a:xfrm rot="5400000">
              <a:off x="4040693" y="-1498811"/>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9"/>
            <p:cNvSpPr txBox="1"/>
            <p:nvPr/>
          </p:nvSpPr>
          <p:spPr>
            <a:xfrm>
              <a:off x="2410828" y="181031"/>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Roles &amp; Responsibilities</a:t>
              </a:r>
              <a:endParaRPr sz="1200"/>
            </a:p>
          </p:txBody>
        </p:sp>
        <p:sp>
          <p:nvSpPr>
            <p:cNvPr id="2055" name="Google Shape;2055;p149"/>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9"/>
            <p:cNvSpPr txBox="1"/>
            <p:nvPr/>
          </p:nvSpPr>
          <p:spPr>
            <a:xfrm>
              <a:off x="62617" y="65283"/>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People</a:t>
              </a:r>
              <a:endParaRPr sz="1800"/>
            </a:p>
          </p:txBody>
        </p:sp>
        <p:sp>
          <p:nvSpPr>
            <p:cNvPr id="2057" name="Google Shape;2057;p149"/>
            <p:cNvSpPr/>
            <p:nvPr/>
          </p:nvSpPr>
          <p:spPr>
            <a:xfrm rot="5400000">
              <a:off x="4040693" y="-151963"/>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9"/>
            <p:cNvSpPr txBox="1"/>
            <p:nvPr/>
          </p:nvSpPr>
          <p:spPr>
            <a:xfrm>
              <a:off x="2410828" y="1527879"/>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Activities</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Deliverables</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Control Gates</a:t>
              </a:r>
              <a:endParaRPr sz="1200"/>
            </a:p>
          </p:txBody>
        </p:sp>
        <p:sp>
          <p:nvSpPr>
            <p:cNvPr id="2059" name="Google Shape;2059;p149"/>
            <p:cNvSpPr/>
            <p:nvPr/>
          </p:nvSpPr>
          <p:spPr>
            <a:xfrm>
              <a:off x="0" y="1349515"/>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9"/>
            <p:cNvSpPr txBox="1"/>
            <p:nvPr/>
          </p:nvSpPr>
          <p:spPr>
            <a:xfrm>
              <a:off x="62617" y="1412132"/>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Process</a:t>
              </a:r>
              <a:endParaRPr sz="1800"/>
            </a:p>
          </p:txBody>
        </p:sp>
        <p:sp>
          <p:nvSpPr>
            <p:cNvPr id="2061" name="Google Shape;2061;p149"/>
            <p:cNvSpPr/>
            <p:nvPr/>
          </p:nvSpPr>
          <p:spPr>
            <a:xfrm rot="5400000">
              <a:off x="4040693" y="1194885"/>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9"/>
            <p:cNvSpPr txBox="1"/>
            <p:nvPr/>
          </p:nvSpPr>
          <p:spPr>
            <a:xfrm>
              <a:off x="2410828" y="2874728"/>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Standards &amp; Guidelines</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Compliance</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Transfer methods</a:t>
              </a:r>
              <a:endParaRPr sz="1200"/>
            </a:p>
          </p:txBody>
        </p:sp>
        <p:sp>
          <p:nvSpPr>
            <p:cNvPr id="2063" name="Google Shape;2063;p149"/>
            <p:cNvSpPr/>
            <p:nvPr/>
          </p:nvSpPr>
          <p:spPr>
            <a:xfrm>
              <a:off x="0" y="2696363"/>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9"/>
            <p:cNvSpPr txBox="1"/>
            <p:nvPr/>
          </p:nvSpPr>
          <p:spPr>
            <a:xfrm>
              <a:off x="62617" y="2758980"/>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Knowledge</a:t>
              </a:r>
              <a:endParaRPr sz="1800"/>
            </a:p>
          </p:txBody>
        </p:sp>
        <p:sp>
          <p:nvSpPr>
            <p:cNvPr id="2065" name="Google Shape;2065;p149"/>
            <p:cNvSpPr/>
            <p:nvPr/>
          </p:nvSpPr>
          <p:spPr>
            <a:xfrm rot="5400000">
              <a:off x="4040693" y="2541733"/>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9"/>
            <p:cNvSpPr txBox="1"/>
            <p:nvPr/>
          </p:nvSpPr>
          <p:spPr>
            <a:xfrm>
              <a:off x="2410828" y="4221576"/>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Development support</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Assessment tools</a:t>
              </a:r>
              <a:endParaRPr sz="1200"/>
            </a:p>
            <a:p>
              <a:pPr indent="-127000" lvl="1" marL="171450" marR="0" rtl="0" algn="l">
                <a:lnSpc>
                  <a:spcPct val="90000"/>
                </a:lnSpc>
                <a:spcBef>
                  <a:spcPts val="285"/>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Management tools</a:t>
              </a:r>
              <a:endParaRPr b="0" i="0" sz="1200" u="none" cap="none" strike="noStrike">
                <a:solidFill>
                  <a:srgbClr val="000000"/>
                </a:solidFill>
                <a:latin typeface="Arial"/>
                <a:ea typeface="Arial"/>
                <a:cs typeface="Arial"/>
                <a:sym typeface="Arial"/>
              </a:endParaRPr>
            </a:p>
          </p:txBody>
        </p:sp>
        <p:sp>
          <p:nvSpPr>
            <p:cNvPr id="2067" name="Google Shape;2067;p149"/>
            <p:cNvSpPr/>
            <p:nvPr/>
          </p:nvSpPr>
          <p:spPr>
            <a:xfrm>
              <a:off x="0" y="4043212"/>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9"/>
            <p:cNvSpPr txBox="1"/>
            <p:nvPr/>
          </p:nvSpPr>
          <p:spPr>
            <a:xfrm>
              <a:off x="62617" y="4105829"/>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Tools &amp; Components</a:t>
              </a:r>
              <a:endParaRPr b="0" i="0" sz="1800" u="none" cap="none" strike="noStrike">
                <a:solidFill>
                  <a:schemeClr val="lt1"/>
                </a:solidFill>
                <a:latin typeface="Arial"/>
                <a:ea typeface="Arial"/>
                <a:cs typeface="Arial"/>
                <a:sym typeface="Arial"/>
              </a:endParaRPr>
            </a:p>
          </p:txBody>
        </p:sp>
      </p:grpSp>
      <p:grpSp>
        <p:nvGrpSpPr>
          <p:cNvPr id="2069" name="Google Shape;2069;p149"/>
          <p:cNvGrpSpPr/>
          <p:nvPr/>
        </p:nvGrpSpPr>
        <p:grpSpPr>
          <a:xfrm>
            <a:off x="1068375" y="1063375"/>
            <a:ext cx="1209257" cy="3214312"/>
            <a:chOff x="0" y="2666"/>
            <a:chExt cx="2410800" cy="1282800"/>
          </a:xfrm>
        </p:grpSpPr>
        <p:sp>
          <p:nvSpPr>
            <p:cNvPr id="2070" name="Google Shape;2070;p149"/>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9"/>
            <p:cNvSpPr/>
            <p:nvPr/>
          </p:nvSpPr>
          <p:spPr>
            <a:xfrm>
              <a:off x="62617" y="65283"/>
              <a:ext cx="2285700" cy="1157400"/>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0" lang="en-US" sz="2400" u="none" cap="none" strike="noStrike">
                  <a:solidFill>
                    <a:schemeClr val="lt1"/>
                  </a:solidFill>
                  <a:latin typeface="Arial"/>
                  <a:ea typeface="Arial"/>
                  <a:cs typeface="Arial"/>
                  <a:sym typeface="Arial"/>
                </a:rPr>
                <a:t>Risk</a:t>
              </a:r>
              <a:endParaRPr sz="2400"/>
            </a:p>
          </p:txBody>
        </p:sp>
      </p:grpSp>
      <p:grpSp>
        <p:nvGrpSpPr>
          <p:cNvPr id="2072" name="Google Shape;2072;p149"/>
          <p:cNvGrpSpPr/>
          <p:nvPr/>
        </p:nvGrpSpPr>
        <p:grpSpPr>
          <a:xfrm>
            <a:off x="6674403" y="1063375"/>
            <a:ext cx="1401231" cy="3214312"/>
            <a:chOff x="-56591" y="2666"/>
            <a:chExt cx="2467391" cy="1282800"/>
          </a:xfrm>
        </p:grpSpPr>
        <p:sp>
          <p:nvSpPr>
            <p:cNvPr id="2073" name="Google Shape;2073;p149"/>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9"/>
            <p:cNvSpPr/>
            <p:nvPr/>
          </p:nvSpPr>
          <p:spPr>
            <a:xfrm>
              <a:off x="-56591" y="65283"/>
              <a:ext cx="2404800" cy="1157400"/>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1" lang="en-US" sz="2400" u="none" cap="none" strike="noStrike">
                  <a:solidFill>
                    <a:schemeClr val="lt1"/>
                  </a:solidFill>
                  <a:latin typeface="Arial"/>
                  <a:ea typeface="Arial"/>
                  <a:cs typeface="Arial"/>
                  <a:sym typeface="Arial"/>
                </a:rPr>
                <a:t>Training</a:t>
              </a:r>
              <a:endParaRPr sz="24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5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t>Conclusions</a:t>
            </a:r>
            <a:endParaRPr sz="3200"/>
          </a:p>
        </p:txBody>
      </p:sp>
      <p:sp>
        <p:nvSpPr>
          <p:cNvPr id="2080" name="Google Shape;2080;p150"/>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US" sz="1800">
                <a:latin typeface="Source Sans Pro"/>
                <a:ea typeface="Source Sans Pro"/>
                <a:cs typeface="Source Sans Pro"/>
                <a:sym typeface="Source Sans Pro"/>
              </a:rPr>
              <a:t>Developing secure software is increasingly complex</a:t>
            </a:r>
            <a:endParaRPr sz="1800">
              <a:latin typeface="Source Sans Pro"/>
              <a:ea typeface="Source Sans Pro"/>
              <a:cs typeface="Source Sans Pro"/>
              <a:sym typeface="Source Sans Pro"/>
            </a:endParaRPr>
          </a:p>
          <a:p>
            <a:pPr indent="0" lvl="0" marL="0" rtl="0" algn="l">
              <a:lnSpc>
                <a:spcPct val="100000"/>
              </a:lnSpc>
              <a:spcBef>
                <a:spcPts val="640"/>
              </a:spcBef>
              <a:spcAft>
                <a:spcPts val="0"/>
              </a:spcAft>
              <a:buSzPts val="2000"/>
              <a:buNone/>
            </a:pPr>
            <a:r>
              <a:rPr lang="en-US" sz="1800">
                <a:latin typeface="Source Sans Pro"/>
                <a:ea typeface="Source Sans Pro"/>
                <a:cs typeface="Source Sans Pro"/>
                <a:sym typeface="Source Sans Pro"/>
              </a:rPr>
              <a:t>OWASP SAMM 2.0 is a global maturity foundation for software assurance, in line with current trends and practices</a:t>
            </a:r>
            <a:endParaRPr sz="1800">
              <a:latin typeface="Source Sans Pro"/>
              <a:ea typeface="Source Sans Pro"/>
              <a:cs typeface="Source Sans Pro"/>
              <a:sym typeface="Source Sans Pro"/>
            </a:endParaRPr>
          </a:p>
          <a:p>
            <a:pPr indent="0" lvl="0" marL="0" rtl="0" algn="l">
              <a:lnSpc>
                <a:spcPct val="100000"/>
              </a:lnSpc>
              <a:spcBef>
                <a:spcPts val="640"/>
              </a:spcBef>
              <a:spcAft>
                <a:spcPts val="0"/>
              </a:spcAft>
              <a:buSzPts val="2000"/>
              <a:buNone/>
            </a:pPr>
            <a:r>
              <a:rPr lang="en-US" sz="1800">
                <a:latin typeface="Source Sans Pro"/>
                <a:ea typeface="Source Sans Pro"/>
                <a:cs typeface="Source Sans Pro"/>
                <a:sym typeface="Source Sans Pro"/>
              </a:rPr>
              <a:t>Applying OWASP SAMM:</a:t>
            </a:r>
            <a:endParaRPr sz="1800">
              <a:latin typeface="Source Sans Pro"/>
              <a:ea typeface="Source Sans Pro"/>
              <a:cs typeface="Source Sans Pro"/>
              <a:sym typeface="Source Sans Pro"/>
            </a:endParaRPr>
          </a:p>
          <a:p>
            <a:pPr indent="-342900" lvl="0" marL="457200" rtl="0" algn="l">
              <a:lnSpc>
                <a:spcPct val="100000"/>
              </a:lnSpc>
              <a:spcBef>
                <a:spcPts val="64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Assessment</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Roadmap</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(Continuous) Implementation</a:t>
            </a:r>
            <a:endParaRPr sz="1800">
              <a:latin typeface="Source Sans Pro"/>
              <a:ea typeface="Source Sans Pro"/>
              <a:cs typeface="Source Sans Pro"/>
              <a:sym typeface="Source Sans Pro"/>
            </a:endParaRPr>
          </a:p>
          <a:p>
            <a:pPr indent="0" lvl="0" marL="0" rtl="0" algn="l">
              <a:lnSpc>
                <a:spcPct val="100000"/>
              </a:lnSpc>
              <a:spcBef>
                <a:spcPts val="640"/>
              </a:spcBef>
              <a:spcAft>
                <a:spcPts val="0"/>
              </a:spcAft>
              <a:buSzPts val="2000"/>
              <a:buNone/>
            </a:pPr>
            <a:r>
              <a:rPr i="1" lang="en-US" sz="1800">
                <a:latin typeface="Source Sans Pro"/>
                <a:ea typeface="Source Sans Pro"/>
                <a:cs typeface="Source Sans Pro"/>
                <a:sym typeface="Source Sans Pro"/>
              </a:rPr>
              <a:t>Be ready to face the organisational challenges that will pop up during the journey!</a:t>
            </a:r>
            <a:endParaRPr i="1" sz="1800">
              <a:latin typeface="Source Sans Pro"/>
              <a:ea typeface="Source Sans Pro"/>
              <a:cs typeface="Source Sans Pro"/>
              <a:sym typeface="Source Sans Pr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5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Current Roadmap</a:t>
            </a:r>
            <a:endParaRPr/>
          </a:p>
        </p:txBody>
      </p:sp>
      <p:sp>
        <p:nvSpPr>
          <p:cNvPr id="2086" name="Google Shape;2086;p151"/>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US" sz="1800">
                <a:latin typeface="Source Sans Pro"/>
                <a:ea typeface="Source Sans Pro"/>
                <a:cs typeface="Source Sans Pro"/>
                <a:sym typeface="Source Sans Pro"/>
              </a:rPr>
              <a:t>2020</a:t>
            </a:r>
            <a:endParaRPr sz="1800">
              <a:latin typeface="Source Sans Pro"/>
              <a:ea typeface="Source Sans Pro"/>
              <a:cs typeface="Source Sans Pro"/>
              <a:sym typeface="Source Sans Pro"/>
            </a:endParaRPr>
          </a:p>
          <a:p>
            <a:pPr indent="-342900" lvl="0" marL="457200" rtl="0" algn="l">
              <a:spcBef>
                <a:spcPts val="36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I</a:t>
            </a:r>
            <a:r>
              <a:rPr lang="en-US" sz="1800">
                <a:latin typeface="Source Sans Pro"/>
                <a:ea typeface="Source Sans Pro"/>
                <a:cs typeface="Source Sans Pro"/>
                <a:sym typeface="Source Sans Pro"/>
              </a:rPr>
              <a:t>terative releases</a:t>
            </a:r>
            <a:endParaRPr sz="1800">
              <a:latin typeface="Source Sans Pro"/>
              <a:ea typeface="Source Sans Pro"/>
              <a:cs typeface="Source Sans Pro"/>
              <a:sym typeface="Source Sans Pro"/>
            </a:endParaRPr>
          </a:p>
          <a:p>
            <a:pPr indent="-342900" lvl="1" marL="9144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v2.1</a:t>
            </a:r>
            <a:endParaRPr sz="1800">
              <a:latin typeface="Source Sans Pro"/>
              <a:ea typeface="Source Sans Pro"/>
              <a:cs typeface="Source Sans Pro"/>
              <a:sym typeface="Source Sans Pro"/>
            </a:endParaRPr>
          </a:p>
          <a:p>
            <a:pPr indent="-342900" lvl="1" marL="9144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v2.2</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Agile/Devops guidance</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Roadshows/Trainings</a:t>
            </a:r>
            <a:endParaRPr sz="1800">
              <a:latin typeface="Source Sans Pro"/>
              <a:ea typeface="Source Sans Pro"/>
              <a:cs typeface="Source Sans Pro"/>
              <a:sym typeface="Source Sans Pro"/>
            </a:endParaRPr>
          </a:p>
          <a:p>
            <a:pPr indent="0" lvl="0" marL="0" rtl="0" algn="l">
              <a:spcBef>
                <a:spcPts val="360"/>
              </a:spcBef>
              <a:spcAft>
                <a:spcPts val="0"/>
              </a:spcAft>
              <a:buNone/>
            </a:pPr>
            <a:r>
              <a:t/>
            </a:r>
            <a:endParaRPr sz="1800">
              <a:latin typeface="Source Sans Pro"/>
              <a:ea typeface="Source Sans Pro"/>
              <a:cs typeface="Source Sans Pro"/>
              <a:sym typeface="Source Sans Pro"/>
            </a:endParaRPr>
          </a:p>
          <a:p>
            <a:pPr indent="0" lvl="0" marL="0" rtl="0" algn="l">
              <a:spcBef>
                <a:spcPts val="360"/>
              </a:spcBef>
              <a:spcAft>
                <a:spcPts val="0"/>
              </a:spcAft>
              <a:buNone/>
            </a:pPr>
            <a:r>
              <a:t/>
            </a:r>
            <a:endParaRPr sz="1800">
              <a:latin typeface="Source Sans Pro"/>
              <a:ea typeface="Source Sans Pro"/>
              <a:cs typeface="Source Sans Pro"/>
              <a:sym typeface="Source Sans Pr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5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Looking forward</a:t>
            </a:r>
            <a:endParaRPr/>
          </a:p>
        </p:txBody>
      </p:sp>
      <p:sp>
        <p:nvSpPr>
          <p:cNvPr id="2092" name="Google Shape;2092;p152"/>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42900" lvl="0" marL="457200" rtl="0" algn="l">
              <a:spcBef>
                <a:spcPts val="36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OWASP Project Integration</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Online assessments integrated with benchmark data</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User community contributions</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Support for regulations</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OWASP SAMM user summits</a:t>
            </a:r>
            <a:endParaRPr sz="1800">
              <a:latin typeface="Source Sans Pro"/>
              <a:ea typeface="Source Sans Pro"/>
              <a:cs typeface="Source Sans Pro"/>
              <a:sym typeface="Source Sans Pro"/>
            </a:endParaRPr>
          </a:p>
          <a:p>
            <a:pPr indent="-342900" lvl="0" marL="457200" rtl="0" algn="l">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Translations!</a:t>
            </a:r>
            <a:endParaRPr sz="1800">
              <a:latin typeface="Source Sans Pro"/>
              <a:ea typeface="Source Sans Pro"/>
              <a:cs typeface="Source Sans Pro"/>
              <a:sym typeface="Source Sans Pr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5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Support OWASP SAMM</a:t>
            </a:r>
            <a:endParaRPr/>
          </a:p>
        </p:txBody>
      </p:sp>
      <p:sp>
        <p:nvSpPr>
          <p:cNvPr id="2098" name="Google Shape;2098;p153"/>
          <p:cNvSpPr txBox="1"/>
          <p:nvPr>
            <p:ph idx="4294967295" type="body"/>
          </p:nvPr>
        </p:nvSpPr>
        <p:spPr>
          <a:xfrm>
            <a:off x="457200" y="1200150"/>
            <a:ext cx="8229600" cy="2156100"/>
          </a:xfrm>
          <a:prstGeom prst="rect">
            <a:avLst/>
          </a:prstGeom>
          <a:noFill/>
          <a:ln>
            <a:noFill/>
          </a:ln>
        </p:spPr>
        <p:txBody>
          <a:bodyPr anchorCtr="0" anchor="ctr" bIns="91425" lIns="91425" spcFirstLastPara="1" rIns="91425" wrap="square" tIns="91425">
            <a:noAutofit/>
          </a:bodyPr>
          <a:lstStyle/>
          <a:p>
            <a:pPr indent="0" lvl="0" marL="0" rtl="0" algn="ctr">
              <a:spcBef>
                <a:spcPts val="640"/>
              </a:spcBef>
              <a:spcAft>
                <a:spcPts val="0"/>
              </a:spcAft>
              <a:buNone/>
            </a:pPr>
            <a:r>
              <a:rPr i="1" lang="en-US" sz="2400"/>
              <a:t>Software powers the world, but insecure software threatens safety, trust, and economic growth.</a:t>
            </a:r>
            <a:endParaRPr i="1" sz="2400"/>
          </a:p>
        </p:txBody>
      </p:sp>
      <p:pic>
        <p:nvPicPr>
          <p:cNvPr id="2099" name="Google Shape;2099;p153"/>
          <p:cNvPicPr preferRelativeResize="0"/>
          <p:nvPr/>
        </p:nvPicPr>
        <p:blipFill rotWithShape="1">
          <a:blip r:embed="rId3">
            <a:alphaModFix/>
          </a:blip>
          <a:srcRect b="0" l="0" r="0" t="0"/>
          <a:stretch/>
        </p:blipFill>
        <p:spPr>
          <a:xfrm>
            <a:off x="6101338" y="3320028"/>
            <a:ext cx="2585472" cy="976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5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000"/>
              <a:buFont typeface="Cambria"/>
              <a:buNone/>
            </a:pPr>
            <a:r>
              <a:rPr lang="en-US"/>
              <a:t>Get Involved</a:t>
            </a:r>
            <a:endParaRPr/>
          </a:p>
        </p:txBody>
      </p:sp>
      <p:sp>
        <p:nvSpPr>
          <p:cNvPr id="2106" name="Google Shape;2106;p154"/>
          <p:cNvSpPr txBox="1"/>
          <p:nvPr>
            <p:ph idx="4294967295"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301409" lvl="0" marL="301409" rtl="0" algn="l">
              <a:spcBef>
                <a:spcPts val="0"/>
              </a:spcBef>
              <a:spcAft>
                <a:spcPts val="0"/>
              </a:spcAft>
              <a:buClr>
                <a:schemeClr val="dk1"/>
              </a:buClr>
              <a:buSzPts val="2400"/>
              <a:buFont typeface="Arial"/>
              <a:buChar char="•"/>
            </a:pPr>
            <a:r>
              <a:rPr lang="en-US" sz="2400"/>
              <a:t>Website: </a:t>
            </a:r>
            <a:r>
              <a:rPr lang="en-US" sz="2400" u="sng">
                <a:solidFill>
                  <a:srgbClr val="FFFFFF"/>
                </a:solidFill>
                <a:hlinkClick r:id="rId3">
                  <a:extLst>
                    <a:ext uri="{A12FA001-AC4F-418D-AE19-62706E023703}">
                      <ahyp:hlinkClr val="tx"/>
                    </a:ext>
                  </a:extLst>
                </a:hlinkClick>
              </a:rPr>
              <a:t>https://owaspsamm.org</a:t>
            </a:r>
            <a:endParaRPr sz="2400">
              <a:solidFill>
                <a:srgbClr val="FFFFFF"/>
              </a:solidFill>
            </a:endParaRPr>
          </a:p>
          <a:p>
            <a:pPr indent="-301409" lvl="0" marL="301409" rtl="0" algn="l">
              <a:spcBef>
                <a:spcPts val="480"/>
              </a:spcBef>
              <a:spcAft>
                <a:spcPts val="0"/>
              </a:spcAft>
              <a:buClr>
                <a:schemeClr val="dk1"/>
              </a:buClr>
              <a:buSzPts val="2400"/>
              <a:buFont typeface="Arial"/>
              <a:buChar char="•"/>
            </a:pPr>
            <a:r>
              <a:rPr lang="en-US" sz="2400"/>
              <a:t>Github: </a:t>
            </a:r>
            <a:r>
              <a:rPr lang="en-US" sz="2400" u="sng">
                <a:solidFill>
                  <a:srgbClr val="FFFFFF"/>
                </a:solidFill>
                <a:hlinkClick r:id="rId4">
                  <a:extLst>
                    <a:ext uri="{A12FA001-AC4F-418D-AE19-62706E023703}">
                      <ahyp:hlinkClr val="tx"/>
                    </a:ext>
                  </a:extLst>
                </a:hlinkClick>
              </a:rPr>
              <a:t>https://github.com/OWASP/samm/</a:t>
            </a:r>
            <a:endParaRPr sz="2400">
              <a:solidFill>
                <a:srgbClr val="FFFFFF"/>
              </a:solidFill>
            </a:endParaRPr>
          </a:p>
          <a:p>
            <a:pPr indent="-301409" lvl="0" marL="301409" rtl="0" algn="l">
              <a:spcBef>
                <a:spcPts val="480"/>
              </a:spcBef>
              <a:spcAft>
                <a:spcPts val="0"/>
              </a:spcAft>
              <a:buClr>
                <a:schemeClr val="dk1"/>
              </a:buClr>
              <a:buSzPts val="2400"/>
              <a:buFont typeface="Arial"/>
              <a:buChar char="•"/>
            </a:pPr>
            <a:r>
              <a:rPr lang="en-US" sz="2400"/>
              <a:t>Slack: OWASP - </a:t>
            </a:r>
            <a:r>
              <a:rPr lang="en-US" sz="2400">
                <a:solidFill>
                  <a:srgbClr val="FFFFFF"/>
                </a:solidFill>
              </a:rPr>
              <a:t>#project-samm</a:t>
            </a:r>
            <a:endParaRPr>
              <a:solidFill>
                <a:srgbClr val="FFFFFF"/>
              </a:solidFill>
            </a:endParaRPr>
          </a:p>
          <a:p>
            <a:pPr indent="-301409" lvl="0" marL="301409" rtl="0" algn="l">
              <a:spcBef>
                <a:spcPts val="480"/>
              </a:spcBef>
              <a:spcAft>
                <a:spcPts val="0"/>
              </a:spcAft>
              <a:buClr>
                <a:schemeClr val="dk1"/>
              </a:buClr>
              <a:buSzPts val="2400"/>
              <a:buFont typeface="Arial"/>
              <a:buChar char="•"/>
            </a:pPr>
            <a:r>
              <a:rPr lang="en-US" sz="2400"/>
              <a:t>Use it and donate (feed)back!</a:t>
            </a:r>
            <a:endParaRPr/>
          </a:p>
          <a:p>
            <a:pPr indent="-301409" lvl="0" marL="301409" rtl="0" algn="l">
              <a:spcBef>
                <a:spcPts val="480"/>
              </a:spcBef>
              <a:spcAft>
                <a:spcPts val="0"/>
              </a:spcAft>
              <a:buClr>
                <a:schemeClr val="dk1"/>
              </a:buClr>
              <a:buSzPts val="2400"/>
              <a:buFont typeface="Arial"/>
              <a:buChar char="•"/>
            </a:pPr>
            <a:r>
              <a:rPr lang="en-US" sz="2400"/>
              <a:t>Donate time!</a:t>
            </a:r>
            <a:endParaRPr/>
          </a:p>
          <a:p>
            <a:pPr indent="-301409" lvl="0" marL="301409" rtl="0" algn="l">
              <a:spcBef>
                <a:spcPts val="480"/>
              </a:spcBef>
              <a:spcAft>
                <a:spcPts val="0"/>
              </a:spcAft>
              <a:buClr>
                <a:schemeClr val="dk1"/>
              </a:buClr>
              <a:buSzPts val="2400"/>
              <a:buFont typeface="Arial"/>
              <a:buChar char="•"/>
            </a:pPr>
            <a:r>
              <a:rPr lang="en-US" sz="2400"/>
              <a:t>Sponsor SAMM: </a:t>
            </a:r>
            <a:endParaRPr sz="2400"/>
          </a:p>
          <a:p>
            <a:pPr indent="0" lvl="0" marL="342900" rtl="0" algn="l">
              <a:spcBef>
                <a:spcPts val="480"/>
              </a:spcBef>
              <a:spcAft>
                <a:spcPts val="0"/>
              </a:spcAft>
              <a:buNone/>
            </a:pPr>
            <a:r>
              <a:rPr lang="en-US" sz="2400" u="sng">
                <a:solidFill>
                  <a:srgbClr val="FFFFFF"/>
                </a:solidFill>
                <a:hlinkClick r:id="rId5">
                  <a:extLst>
                    <a:ext uri="{A12FA001-AC4F-418D-AE19-62706E023703}">
                      <ahyp:hlinkClr val="tx"/>
                    </a:ext>
                  </a:extLst>
                </a:hlinkClick>
              </a:rPr>
              <a:t>https://owasp.org/www-project-samm/</a:t>
            </a:r>
            <a:r>
              <a:rPr lang="en-US" sz="2400">
                <a:solidFill>
                  <a:srgbClr val="FFFFFF"/>
                </a:solidFill>
              </a:rPr>
              <a:t> </a:t>
            </a:r>
            <a:r>
              <a:rPr lang="en-US" sz="2400"/>
              <a:t> </a:t>
            </a:r>
            <a:endParaRPr sz="1600"/>
          </a:p>
        </p:txBody>
      </p:sp>
      <p:pic>
        <p:nvPicPr>
          <p:cNvPr descr="page24image106022320" id="2107" name="Google Shape;2107;p154"/>
          <p:cNvPicPr preferRelativeResize="0"/>
          <p:nvPr/>
        </p:nvPicPr>
        <p:blipFill rotWithShape="1">
          <a:blip r:embed="rId6">
            <a:alphaModFix/>
          </a:blip>
          <a:srcRect b="0" l="0" r="0" t="0"/>
          <a:stretch/>
        </p:blipFill>
        <p:spPr>
          <a:xfrm>
            <a:off x="6781800" y="2038350"/>
            <a:ext cx="1905000" cy="1905000"/>
          </a:xfrm>
          <a:prstGeom prst="rect">
            <a:avLst/>
          </a:prstGeom>
          <a:noFill/>
          <a:ln>
            <a:noFill/>
          </a:ln>
        </p:spPr>
      </p:pic>
      <p:sp>
        <p:nvSpPr>
          <p:cNvPr id="2108" name="Google Shape;2108;p154"/>
          <p:cNvSpPr/>
          <p:nvPr/>
        </p:nvSpPr>
        <p:spPr>
          <a:xfrm>
            <a:off x="6589949" y="3943350"/>
            <a:ext cx="22887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FFFF"/>
                </a:solidFill>
                <a:latin typeface="Source Sans Pro"/>
                <a:ea typeface="Source Sans Pro"/>
                <a:cs typeface="Source Sans Pro"/>
                <a:sym typeface="Source Sans Pro"/>
              </a:rPr>
              <a:t>SAMM Newsletter</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2" name="Shape 2112"/>
        <p:cNvGrpSpPr/>
        <p:nvPr/>
      </p:nvGrpSpPr>
      <p:grpSpPr>
        <a:xfrm>
          <a:off x="0" y="0"/>
          <a:ext cx="0" cy="0"/>
          <a:chOff x="0" y="0"/>
          <a:chExt cx="0" cy="0"/>
        </a:xfrm>
      </p:grpSpPr>
      <p:sp>
        <p:nvSpPr>
          <p:cNvPr id="2113" name="Google Shape;2113;p155"/>
          <p:cNvSpPr txBox="1"/>
          <p:nvPr>
            <p:ph type="ctrTitle"/>
          </p:nvPr>
        </p:nvSpPr>
        <p:spPr>
          <a:xfrm>
            <a:off x="422025" y="1750275"/>
            <a:ext cx="4283100" cy="22008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3400">
                <a:solidFill>
                  <a:srgbClr val="154748"/>
                </a:solidFill>
                <a:latin typeface="Days One"/>
                <a:ea typeface="Days One"/>
                <a:cs typeface="Days One"/>
                <a:sym typeface="Days One"/>
              </a:rPr>
              <a:t>Questions? </a:t>
            </a:r>
            <a:endParaRPr sz="3400">
              <a:solidFill>
                <a:srgbClr val="154748"/>
              </a:solidFill>
              <a:latin typeface="Days One"/>
              <a:ea typeface="Days One"/>
              <a:cs typeface="Days One"/>
              <a:sym typeface="Days One"/>
            </a:endParaRPr>
          </a:p>
          <a:p>
            <a:pPr indent="0" lvl="0" marL="0" rtl="0" algn="ctr">
              <a:spcBef>
                <a:spcPts val="0"/>
              </a:spcBef>
              <a:spcAft>
                <a:spcPts val="0"/>
              </a:spcAft>
              <a:buClr>
                <a:schemeClr val="dk1"/>
              </a:buClr>
              <a:buSzPts val="4400"/>
              <a:buFont typeface="Arial"/>
              <a:buNone/>
            </a:pPr>
            <a:r>
              <a:rPr lang="en-US" sz="3400">
                <a:solidFill>
                  <a:srgbClr val="154748"/>
                </a:solidFill>
                <a:latin typeface="Days One"/>
                <a:ea typeface="Days One"/>
                <a:cs typeface="Days One"/>
                <a:sym typeface="Days One"/>
              </a:rPr>
              <a:t>Feedback?</a:t>
            </a:r>
            <a:endParaRPr sz="3400">
              <a:solidFill>
                <a:srgbClr val="154748"/>
              </a:solidFill>
              <a:latin typeface="Days One"/>
              <a:ea typeface="Days One"/>
              <a:cs typeface="Days One"/>
              <a:sym typeface="Days One"/>
            </a:endParaRPr>
          </a:p>
        </p:txBody>
      </p:sp>
      <p:pic>
        <p:nvPicPr>
          <p:cNvPr id="2114" name="Google Shape;2114;p155"/>
          <p:cNvPicPr preferRelativeResize="0"/>
          <p:nvPr/>
        </p:nvPicPr>
        <p:blipFill>
          <a:blip r:embed="rId4">
            <a:alphaModFix/>
          </a:blip>
          <a:stretch>
            <a:fillRect/>
          </a:stretch>
        </p:blipFill>
        <p:spPr>
          <a:xfrm>
            <a:off x="422025" y="452625"/>
            <a:ext cx="2292600" cy="820700"/>
          </a:xfrm>
          <a:prstGeom prst="rect">
            <a:avLst/>
          </a:prstGeom>
          <a:noFill/>
          <a:ln>
            <a:noFill/>
          </a:ln>
        </p:spPr>
      </p:pic>
      <p:pic>
        <p:nvPicPr>
          <p:cNvPr id="2115" name="Google Shape;2115;p155"/>
          <p:cNvPicPr preferRelativeResize="0"/>
          <p:nvPr/>
        </p:nvPicPr>
        <p:blipFill rotWithShape="1">
          <a:blip r:embed="rId5">
            <a:alphaModFix/>
          </a:blip>
          <a:srcRect b="0" l="0" r="0" t="0"/>
          <a:stretch/>
        </p:blipFill>
        <p:spPr>
          <a:xfrm>
            <a:off x="6595195" y="395472"/>
            <a:ext cx="2173782" cy="820700"/>
          </a:xfrm>
          <a:prstGeom prst="rect">
            <a:avLst/>
          </a:prstGeom>
          <a:noFill/>
          <a:ln>
            <a:noFill/>
          </a:ln>
        </p:spPr>
      </p:pic>
      <p:pic>
        <p:nvPicPr>
          <p:cNvPr id="2116" name="Google Shape;2116;p155"/>
          <p:cNvPicPr preferRelativeResize="0"/>
          <p:nvPr/>
        </p:nvPicPr>
        <p:blipFill>
          <a:blip r:embed="rId6">
            <a:alphaModFix/>
          </a:blip>
          <a:stretch>
            <a:fillRect/>
          </a:stretch>
        </p:blipFill>
        <p:spPr>
          <a:xfrm>
            <a:off x="4658924" y="1750275"/>
            <a:ext cx="4110051" cy="22007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56"/>
          <p:cNvSpPr txBox="1"/>
          <p:nvPr>
            <p:ph idx="4294967295" type="body"/>
          </p:nvPr>
        </p:nvSpPr>
        <p:spPr>
          <a:xfrm>
            <a:off x="457200" y="0"/>
            <a:ext cx="8229600" cy="4351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4685"/>
              </a:buClr>
              <a:buSzPts val="4400"/>
              <a:buFont typeface="Cambria"/>
              <a:buNone/>
            </a:pPr>
            <a:r>
              <a:rPr lang="en-US">
                <a:solidFill>
                  <a:schemeClr val="lt1"/>
                </a:solidFill>
                <a:latin typeface="Days One"/>
                <a:ea typeface="Days One"/>
                <a:cs typeface="Days One"/>
                <a:sym typeface="Days One"/>
              </a:rPr>
              <a:t>Thank you!</a:t>
            </a:r>
            <a:endParaRPr>
              <a:solidFill>
                <a:schemeClr val="lt1"/>
              </a:solidFill>
              <a:latin typeface="Days One"/>
              <a:ea typeface="Days One"/>
              <a:cs typeface="Days One"/>
              <a:sym typeface="Days One"/>
            </a:endParaRPr>
          </a:p>
          <a:p>
            <a:pPr indent="0" lvl="0" marL="0" rtl="0" algn="ctr">
              <a:spcBef>
                <a:spcPts val="640"/>
              </a:spcBef>
              <a:spcAft>
                <a:spcPts val="0"/>
              </a:spcAft>
              <a:buNone/>
            </a:pPr>
            <a:r>
              <a:t/>
            </a:r>
            <a:endParaRPr>
              <a:latin typeface="Days One"/>
              <a:ea typeface="Days One"/>
              <a:cs typeface="Days One"/>
              <a:sym typeface="Days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Secure by Design</a:t>
            </a:r>
            <a:endParaRPr/>
          </a:p>
        </p:txBody>
      </p:sp>
      <p:sp>
        <p:nvSpPr>
          <p:cNvPr id="214" name="Google Shape;214;p2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342900" rtl="0" algn="l">
              <a:lnSpc>
                <a:spcPct val="100000"/>
              </a:lnSpc>
              <a:spcBef>
                <a:spcPts val="0"/>
              </a:spcBef>
              <a:spcAft>
                <a:spcPts val="0"/>
              </a:spcAft>
              <a:buSzPts val="3200"/>
              <a:buNone/>
            </a:pPr>
            <a:r>
              <a:t/>
            </a:r>
            <a:endParaRPr sz="1400"/>
          </a:p>
          <a:p>
            <a:pPr indent="0" lvl="0" marL="127000" rtl="0" algn="l">
              <a:lnSpc>
                <a:spcPct val="100000"/>
              </a:lnSpc>
              <a:spcBef>
                <a:spcPts val="640"/>
              </a:spcBef>
              <a:spcAft>
                <a:spcPts val="0"/>
              </a:spcAft>
              <a:buSzPts val="3200"/>
              <a:buNone/>
            </a:pPr>
            <a:r>
              <a:t/>
            </a:r>
            <a:endParaRPr sz="1400"/>
          </a:p>
          <a:p>
            <a:pPr indent="0" lvl="0" marL="127000" rtl="0" algn="l">
              <a:lnSpc>
                <a:spcPct val="100000"/>
              </a:lnSpc>
              <a:spcBef>
                <a:spcPts val="640"/>
              </a:spcBef>
              <a:spcAft>
                <a:spcPts val="0"/>
              </a:spcAft>
              <a:buSzPts val="3200"/>
              <a:buNone/>
            </a:pPr>
            <a:r>
              <a:t/>
            </a:r>
            <a:endParaRPr b="1" sz="1400"/>
          </a:p>
          <a:p>
            <a:pPr indent="0" lvl="0" marL="0" rtl="0" algn="l">
              <a:lnSpc>
                <a:spcPct val="100000"/>
              </a:lnSpc>
              <a:spcBef>
                <a:spcPts val="480"/>
              </a:spcBef>
              <a:spcAft>
                <a:spcPts val="0"/>
              </a:spcAft>
              <a:buNone/>
            </a:pPr>
            <a:r>
              <a:t/>
            </a:r>
            <a:endParaRPr sz="1400"/>
          </a:p>
          <a:p>
            <a:pPr indent="0" lvl="0" marL="0" rtl="0" algn="l">
              <a:spcBef>
                <a:spcPts val="640"/>
              </a:spcBef>
              <a:spcAft>
                <a:spcPts val="0"/>
              </a:spcAft>
              <a:buClr>
                <a:schemeClr val="dk1"/>
              </a:buClr>
              <a:buSzPts val="3200"/>
              <a:buFont typeface="Arial"/>
              <a:buNone/>
            </a:pPr>
            <a:r>
              <a:rPr lang="en-US" sz="1400"/>
              <a:t>Enterprise-wide software security improvement program</a:t>
            </a:r>
            <a:endParaRPr sz="1400"/>
          </a:p>
          <a:p>
            <a:pPr indent="-317500" lvl="0" marL="457200" rtl="0" algn="l">
              <a:spcBef>
                <a:spcPts val="640"/>
              </a:spcBef>
              <a:spcAft>
                <a:spcPts val="0"/>
              </a:spcAft>
              <a:buSzPts val="1400"/>
              <a:buChar char="•"/>
            </a:pPr>
            <a:r>
              <a:rPr lang="en-US" sz="1400"/>
              <a:t>Strategic approach to assure software quality</a:t>
            </a:r>
            <a:endParaRPr sz="1400"/>
          </a:p>
          <a:p>
            <a:pPr indent="-317500" lvl="0" marL="457200" rtl="0" algn="l">
              <a:spcBef>
                <a:spcPts val="0"/>
              </a:spcBef>
              <a:spcAft>
                <a:spcPts val="0"/>
              </a:spcAft>
              <a:buSzPts val="1400"/>
              <a:buChar char="•"/>
            </a:pPr>
            <a:r>
              <a:rPr lang="en-US" sz="1400"/>
              <a:t>Goal is to increase systematicity</a:t>
            </a:r>
            <a:endParaRPr sz="1400"/>
          </a:p>
          <a:p>
            <a:pPr indent="-317500" lvl="0" marL="457200" rtl="0" algn="l">
              <a:spcBef>
                <a:spcPts val="0"/>
              </a:spcBef>
              <a:spcAft>
                <a:spcPts val="0"/>
              </a:spcAft>
              <a:buSzPts val="1400"/>
              <a:buChar char="•"/>
            </a:pPr>
            <a:r>
              <a:rPr lang="en-US" sz="1400"/>
              <a:t>Focus on security functionality and security hygiene</a:t>
            </a:r>
            <a:endParaRPr sz="1000"/>
          </a:p>
        </p:txBody>
      </p:sp>
      <p:grpSp>
        <p:nvGrpSpPr>
          <p:cNvPr id="215" name="Google Shape;215;p23"/>
          <p:cNvGrpSpPr/>
          <p:nvPr/>
        </p:nvGrpSpPr>
        <p:grpSpPr>
          <a:xfrm>
            <a:off x="642910" y="1241608"/>
            <a:ext cx="7643930" cy="696600"/>
            <a:chOff x="428596" y="5072074"/>
            <a:chExt cx="7643930" cy="928800"/>
          </a:xfrm>
        </p:grpSpPr>
        <p:sp>
          <p:nvSpPr>
            <p:cNvPr id="216" name="Google Shape;216;p23"/>
            <p:cNvSpPr/>
            <p:nvPr/>
          </p:nvSpPr>
          <p:spPr>
            <a:xfrm>
              <a:off x="428596" y="5072074"/>
              <a:ext cx="1571700" cy="928800"/>
            </a:xfrm>
            <a:prstGeom prst="chevron">
              <a:avLst>
                <a:gd fmla="val 50000" name="adj"/>
              </a:avLst>
            </a:prstGeom>
            <a:solidFill>
              <a:srgbClr val="B2B2B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Analys</a:t>
              </a:r>
              <a:r>
                <a:rPr lang="en-US" sz="1200">
                  <a:solidFill>
                    <a:schemeClr val="lt1"/>
                  </a:solidFill>
                </a:rPr>
                <a:t>is</a:t>
              </a:r>
              <a:endParaRPr b="0" i="0" sz="1200" u="none" cap="none" strike="noStrike">
                <a:solidFill>
                  <a:schemeClr val="lt1"/>
                </a:solidFill>
                <a:latin typeface="Arial"/>
                <a:ea typeface="Arial"/>
                <a:cs typeface="Arial"/>
                <a:sym typeface="Arial"/>
              </a:endParaRPr>
            </a:p>
          </p:txBody>
        </p:sp>
        <p:sp>
          <p:nvSpPr>
            <p:cNvPr id="217" name="Google Shape;217;p23"/>
            <p:cNvSpPr/>
            <p:nvPr/>
          </p:nvSpPr>
          <p:spPr>
            <a:xfrm>
              <a:off x="1643042" y="5072074"/>
              <a:ext cx="1571700" cy="928800"/>
            </a:xfrm>
            <a:prstGeom prst="chevron">
              <a:avLst>
                <a:gd fmla="val 50000" name="adj"/>
              </a:avLst>
            </a:prstGeom>
            <a:solidFill>
              <a:srgbClr val="96969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Design</a:t>
              </a:r>
              <a:endParaRPr b="0" i="0" sz="1200" u="none" cap="none" strike="noStrike">
                <a:solidFill>
                  <a:schemeClr val="lt1"/>
                </a:solidFill>
                <a:latin typeface="Arial"/>
                <a:ea typeface="Arial"/>
                <a:cs typeface="Arial"/>
                <a:sym typeface="Arial"/>
              </a:endParaRPr>
            </a:p>
          </p:txBody>
        </p:sp>
        <p:sp>
          <p:nvSpPr>
            <p:cNvPr id="218" name="Google Shape;218;p23"/>
            <p:cNvSpPr/>
            <p:nvPr/>
          </p:nvSpPr>
          <p:spPr>
            <a:xfrm>
              <a:off x="2857488" y="5072074"/>
              <a:ext cx="1571700" cy="928800"/>
            </a:xfrm>
            <a:prstGeom prst="chevron">
              <a:avLst>
                <a:gd fmla="val 50000" name="adj"/>
              </a:avLst>
            </a:prstGeom>
            <a:solidFill>
              <a:srgbClr val="808080"/>
            </a:solidFill>
            <a:ln>
              <a:noFill/>
            </a:ln>
          </p:spPr>
          <p:txBody>
            <a:bodyPr anchorCtr="0" anchor="t" bIns="45700" lIns="91425" spcFirstLastPara="1" rIns="1800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Implement</a:t>
              </a:r>
              <a:endParaRPr b="0" i="0" sz="1200" u="none" cap="none" strike="noStrike">
                <a:solidFill>
                  <a:schemeClr val="lt1"/>
                </a:solidFill>
                <a:latin typeface="Arial"/>
                <a:ea typeface="Arial"/>
                <a:cs typeface="Arial"/>
                <a:sym typeface="Arial"/>
              </a:endParaRPr>
            </a:p>
          </p:txBody>
        </p:sp>
        <p:sp>
          <p:nvSpPr>
            <p:cNvPr id="219" name="Google Shape;219;p23"/>
            <p:cNvSpPr/>
            <p:nvPr/>
          </p:nvSpPr>
          <p:spPr>
            <a:xfrm>
              <a:off x="4071934" y="5072074"/>
              <a:ext cx="1571700" cy="928800"/>
            </a:xfrm>
            <a:prstGeom prst="chevron">
              <a:avLst>
                <a:gd fmla="val 50000" name="adj"/>
              </a:avLst>
            </a:prstGeom>
            <a:solidFill>
              <a:srgbClr val="77777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Test</a:t>
              </a:r>
              <a:endParaRPr b="0" i="0" sz="1200" u="none" cap="none" strike="noStrike">
                <a:solidFill>
                  <a:schemeClr val="lt1"/>
                </a:solidFill>
                <a:latin typeface="Arial"/>
                <a:ea typeface="Arial"/>
                <a:cs typeface="Arial"/>
                <a:sym typeface="Arial"/>
              </a:endParaRPr>
            </a:p>
          </p:txBody>
        </p:sp>
        <p:sp>
          <p:nvSpPr>
            <p:cNvPr id="220" name="Google Shape;220;p23"/>
            <p:cNvSpPr/>
            <p:nvPr/>
          </p:nvSpPr>
          <p:spPr>
            <a:xfrm>
              <a:off x="5286380" y="5072074"/>
              <a:ext cx="1571700" cy="928800"/>
            </a:xfrm>
            <a:prstGeom prst="chevron">
              <a:avLst>
                <a:gd fmla="val 50000" name="adj"/>
              </a:avLst>
            </a:prstGeom>
            <a:solidFill>
              <a:srgbClr val="766A6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Deploy</a:t>
              </a:r>
              <a:endParaRPr b="0" i="0" sz="1200" u="none" cap="none" strike="noStrike">
                <a:solidFill>
                  <a:schemeClr val="lt1"/>
                </a:solidFill>
                <a:latin typeface="Arial"/>
                <a:ea typeface="Arial"/>
                <a:cs typeface="Arial"/>
                <a:sym typeface="Arial"/>
              </a:endParaRPr>
            </a:p>
          </p:txBody>
        </p:sp>
        <p:sp>
          <p:nvSpPr>
            <p:cNvPr id="221" name="Google Shape;221;p23"/>
            <p:cNvSpPr/>
            <p:nvPr/>
          </p:nvSpPr>
          <p:spPr>
            <a:xfrm>
              <a:off x="6500826" y="5072074"/>
              <a:ext cx="1571700" cy="928800"/>
            </a:xfrm>
            <a:prstGeom prst="chevron">
              <a:avLst>
                <a:gd fmla="val 50000" name="adj"/>
              </a:avLst>
            </a:prstGeom>
            <a:solidFill>
              <a:srgbClr val="4D4D4D"/>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200" u="none" cap="none" strike="noStrike">
                  <a:solidFill>
                    <a:schemeClr val="lt1"/>
                  </a:solidFill>
                  <a:latin typeface="Arial"/>
                  <a:ea typeface="Arial"/>
                  <a:cs typeface="Arial"/>
                  <a:sym typeface="Arial"/>
                </a:rPr>
                <a:t>Maintain</a:t>
              </a:r>
              <a:endParaRPr b="0" i="0" sz="1200" u="none" cap="none" strike="noStrike">
                <a:solidFill>
                  <a:schemeClr val="lt1"/>
                </a:solidFill>
                <a:latin typeface="Arial"/>
                <a:ea typeface="Arial"/>
                <a:cs typeface="Arial"/>
                <a:sym typeface="Arial"/>
              </a:endParaRPr>
            </a:p>
          </p:txBody>
        </p:sp>
      </p:grpSp>
      <p:sp>
        <p:nvSpPr>
          <p:cNvPr id="222" name="Google Shape;222;p23"/>
          <p:cNvSpPr/>
          <p:nvPr/>
        </p:nvSpPr>
        <p:spPr>
          <a:xfrm>
            <a:off x="642900" y="1938200"/>
            <a:ext cx="7293300" cy="4278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000"/>
              <a:buFont typeface="Arial"/>
              <a:buNone/>
            </a:pPr>
            <a:r>
              <a:rPr b="1" i="1" lang="en-US" sz="2000">
                <a:solidFill>
                  <a:schemeClr val="lt1"/>
                </a:solidFill>
              </a:rPr>
              <a:t>Security practiced throughout the development life-cycle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SDLC Cornerstones</a:t>
            </a:r>
            <a:endParaRPr/>
          </a:p>
        </p:txBody>
      </p:sp>
      <p:grpSp>
        <p:nvGrpSpPr>
          <p:cNvPr id="229" name="Google Shape;229;p24"/>
          <p:cNvGrpSpPr/>
          <p:nvPr/>
        </p:nvGrpSpPr>
        <p:grpSpPr>
          <a:xfrm>
            <a:off x="2348011" y="1064983"/>
            <a:ext cx="5355385" cy="3210510"/>
            <a:chOff x="0" y="2666"/>
            <a:chExt cx="6696743" cy="5323346"/>
          </a:xfrm>
        </p:grpSpPr>
        <p:sp>
          <p:nvSpPr>
            <p:cNvPr id="230" name="Google Shape;230;p24"/>
            <p:cNvSpPr/>
            <p:nvPr/>
          </p:nvSpPr>
          <p:spPr>
            <a:xfrm rot="5400000">
              <a:off x="4040693" y="-1498811"/>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txBox="1"/>
            <p:nvPr/>
          </p:nvSpPr>
          <p:spPr>
            <a:xfrm>
              <a:off x="2410828" y="181031"/>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Roles &amp; Responsibilities</a:t>
              </a:r>
              <a:endParaRPr sz="1200">
                <a:latin typeface="Source Sans Pro"/>
                <a:ea typeface="Source Sans Pro"/>
                <a:cs typeface="Source Sans Pro"/>
                <a:sym typeface="Source Sans Pro"/>
              </a:endParaRPr>
            </a:p>
          </p:txBody>
        </p:sp>
        <p:sp>
          <p:nvSpPr>
            <p:cNvPr id="232" name="Google Shape;232;p24"/>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txBox="1"/>
            <p:nvPr/>
          </p:nvSpPr>
          <p:spPr>
            <a:xfrm>
              <a:off x="62617" y="65283"/>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People</a:t>
              </a:r>
              <a:endParaRPr sz="1800"/>
            </a:p>
          </p:txBody>
        </p:sp>
        <p:sp>
          <p:nvSpPr>
            <p:cNvPr id="234" name="Google Shape;234;p24"/>
            <p:cNvSpPr/>
            <p:nvPr/>
          </p:nvSpPr>
          <p:spPr>
            <a:xfrm rot="5400000">
              <a:off x="4040693" y="-151963"/>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nvSpPr>
          <p:spPr>
            <a:xfrm>
              <a:off x="2410828" y="1527879"/>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Activities</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Deliverables</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Control Gates</a:t>
              </a:r>
              <a:endParaRPr sz="1200">
                <a:latin typeface="Source Sans Pro"/>
                <a:ea typeface="Source Sans Pro"/>
                <a:cs typeface="Source Sans Pro"/>
                <a:sym typeface="Source Sans Pro"/>
              </a:endParaRPr>
            </a:p>
          </p:txBody>
        </p:sp>
        <p:sp>
          <p:nvSpPr>
            <p:cNvPr id="236" name="Google Shape;236;p24"/>
            <p:cNvSpPr/>
            <p:nvPr/>
          </p:nvSpPr>
          <p:spPr>
            <a:xfrm>
              <a:off x="0" y="1349515"/>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txBox="1"/>
            <p:nvPr/>
          </p:nvSpPr>
          <p:spPr>
            <a:xfrm>
              <a:off x="62617" y="1412132"/>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Process</a:t>
              </a:r>
              <a:endParaRPr sz="1800"/>
            </a:p>
          </p:txBody>
        </p:sp>
        <p:sp>
          <p:nvSpPr>
            <p:cNvPr id="238" name="Google Shape;238;p24"/>
            <p:cNvSpPr/>
            <p:nvPr/>
          </p:nvSpPr>
          <p:spPr>
            <a:xfrm rot="5400000">
              <a:off x="4040693" y="1194885"/>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2410828" y="2874728"/>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Standards &amp; Guidelines</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Compliance</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Transfer methods</a:t>
              </a:r>
              <a:endParaRPr sz="1200">
                <a:latin typeface="Source Sans Pro"/>
                <a:ea typeface="Source Sans Pro"/>
                <a:cs typeface="Source Sans Pro"/>
                <a:sym typeface="Source Sans Pro"/>
              </a:endParaRPr>
            </a:p>
          </p:txBody>
        </p:sp>
        <p:sp>
          <p:nvSpPr>
            <p:cNvPr id="240" name="Google Shape;240;p24"/>
            <p:cNvSpPr/>
            <p:nvPr/>
          </p:nvSpPr>
          <p:spPr>
            <a:xfrm>
              <a:off x="0" y="2696363"/>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62617" y="2758980"/>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Knowledge</a:t>
              </a:r>
              <a:endParaRPr sz="1800"/>
            </a:p>
          </p:txBody>
        </p:sp>
        <p:sp>
          <p:nvSpPr>
            <p:cNvPr id="242" name="Google Shape;242;p24"/>
            <p:cNvSpPr/>
            <p:nvPr/>
          </p:nvSpPr>
          <p:spPr>
            <a:xfrm rot="5400000">
              <a:off x="4040693" y="2541733"/>
              <a:ext cx="1026300" cy="4285800"/>
            </a:xfrm>
            <a:prstGeom prst="round2SameRect">
              <a:avLst>
                <a:gd fmla="val 16667" name="adj1"/>
                <a:gd fmla="val 0" name="adj2"/>
              </a:avLst>
            </a:prstGeom>
            <a:solidFill>
              <a:srgbClr val="CFD7E7">
                <a:alpha val="89800"/>
              </a:srgbClr>
            </a:solidFill>
            <a:ln cap="flat" cmpd="sng" w="9525">
              <a:solidFill>
                <a:srgbClr val="CFD7E7">
                  <a:alpha val="898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txBox="1"/>
            <p:nvPr/>
          </p:nvSpPr>
          <p:spPr>
            <a:xfrm>
              <a:off x="2410828" y="4221576"/>
              <a:ext cx="4235700" cy="926100"/>
            </a:xfrm>
            <a:prstGeom prst="rect">
              <a:avLst/>
            </a:prstGeom>
            <a:noFill/>
            <a:ln>
              <a:noFill/>
            </a:ln>
          </p:spPr>
          <p:txBody>
            <a:bodyPr anchorCtr="0" anchor="ctr" bIns="36175" lIns="72375" spcFirstLastPara="1" rIns="72375" wrap="square" tIns="36175">
              <a:noAutofit/>
            </a:bodyPr>
            <a:lstStyle/>
            <a:p>
              <a:pPr indent="-127000" lvl="1" marL="171450" marR="0" rtl="0" algn="l">
                <a:lnSpc>
                  <a:spcPct val="90000"/>
                </a:lnSpc>
                <a:spcBef>
                  <a:spcPts val="0"/>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Development support</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Assessment tools</a:t>
              </a:r>
              <a:endParaRPr sz="1200">
                <a:latin typeface="Source Sans Pro"/>
                <a:ea typeface="Source Sans Pro"/>
                <a:cs typeface="Source Sans Pro"/>
                <a:sym typeface="Source Sans Pro"/>
              </a:endParaRPr>
            </a:p>
            <a:p>
              <a:pPr indent="-127000" lvl="1" marL="171450" marR="0" rtl="0" algn="l">
                <a:lnSpc>
                  <a:spcPct val="90000"/>
                </a:lnSpc>
                <a:spcBef>
                  <a:spcPts val="285"/>
                </a:spcBef>
                <a:spcAft>
                  <a:spcPts val="0"/>
                </a:spcAft>
                <a:buClr>
                  <a:srgbClr val="000000"/>
                </a:buClr>
                <a:buSzPts val="1200"/>
                <a:buFont typeface="Source Sans Pro"/>
                <a:buChar char="•"/>
              </a:pPr>
              <a:r>
                <a:rPr i="0" lang="en-US" sz="1200" u="none" cap="none" strike="noStrike">
                  <a:solidFill>
                    <a:srgbClr val="000000"/>
                  </a:solidFill>
                  <a:latin typeface="Source Sans Pro"/>
                  <a:ea typeface="Source Sans Pro"/>
                  <a:cs typeface="Source Sans Pro"/>
                  <a:sym typeface="Source Sans Pro"/>
                </a:rPr>
                <a:t>Management tools</a:t>
              </a:r>
              <a:endParaRPr i="0" sz="1200" u="none" cap="none" strike="noStrike">
                <a:solidFill>
                  <a:srgbClr val="000000"/>
                </a:solidFill>
                <a:latin typeface="Source Sans Pro"/>
                <a:ea typeface="Source Sans Pro"/>
                <a:cs typeface="Source Sans Pro"/>
                <a:sym typeface="Source Sans Pro"/>
              </a:endParaRPr>
            </a:p>
          </p:txBody>
        </p:sp>
        <p:sp>
          <p:nvSpPr>
            <p:cNvPr id="244" name="Google Shape;244;p24"/>
            <p:cNvSpPr/>
            <p:nvPr/>
          </p:nvSpPr>
          <p:spPr>
            <a:xfrm>
              <a:off x="0" y="4043212"/>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62617" y="4105829"/>
              <a:ext cx="2285700" cy="1157400"/>
            </a:xfrm>
            <a:prstGeom prst="rect">
              <a:avLst/>
            </a:prstGeom>
            <a:noFill/>
            <a:ln>
              <a:noFill/>
            </a:ln>
          </p:spPr>
          <p:txBody>
            <a:bodyPr anchorCtr="0" anchor="ctr" bIns="51425" lIns="102850" spcFirstLastPara="1" rIns="102850" wrap="square" tIns="51425">
              <a:noAutofit/>
            </a:bodyPr>
            <a:lstStyle/>
            <a:p>
              <a:pPr indent="0" lvl="0" marL="0" marR="0" rtl="0" algn="ctr">
                <a:lnSpc>
                  <a:spcPct val="90000"/>
                </a:lnSpc>
                <a:spcBef>
                  <a:spcPts val="0"/>
                </a:spcBef>
                <a:spcAft>
                  <a:spcPts val="0"/>
                </a:spcAft>
                <a:buClr>
                  <a:schemeClr val="lt1"/>
                </a:buClr>
                <a:buSzPts val="2700"/>
                <a:buFont typeface="Arial"/>
                <a:buNone/>
              </a:pPr>
              <a:r>
                <a:rPr b="0" i="0" lang="en-US" sz="1800" u="none" cap="none" strike="noStrike">
                  <a:solidFill>
                    <a:schemeClr val="lt1"/>
                  </a:solidFill>
                  <a:latin typeface="Arial"/>
                  <a:ea typeface="Arial"/>
                  <a:cs typeface="Arial"/>
                  <a:sym typeface="Arial"/>
                </a:rPr>
                <a:t>Tools &amp; Components</a:t>
              </a:r>
              <a:endParaRPr b="0" i="0" sz="1800" u="none" cap="none" strike="noStrike">
                <a:solidFill>
                  <a:schemeClr val="lt1"/>
                </a:solidFill>
                <a:latin typeface="Arial"/>
                <a:ea typeface="Arial"/>
                <a:cs typeface="Arial"/>
                <a:sym typeface="Arial"/>
              </a:endParaRPr>
            </a:p>
          </p:txBody>
        </p:sp>
      </p:grpSp>
      <p:grpSp>
        <p:nvGrpSpPr>
          <p:cNvPr id="246" name="Google Shape;246;p24"/>
          <p:cNvGrpSpPr/>
          <p:nvPr/>
        </p:nvGrpSpPr>
        <p:grpSpPr>
          <a:xfrm>
            <a:off x="1068375" y="1063375"/>
            <a:ext cx="1209257" cy="3214312"/>
            <a:chOff x="0" y="2666"/>
            <a:chExt cx="2410800" cy="1282800"/>
          </a:xfrm>
        </p:grpSpPr>
        <p:sp>
          <p:nvSpPr>
            <p:cNvPr id="247" name="Google Shape;247;p24"/>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62617" y="65283"/>
              <a:ext cx="2285700" cy="1157400"/>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0" lang="en-US" sz="2400" u="none" cap="none" strike="noStrike">
                  <a:solidFill>
                    <a:schemeClr val="lt1"/>
                  </a:solidFill>
                  <a:latin typeface="Arial"/>
                  <a:ea typeface="Arial"/>
                  <a:cs typeface="Arial"/>
                  <a:sym typeface="Arial"/>
                </a:rPr>
                <a:t>Risk</a:t>
              </a:r>
              <a:endParaRPr sz="2400"/>
            </a:p>
          </p:txBody>
        </p:sp>
      </p:grpSp>
      <p:grpSp>
        <p:nvGrpSpPr>
          <p:cNvPr id="249" name="Google Shape;249;p24"/>
          <p:cNvGrpSpPr/>
          <p:nvPr/>
        </p:nvGrpSpPr>
        <p:grpSpPr>
          <a:xfrm>
            <a:off x="6674403" y="1063375"/>
            <a:ext cx="1401231" cy="3214312"/>
            <a:chOff x="-56591" y="2666"/>
            <a:chExt cx="2467391" cy="1282800"/>
          </a:xfrm>
        </p:grpSpPr>
        <p:sp>
          <p:nvSpPr>
            <p:cNvPr id="250" name="Google Shape;250;p24"/>
            <p:cNvSpPr/>
            <p:nvPr/>
          </p:nvSpPr>
          <p:spPr>
            <a:xfrm>
              <a:off x="0" y="2666"/>
              <a:ext cx="2410800" cy="1282800"/>
            </a:xfrm>
            <a:prstGeom prst="roundRect">
              <a:avLst>
                <a:gd fmla="val 16667" name="adj"/>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56591" y="65283"/>
              <a:ext cx="2404800" cy="1157400"/>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Arial"/>
                <a:buNone/>
              </a:pPr>
              <a:r>
                <a:rPr b="0" i="1" lang="en-US" sz="2400" u="none" cap="none" strike="noStrike">
                  <a:solidFill>
                    <a:schemeClr val="lt1"/>
                  </a:solidFill>
                  <a:latin typeface="Arial"/>
                  <a:ea typeface="Arial"/>
                  <a:cs typeface="Arial"/>
                  <a:sym typeface="Arial"/>
                </a:rPr>
                <a:t>Training</a:t>
              </a:r>
              <a:endParaRPr sz="24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SDLC Initiatives</a:t>
            </a:r>
            <a:endParaRPr/>
          </a:p>
        </p:txBody>
      </p:sp>
      <p:pic>
        <p:nvPicPr>
          <p:cNvPr descr="http://i.msdn.microsoft.com/cc448177.SDL_Process(en-us,MSDN.10).jpg" id="258" name="Google Shape;258;p25"/>
          <p:cNvPicPr preferRelativeResize="0"/>
          <p:nvPr/>
        </p:nvPicPr>
        <p:blipFill rotWithShape="1">
          <a:blip r:embed="rId3">
            <a:alphaModFix/>
          </a:blip>
          <a:srcRect b="0" l="0" r="0" t="0"/>
          <a:stretch/>
        </p:blipFill>
        <p:spPr>
          <a:xfrm>
            <a:off x="457207" y="1163566"/>
            <a:ext cx="5000625" cy="855269"/>
          </a:xfrm>
          <a:prstGeom prst="rect">
            <a:avLst/>
          </a:prstGeom>
          <a:noFill/>
          <a:ln>
            <a:noFill/>
          </a:ln>
        </p:spPr>
      </p:pic>
      <p:pic>
        <p:nvPicPr>
          <p:cNvPr id="259" name="Google Shape;259;p25"/>
          <p:cNvPicPr preferRelativeResize="0"/>
          <p:nvPr/>
        </p:nvPicPr>
        <p:blipFill rotWithShape="1">
          <a:blip r:embed="rId4">
            <a:alphaModFix/>
          </a:blip>
          <a:srcRect b="0" l="0" r="0" t="0"/>
          <a:stretch/>
        </p:blipFill>
        <p:spPr>
          <a:xfrm>
            <a:off x="4107375" y="2119030"/>
            <a:ext cx="1800225" cy="1243013"/>
          </a:xfrm>
          <a:prstGeom prst="rect">
            <a:avLst/>
          </a:prstGeom>
          <a:noFill/>
          <a:ln>
            <a:noFill/>
          </a:ln>
        </p:spPr>
      </p:pic>
      <p:pic>
        <p:nvPicPr>
          <p:cNvPr id="260" name="Google Shape;260;p25"/>
          <p:cNvPicPr preferRelativeResize="0"/>
          <p:nvPr/>
        </p:nvPicPr>
        <p:blipFill rotWithShape="1">
          <a:blip r:embed="rId5">
            <a:alphaModFix/>
          </a:blip>
          <a:srcRect b="0" l="0" r="0" t="0"/>
          <a:stretch/>
        </p:blipFill>
        <p:spPr>
          <a:xfrm>
            <a:off x="1783229" y="2221709"/>
            <a:ext cx="2133600" cy="700088"/>
          </a:xfrm>
          <a:prstGeom prst="rect">
            <a:avLst/>
          </a:prstGeom>
          <a:noFill/>
          <a:ln>
            <a:noFill/>
          </a:ln>
        </p:spPr>
      </p:pic>
      <p:pic>
        <p:nvPicPr>
          <p:cNvPr id="261" name="Google Shape;261;p25"/>
          <p:cNvPicPr preferRelativeResize="0"/>
          <p:nvPr/>
        </p:nvPicPr>
        <p:blipFill rotWithShape="1">
          <a:blip r:embed="rId6">
            <a:alphaModFix/>
          </a:blip>
          <a:srcRect b="0" l="0" r="0" t="0"/>
          <a:stretch/>
        </p:blipFill>
        <p:spPr>
          <a:xfrm>
            <a:off x="606075" y="2665450"/>
            <a:ext cx="914748" cy="696600"/>
          </a:xfrm>
          <a:prstGeom prst="rect">
            <a:avLst/>
          </a:prstGeom>
          <a:noFill/>
          <a:ln>
            <a:noFill/>
          </a:ln>
        </p:spPr>
      </p:pic>
      <p:pic>
        <p:nvPicPr>
          <p:cNvPr id="262" name="Google Shape;262;p25"/>
          <p:cNvPicPr preferRelativeResize="0"/>
          <p:nvPr/>
        </p:nvPicPr>
        <p:blipFill rotWithShape="1">
          <a:blip r:embed="rId7">
            <a:alphaModFix/>
          </a:blip>
          <a:srcRect b="0" l="0" r="0" t="0"/>
          <a:stretch/>
        </p:blipFill>
        <p:spPr>
          <a:xfrm>
            <a:off x="5351704" y="3597473"/>
            <a:ext cx="3286148" cy="696598"/>
          </a:xfrm>
          <a:prstGeom prst="rect">
            <a:avLst/>
          </a:prstGeom>
          <a:noFill/>
          <a:ln>
            <a:noFill/>
          </a:ln>
        </p:spPr>
      </p:pic>
      <p:pic>
        <p:nvPicPr>
          <p:cNvPr id="263" name="Google Shape;263;p25"/>
          <p:cNvPicPr preferRelativeResize="0"/>
          <p:nvPr/>
        </p:nvPicPr>
        <p:blipFill rotWithShape="1">
          <a:blip r:embed="rId8">
            <a:alphaModFix/>
          </a:blip>
          <a:srcRect b="0" l="0" r="0" t="0"/>
          <a:stretch/>
        </p:blipFill>
        <p:spPr>
          <a:xfrm>
            <a:off x="6246754" y="2375486"/>
            <a:ext cx="2305055" cy="745347"/>
          </a:xfrm>
          <a:prstGeom prst="rect">
            <a:avLst/>
          </a:prstGeom>
          <a:noFill/>
          <a:ln>
            <a:noFill/>
          </a:ln>
        </p:spPr>
      </p:pic>
      <p:pic>
        <p:nvPicPr>
          <p:cNvPr descr="http://www.sei.cmu.edu/images/seicmulogo.jpg" id="264" name="Google Shape;264;p25"/>
          <p:cNvPicPr preferRelativeResize="0"/>
          <p:nvPr/>
        </p:nvPicPr>
        <p:blipFill rotWithShape="1">
          <a:blip r:embed="rId9">
            <a:alphaModFix/>
          </a:blip>
          <a:srcRect b="0" l="0" r="0" t="0"/>
          <a:stretch/>
        </p:blipFill>
        <p:spPr>
          <a:xfrm>
            <a:off x="457209" y="3742363"/>
            <a:ext cx="4714909" cy="342900"/>
          </a:xfrm>
          <a:prstGeom prst="rect">
            <a:avLst/>
          </a:prstGeom>
          <a:noFill/>
          <a:ln>
            <a:noFill/>
          </a:ln>
        </p:spPr>
      </p:pic>
      <p:pic>
        <p:nvPicPr>
          <p:cNvPr id="265" name="Google Shape;265;p25"/>
          <p:cNvPicPr preferRelativeResize="0"/>
          <p:nvPr/>
        </p:nvPicPr>
        <p:blipFill rotWithShape="1">
          <a:blip r:embed="rId10">
            <a:alphaModFix/>
          </a:blip>
          <a:srcRect b="0" l="0" r="0" t="0"/>
          <a:stretch/>
        </p:blipFill>
        <p:spPr>
          <a:xfrm>
            <a:off x="6364000" y="1518750"/>
            <a:ext cx="1935956" cy="5000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One</a:t>
            </a:r>
            <a:endParaRPr/>
          </a:p>
        </p:txBody>
      </p:sp>
      <p:sp>
        <p:nvSpPr>
          <p:cNvPr id="271" name="Google Shape;271;p2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SDLC Overview &amp; OWASP SAMM Introduction</a:t>
            </a:r>
            <a:endParaRPr sz="2400"/>
          </a:p>
          <a:p>
            <a:pPr indent="0" lvl="0" marL="0" rtl="0" algn="l">
              <a:spcBef>
                <a:spcPts val="0"/>
              </a:spcBef>
              <a:spcAft>
                <a:spcPts val="0"/>
              </a:spcAft>
              <a:buClr>
                <a:schemeClr val="dk1"/>
              </a:buClr>
              <a:buSzPts val="1100"/>
              <a:buFont typeface="Arial"/>
              <a:buNone/>
            </a:pPr>
            <a:r>
              <a:rPr lang="en-US" sz="2400"/>
              <a:t>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The Application Security Opportunity</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Software Development Lifecycle (SDLC) Overview</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OWASP SAMM - Vision, History, Structure</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As an Assessment Tool</a:t>
            </a:r>
            <a:endParaRPr sz="1800">
              <a:solidFill>
                <a:srgbClr val="FFFFFF"/>
              </a:solidFill>
            </a:endParaRPr>
          </a:p>
          <a:p>
            <a:pPr indent="0" lvl="0" marL="0" rtl="0" algn="l">
              <a:spcBef>
                <a:spcPts val="640"/>
              </a:spcBef>
              <a:spcAft>
                <a:spcPts val="0"/>
              </a:spcAft>
              <a:buClr>
                <a:schemeClr val="dk1"/>
              </a:buClr>
              <a:buSzPts val="1100"/>
              <a:buFont typeface="Arial"/>
              <a:buNone/>
            </a:pPr>
            <a:r>
              <a:t/>
            </a:r>
            <a:endParaRPr i="1" sz="2400"/>
          </a:p>
          <a:p>
            <a:pPr indent="0" lvl="0" marL="0" rtl="0" algn="l">
              <a:spcBef>
                <a:spcPts val="640"/>
              </a:spcBef>
              <a:spcAft>
                <a:spcPts val="0"/>
              </a:spcAft>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33500" y="1291975"/>
            <a:ext cx="3585600" cy="665400"/>
          </a:xfrm>
          <a:prstGeom prst="rect">
            <a:avLst/>
          </a:prstGeom>
          <a:solidFill>
            <a:srgbClr val="154748"/>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 name="Google Shape;278;p2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SAMM principles</a:t>
            </a:r>
            <a:endParaRPr sz="3200">
              <a:solidFill>
                <a:srgbClr val="FFFFFF"/>
              </a:solidFill>
              <a:latin typeface="Days One"/>
              <a:ea typeface="Days One"/>
              <a:cs typeface="Days One"/>
              <a:sym typeface="Days One"/>
            </a:endParaRPr>
          </a:p>
        </p:txBody>
      </p:sp>
      <p:sp>
        <p:nvSpPr>
          <p:cNvPr id="279" name="Google Shape;279;p27"/>
          <p:cNvSpPr/>
          <p:nvPr/>
        </p:nvSpPr>
        <p:spPr>
          <a:xfrm>
            <a:off x="1223350" y="1356175"/>
            <a:ext cx="2205900" cy="53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FFFFFF"/>
                </a:solidFill>
                <a:latin typeface="Source Sans Pro"/>
                <a:ea typeface="Source Sans Pro"/>
                <a:cs typeface="Source Sans Pro"/>
                <a:sym typeface="Source Sans Pro"/>
              </a:rPr>
              <a:t>An organization’s behavior changes slowly over time</a:t>
            </a:r>
            <a:endParaRPr i="0" sz="1800" u="none" cap="none" strike="noStrike">
              <a:solidFill>
                <a:srgbClr val="FFFFFF"/>
              </a:solidFill>
              <a:latin typeface="Source Sans Pro"/>
              <a:ea typeface="Source Sans Pro"/>
              <a:cs typeface="Source Sans Pro"/>
              <a:sym typeface="Source Sans Pro"/>
            </a:endParaRPr>
          </a:p>
        </p:txBody>
      </p:sp>
      <p:pic>
        <p:nvPicPr>
          <p:cNvPr id="280" name="Google Shape;280;p27"/>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281" name="Google Shape;281;p27"/>
          <p:cNvSpPr/>
          <p:nvPr/>
        </p:nvSpPr>
        <p:spPr>
          <a:xfrm>
            <a:off x="4119175" y="1291975"/>
            <a:ext cx="3585600" cy="665400"/>
          </a:xfrm>
          <a:prstGeom prst="rect">
            <a:avLst/>
          </a:prstGeom>
          <a:solidFill>
            <a:srgbClr val="FFFFFF"/>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2" name="Google Shape;282;p27"/>
          <p:cNvSpPr/>
          <p:nvPr/>
        </p:nvSpPr>
        <p:spPr>
          <a:xfrm>
            <a:off x="4533775" y="1291975"/>
            <a:ext cx="2756400" cy="66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154748"/>
                </a:solidFill>
                <a:latin typeface="Source Sans Pro"/>
                <a:ea typeface="Source Sans Pro"/>
                <a:cs typeface="Source Sans Pro"/>
                <a:sym typeface="Source Sans Pro"/>
              </a:rPr>
              <a:t>Changes must be </a:t>
            </a:r>
            <a:r>
              <a:rPr b="1" lang="en-US">
                <a:solidFill>
                  <a:srgbClr val="154748"/>
                </a:solidFill>
                <a:latin typeface="Source Sans Pro"/>
                <a:ea typeface="Source Sans Pro"/>
                <a:cs typeface="Source Sans Pro"/>
                <a:sym typeface="Source Sans Pro"/>
              </a:rPr>
              <a:t>iterative</a:t>
            </a:r>
            <a:r>
              <a:rPr lang="en-US">
                <a:solidFill>
                  <a:srgbClr val="154748"/>
                </a:solidFill>
                <a:latin typeface="Source Sans Pro"/>
                <a:ea typeface="Source Sans Pro"/>
                <a:cs typeface="Source Sans Pro"/>
                <a:sym typeface="Source Sans Pro"/>
              </a:rPr>
              <a:t> while working toward long-term goals</a:t>
            </a:r>
            <a:endParaRPr>
              <a:solidFill>
                <a:srgbClr val="154748"/>
              </a:solidFill>
              <a:latin typeface="Source Sans Pro"/>
              <a:ea typeface="Source Sans Pro"/>
              <a:cs typeface="Source Sans Pro"/>
              <a:sym typeface="Source Sans Pro"/>
            </a:endParaRPr>
          </a:p>
        </p:txBody>
      </p:sp>
      <p:sp>
        <p:nvSpPr>
          <p:cNvPr id="283" name="Google Shape;283;p27"/>
          <p:cNvSpPr/>
          <p:nvPr/>
        </p:nvSpPr>
        <p:spPr>
          <a:xfrm>
            <a:off x="533500" y="2027975"/>
            <a:ext cx="3585600" cy="665400"/>
          </a:xfrm>
          <a:prstGeom prst="rect">
            <a:avLst/>
          </a:prstGeom>
          <a:solidFill>
            <a:srgbClr val="154748"/>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4" name="Google Shape;284;p27"/>
          <p:cNvSpPr/>
          <p:nvPr/>
        </p:nvSpPr>
        <p:spPr>
          <a:xfrm>
            <a:off x="1164100" y="2092175"/>
            <a:ext cx="2324400" cy="53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FFFFFF"/>
                </a:solidFill>
                <a:latin typeface="Source Sans Pro"/>
                <a:ea typeface="Source Sans Pro"/>
                <a:cs typeface="Source Sans Pro"/>
                <a:sym typeface="Source Sans Pro"/>
              </a:rPr>
              <a:t>There is no single recipe that works for all organizations</a:t>
            </a:r>
            <a:endParaRPr>
              <a:solidFill>
                <a:srgbClr val="FFFFFF"/>
              </a:solidFill>
              <a:latin typeface="Source Sans Pro"/>
              <a:ea typeface="Source Sans Pro"/>
              <a:cs typeface="Source Sans Pro"/>
              <a:sym typeface="Source Sans Pro"/>
            </a:endParaRPr>
          </a:p>
        </p:txBody>
      </p:sp>
      <p:sp>
        <p:nvSpPr>
          <p:cNvPr id="285" name="Google Shape;285;p27"/>
          <p:cNvSpPr/>
          <p:nvPr/>
        </p:nvSpPr>
        <p:spPr>
          <a:xfrm>
            <a:off x="4119175" y="2027975"/>
            <a:ext cx="3585600" cy="665400"/>
          </a:xfrm>
          <a:prstGeom prst="rect">
            <a:avLst/>
          </a:prstGeom>
          <a:solidFill>
            <a:srgbClr val="FFFFFF"/>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6" name="Google Shape;286;p27"/>
          <p:cNvSpPr/>
          <p:nvPr/>
        </p:nvSpPr>
        <p:spPr>
          <a:xfrm>
            <a:off x="4435675" y="2027975"/>
            <a:ext cx="2952600" cy="66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154748"/>
                </a:solidFill>
                <a:latin typeface="Source Sans Pro"/>
                <a:ea typeface="Source Sans Pro"/>
                <a:cs typeface="Source Sans Pro"/>
                <a:sym typeface="Source Sans Pro"/>
              </a:rPr>
              <a:t>A solution must enable </a:t>
            </a:r>
            <a:r>
              <a:rPr b="1" lang="en-US">
                <a:solidFill>
                  <a:srgbClr val="154748"/>
                </a:solidFill>
                <a:latin typeface="Source Sans Pro"/>
                <a:ea typeface="Source Sans Pro"/>
                <a:cs typeface="Source Sans Pro"/>
                <a:sym typeface="Source Sans Pro"/>
              </a:rPr>
              <a:t>risk-based</a:t>
            </a:r>
            <a:r>
              <a:rPr lang="en-US">
                <a:solidFill>
                  <a:srgbClr val="154748"/>
                </a:solidFill>
                <a:latin typeface="Source Sans Pro"/>
                <a:ea typeface="Source Sans Pro"/>
                <a:cs typeface="Source Sans Pro"/>
                <a:sym typeface="Source Sans Pro"/>
              </a:rPr>
              <a:t> choices tailored to the organization</a:t>
            </a:r>
            <a:endParaRPr>
              <a:solidFill>
                <a:srgbClr val="154748"/>
              </a:solidFill>
              <a:latin typeface="Source Sans Pro"/>
              <a:ea typeface="Source Sans Pro"/>
              <a:cs typeface="Source Sans Pro"/>
              <a:sym typeface="Source Sans Pro"/>
            </a:endParaRPr>
          </a:p>
        </p:txBody>
      </p:sp>
      <p:sp>
        <p:nvSpPr>
          <p:cNvPr id="287" name="Google Shape;287;p27"/>
          <p:cNvSpPr/>
          <p:nvPr/>
        </p:nvSpPr>
        <p:spPr>
          <a:xfrm>
            <a:off x="533500" y="2763975"/>
            <a:ext cx="3585600" cy="665400"/>
          </a:xfrm>
          <a:prstGeom prst="rect">
            <a:avLst/>
          </a:prstGeom>
          <a:solidFill>
            <a:srgbClr val="154748"/>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8" name="Google Shape;288;p27"/>
          <p:cNvSpPr/>
          <p:nvPr/>
        </p:nvSpPr>
        <p:spPr>
          <a:xfrm>
            <a:off x="1126450" y="2828175"/>
            <a:ext cx="2399700" cy="53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FFFFFF"/>
                </a:solidFill>
                <a:latin typeface="Source Sans Pro"/>
                <a:ea typeface="Source Sans Pro"/>
                <a:cs typeface="Source Sans Pro"/>
                <a:sym typeface="Source Sans Pro"/>
              </a:rPr>
              <a:t>Guidance related to security activities must be prescriptive</a:t>
            </a:r>
            <a:endParaRPr i="0" sz="1800" u="none" cap="none" strike="noStrike">
              <a:solidFill>
                <a:srgbClr val="FFFFFF"/>
              </a:solidFill>
              <a:latin typeface="Source Sans Pro"/>
              <a:ea typeface="Source Sans Pro"/>
              <a:cs typeface="Source Sans Pro"/>
              <a:sym typeface="Source Sans Pro"/>
            </a:endParaRPr>
          </a:p>
        </p:txBody>
      </p:sp>
      <p:sp>
        <p:nvSpPr>
          <p:cNvPr id="289" name="Google Shape;289;p27"/>
          <p:cNvSpPr/>
          <p:nvPr/>
        </p:nvSpPr>
        <p:spPr>
          <a:xfrm>
            <a:off x="4119175" y="2763975"/>
            <a:ext cx="3585600" cy="665400"/>
          </a:xfrm>
          <a:prstGeom prst="rect">
            <a:avLst/>
          </a:prstGeom>
          <a:solidFill>
            <a:srgbClr val="FFFFFF"/>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0" name="Google Shape;290;p27"/>
          <p:cNvSpPr/>
          <p:nvPr/>
        </p:nvSpPr>
        <p:spPr>
          <a:xfrm>
            <a:off x="4627975" y="2763975"/>
            <a:ext cx="2568000" cy="66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154748"/>
                </a:solidFill>
                <a:latin typeface="Source Sans Pro"/>
                <a:ea typeface="Source Sans Pro"/>
                <a:cs typeface="Source Sans Pro"/>
                <a:sym typeface="Source Sans Pro"/>
              </a:rPr>
              <a:t>A solution must provide enough </a:t>
            </a:r>
            <a:r>
              <a:rPr b="1" lang="en-US">
                <a:solidFill>
                  <a:srgbClr val="154748"/>
                </a:solidFill>
                <a:latin typeface="Source Sans Pro"/>
                <a:ea typeface="Source Sans Pro"/>
                <a:cs typeface="Source Sans Pro"/>
                <a:sym typeface="Source Sans Pro"/>
              </a:rPr>
              <a:t>details</a:t>
            </a:r>
            <a:r>
              <a:rPr lang="en-US">
                <a:solidFill>
                  <a:srgbClr val="154748"/>
                </a:solidFill>
                <a:latin typeface="Source Sans Pro"/>
                <a:ea typeface="Source Sans Pro"/>
                <a:cs typeface="Source Sans Pro"/>
                <a:sym typeface="Source Sans Pro"/>
              </a:rPr>
              <a:t> for non-security-people</a:t>
            </a:r>
            <a:endParaRPr>
              <a:solidFill>
                <a:srgbClr val="154748"/>
              </a:solidFill>
              <a:latin typeface="Source Sans Pro"/>
              <a:ea typeface="Source Sans Pro"/>
              <a:cs typeface="Source Sans Pro"/>
              <a:sym typeface="Source Sans Pro"/>
            </a:endParaRPr>
          </a:p>
        </p:txBody>
      </p:sp>
      <p:sp>
        <p:nvSpPr>
          <p:cNvPr id="291" name="Google Shape;291;p27"/>
          <p:cNvSpPr/>
          <p:nvPr/>
        </p:nvSpPr>
        <p:spPr>
          <a:xfrm>
            <a:off x="533500" y="3499975"/>
            <a:ext cx="3585600" cy="665400"/>
          </a:xfrm>
          <a:prstGeom prst="rect">
            <a:avLst/>
          </a:prstGeom>
          <a:solidFill>
            <a:srgbClr val="154748"/>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27"/>
          <p:cNvSpPr/>
          <p:nvPr/>
        </p:nvSpPr>
        <p:spPr>
          <a:xfrm>
            <a:off x="1126450" y="3564175"/>
            <a:ext cx="2399700" cy="53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FFFFFF"/>
                </a:solidFill>
                <a:latin typeface="Source Sans Pro"/>
                <a:ea typeface="Source Sans Pro"/>
                <a:cs typeface="Source Sans Pro"/>
                <a:sym typeface="Source Sans Pro"/>
              </a:rPr>
              <a:t>Overall, it must be simple, well-defined, and measurable</a:t>
            </a:r>
            <a:endParaRPr i="0" sz="1800" u="none" cap="none" strike="noStrike">
              <a:solidFill>
                <a:srgbClr val="FFFFFF"/>
              </a:solidFill>
              <a:latin typeface="Source Sans Pro"/>
              <a:ea typeface="Source Sans Pro"/>
              <a:cs typeface="Source Sans Pro"/>
              <a:sym typeface="Source Sans Pro"/>
            </a:endParaRPr>
          </a:p>
        </p:txBody>
      </p:sp>
      <p:sp>
        <p:nvSpPr>
          <p:cNvPr id="293" name="Google Shape;293;p27"/>
          <p:cNvSpPr/>
          <p:nvPr/>
        </p:nvSpPr>
        <p:spPr>
          <a:xfrm>
            <a:off x="4119175" y="3499975"/>
            <a:ext cx="3585600" cy="665400"/>
          </a:xfrm>
          <a:prstGeom prst="rect">
            <a:avLst/>
          </a:prstGeom>
          <a:solidFill>
            <a:srgbClr val="FFFFFF"/>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p27"/>
          <p:cNvSpPr/>
          <p:nvPr/>
        </p:nvSpPr>
        <p:spPr>
          <a:xfrm>
            <a:off x="4783975" y="3499975"/>
            <a:ext cx="2256000" cy="66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154748"/>
                </a:solidFill>
                <a:latin typeface="Source Sans Pro"/>
                <a:ea typeface="Source Sans Pro"/>
                <a:cs typeface="Source Sans Pro"/>
                <a:sym typeface="Source Sans Pro"/>
              </a:rPr>
              <a:t>OWASP Software Assurance Maturity Model (SAMM)</a:t>
            </a:r>
            <a:endParaRPr>
              <a:solidFill>
                <a:srgbClr val="154748"/>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http://www.irenevandermeijs.nl/wp-content/uploads/2011/01/food_culinair_pudding-1024x620.jpg" id="60" name="Google Shape;60;p10"/>
          <p:cNvPicPr preferRelativeResize="0"/>
          <p:nvPr/>
        </p:nvPicPr>
        <p:blipFill rotWithShape="1">
          <a:blip r:embed="rId3">
            <a:alphaModFix/>
          </a:blip>
          <a:srcRect b="0" l="0" r="0" t="0"/>
          <a:stretch/>
        </p:blipFill>
        <p:spPr>
          <a:xfrm>
            <a:off x="1154550" y="91025"/>
            <a:ext cx="6834900" cy="413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ph type="title"/>
          </p:nvPr>
        </p:nvSpPr>
        <p:spPr>
          <a:xfrm>
            <a:off x="457200" y="2821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Why SAMM?</a:t>
            </a:r>
            <a:endParaRPr sz="3200">
              <a:solidFill>
                <a:srgbClr val="FFFFFF"/>
              </a:solidFill>
              <a:latin typeface="Days One"/>
              <a:ea typeface="Days One"/>
              <a:cs typeface="Days One"/>
              <a:sym typeface="Days One"/>
            </a:endParaRPr>
          </a:p>
        </p:txBody>
      </p:sp>
      <p:sp>
        <p:nvSpPr>
          <p:cNvPr id="301" name="Google Shape;301;p28"/>
          <p:cNvSpPr txBox="1"/>
          <p:nvPr>
            <p:ph idx="1" type="body"/>
          </p:nvPr>
        </p:nvSpPr>
        <p:spPr>
          <a:xfrm>
            <a:off x="457200" y="1276350"/>
            <a:ext cx="4030800" cy="2322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None/>
            </a:pPr>
            <a:r>
              <a:rPr lang="en-US" sz="2000">
                <a:solidFill>
                  <a:srgbClr val="FFFFFF"/>
                </a:solidFill>
                <a:latin typeface="Source Sans Pro"/>
                <a:ea typeface="Source Sans Pro"/>
                <a:cs typeface="Source Sans Pro"/>
                <a:sym typeface="Source Sans Pro"/>
              </a:rPr>
              <a:t>"The most that can be expected from any model is that it can supply a useful approximation to reality. All models are wrong; some models are useful."</a:t>
            </a:r>
            <a:endParaRPr sz="2000">
              <a:solidFill>
                <a:srgbClr val="FFFFFF"/>
              </a:solidFill>
              <a:latin typeface="Source Sans Pro"/>
              <a:ea typeface="Source Sans Pro"/>
              <a:cs typeface="Source Sans Pro"/>
              <a:sym typeface="Source Sans Pro"/>
            </a:endParaRPr>
          </a:p>
          <a:p>
            <a:pPr indent="457200" lvl="0" marL="1371600" rtl="0" algn="l">
              <a:lnSpc>
                <a:spcPct val="115000"/>
              </a:lnSpc>
              <a:spcBef>
                <a:spcPts val="400"/>
              </a:spcBef>
              <a:spcAft>
                <a:spcPts val="0"/>
              </a:spcAft>
              <a:buClr>
                <a:schemeClr val="dk1"/>
              </a:buClr>
              <a:buSzPts val="1100"/>
              <a:buNone/>
            </a:pPr>
            <a:r>
              <a:rPr lang="en-US" sz="2000">
                <a:solidFill>
                  <a:srgbClr val="FFFFFF"/>
                </a:solidFill>
                <a:latin typeface="Source Sans Pro"/>
                <a:ea typeface="Source Sans Pro"/>
                <a:cs typeface="Source Sans Pro"/>
                <a:sym typeface="Source Sans Pro"/>
              </a:rPr>
              <a:t> George E. P. Box</a:t>
            </a:r>
            <a:endParaRPr sz="2000">
              <a:solidFill>
                <a:srgbClr val="FFFFFF"/>
              </a:solidFill>
              <a:latin typeface="Source Sans Pro"/>
              <a:ea typeface="Source Sans Pro"/>
              <a:cs typeface="Source Sans Pro"/>
              <a:sym typeface="Source Sans Pro"/>
            </a:endParaRPr>
          </a:p>
        </p:txBody>
      </p:sp>
      <p:pic>
        <p:nvPicPr>
          <p:cNvPr id="302" name="Google Shape;302;p28"/>
          <p:cNvPicPr preferRelativeResize="0"/>
          <p:nvPr/>
        </p:nvPicPr>
        <p:blipFill>
          <a:blip r:embed="rId3">
            <a:alphaModFix/>
          </a:blip>
          <a:stretch>
            <a:fillRect/>
          </a:stretch>
        </p:blipFill>
        <p:spPr>
          <a:xfrm>
            <a:off x="7399825" y="4464575"/>
            <a:ext cx="1500550" cy="537150"/>
          </a:xfrm>
          <a:prstGeom prst="rect">
            <a:avLst/>
          </a:prstGeom>
          <a:noFill/>
          <a:ln>
            <a:noFill/>
          </a:ln>
        </p:spPr>
      </p:pic>
      <p:pic>
        <p:nvPicPr>
          <p:cNvPr id="303" name="Google Shape;303;p28"/>
          <p:cNvPicPr preferRelativeResize="0"/>
          <p:nvPr/>
        </p:nvPicPr>
        <p:blipFill rotWithShape="1">
          <a:blip r:embed="rId4">
            <a:alphaModFix/>
          </a:blip>
          <a:srcRect b="0" l="20646" r="6732" t="0"/>
          <a:stretch/>
        </p:blipFill>
        <p:spPr>
          <a:xfrm>
            <a:off x="5242875" y="1181375"/>
            <a:ext cx="2955225" cy="251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457200" y="173554"/>
            <a:ext cx="8229600" cy="857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US"/>
              <a:t>Project History</a:t>
            </a:r>
            <a:endParaRPr/>
          </a:p>
        </p:txBody>
      </p:sp>
      <p:grpSp>
        <p:nvGrpSpPr>
          <p:cNvPr id="310" name="Google Shape;310;p29"/>
          <p:cNvGrpSpPr/>
          <p:nvPr/>
        </p:nvGrpSpPr>
        <p:grpSpPr>
          <a:xfrm>
            <a:off x="281108" y="1559800"/>
            <a:ext cx="1915517" cy="1324025"/>
            <a:chOff x="3154233" y="2263975"/>
            <a:chExt cx="1915517" cy="1324025"/>
          </a:xfrm>
        </p:grpSpPr>
        <p:sp>
          <p:nvSpPr>
            <p:cNvPr id="311" name="Google Shape;311;p29"/>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2009</a:t>
              </a:r>
              <a:endParaRPr b="1" sz="1200">
                <a:latin typeface="Source Sans Pro"/>
                <a:ea typeface="Source Sans Pro"/>
                <a:cs typeface="Source Sans Pro"/>
                <a:sym typeface="Source Sans Pro"/>
              </a:endParaRPr>
            </a:p>
          </p:txBody>
        </p:sp>
        <p:sp>
          <p:nvSpPr>
            <p:cNvPr id="313" name="Google Shape;313;p29"/>
            <p:cNvSpPr txBox="1"/>
            <p:nvPr/>
          </p:nvSpPr>
          <p:spPr>
            <a:xfrm>
              <a:off x="3386750" y="2263975"/>
              <a:ext cx="16830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800">
                  <a:solidFill>
                    <a:schemeClr val="dk1"/>
                  </a:solidFill>
                  <a:latin typeface="Source Sans Pro"/>
                  <a:ea typeface="Source Sans Pro"/>
                  <a:cs typeface="Source Sans Pro"/>
                  <a:sym typeface="Source Sans Pro"/>
                </a:rPr>
                <a:t>OpenSAMM 1.0</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i="1" lang="en-US" sz="800">
                  <a:solidFill>
                    <a:schemeClr val="dk1"/>
                  </a:solidFill>
                  <a:latin typeface="Source Sans Pro"/>
                  <a:ea typeface="Source Sans Pro"/>
                  <a:cs typeface="Source Sans Pro"/>
                  <a:sym typeface="Source Sans Pro"/>
                </a:rPr>
                <a:t>Release: March 25 2009</a:t>
              </a:r>
              <a:endParaRPr b="1" i="1" sz="800">
                <a:solidFill>
                  <a:schemeClr val="dk1"/>
                </a:solidFill>
                <a:latin typeface="Source Sans Pro"/>
                <a:ea typeface="Source Sans Pro"/>
                <a:cs typeface="Source Sans Pro"/>
                <a:sym typeface="Source Sans Pro"/>
              </a:endParaRPr>
            </a:p>
            <a:p>
              <a:pPr indent="0" lvl="0" marL="0" rtl="0" algn="l">
                <a:spcBef>
                  <a:spcPts val="1600"/>
                </a:spcBef>
                <a:spcAft>
                  <a:spcPts val="1600"/>
                </a:spcAft>
                <a:buNone/>
              </a:pPr>
              <a:r>
                <a:t/>
              </a:r>
              <a:endParaRPr b="1" sz="800">
                <a:latin typeface="Source Sans Pro"/>
                <a:ea typeface="Source Sans Pro"/>
                <a:cs typeface="Source Sans Pro"/>
                <a:sym typeface="Source Sans Pro"/>
              </a:endParaRPr>
            </a:p>
          </p:txBody>
        </p:sp>
        <p:grpSp>
          <p:nvGrpSpPr>
            <p:cNvPr id="314" name="Google Shape;314;p29"/>
            <p:cNvGrpSpPr/>
            <p:nvPr/>
          </p:nvGrpSpPr>
          <p:grpSpPr>
            <a:xfrm>
              <a:off x="3435870" y="2800065"/>
              <a:ext cx="92400" cy="411825"/>
              <a:chOff x="845575" y="2563700"/>
              <a:chExt cx="92400" cy="411825"/>
            </a:xfrm>
          </p:grpSpPr>
          <p:sp>
            <p:nvSpPr>
              <p:cNvPr id="315" name="Google Shape;315;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17" name="Google Shape;317;p29"/>
          <p:cNvGrpSpPr/>
          <p:nvPr/>
        </p:nvGrpSpPr>
        <p:grpSpPr>
          <a:xfrm>
            <a:off x="1544671" y="1998421"/>
            <a:ext cx="1928205" cy="1744206"/>
            <a:chOff x="1828196" y="2702596"/>
            <a:chExt cx="1928205" cy="1744206"/>
          </a:xfrm>
        </p:grpSpPr>
        <p:sp>
          <p:nvSpPr>
            <p:cNvPr id="318" name="Google Shape;318;p29"/>
            <p:cNvSpPr/>
            <p:nvPr/>
          </p:nvSpPr>
          <p:spPr>
            <a:xfrm>
              <a:off x="219101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2015</a:t>
              </a:r>
              <a:endParaRPr b="1" sz="1200">
                <a:latin typeface="Source Sans Pro"/>
                <a:ea typeface="Source Sans Pro"/>
                <a:cs typeface="Source Sans Pro"/>
                <a:sym typeface="Source Sans Pro"/>
              </a:endParaRPr>
            </a:p>
          </p:txBody>
        </p:sp>
        <p:sp>
          <p:nvSpPr>
            <p:cNvPr id="320" name="Google Shape;320;p29"/>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solidFill>
                    <a:schemeClr val="dk1"/>
                  </a:solidFill>
                  <a:latin typeface="Source Sans Pro"/>
                  <a:ea typeface="Source Sans Pro"/>
                  <a:cs typeface="Source Sans Pro"/>
                  <a:sym typeface="Source Sans Pro"/>
                </a:rPr>
                <a:t>OpenSAMM 1.1</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b="1" i="1" lang="en-US" sz="800">
                  <a:solidFill>
                    <a:schemeClr val="dk1"/>
                  </a:solidFill>
                  <a:latin typeface="Source Sans Pro"/>
                  <a:ea typeface="Source Sans Pro"/>
                  <a:cs typeface="Source Sans Pro"/>
                  <a:sym typeface="Source Sans Pro"/>
                </a:rPr>
                <a:t>Release: December 2015</a:t>
              </a:r>
              <a:endParaRPr b="1" i="1" sz="800">
                <a:solidFill>
                  <a:schemeClr val="dk1"/>
                </a:solidFill>
                <a:latin typeface="Source Sans Pro"/>
                <a:ea typeface="Source Sans Pro"/>
                <a:cs typeface="Source Sans Pro"/>
                <a:sym typeface="Source Sans Pro"/>
              </a:endParaRPr>
            </a:p>
            <a:p>
              <a:pPr indent="0" lvl="0" marL="0" rtl="0" algn="l">
                <a:spcBef>
                  <a:spcPts val="0"/>
                </a:spcBef>
                <a:spcAft>
                  <a:spcPts val="1600"/>
                </a:spcAft>
                <a:buNone/>
              </a:pPr>
              <a:r>
                <a:t/>
              </a:r>
              <a:endParaRPr b="1" sz="800">
                <a:latin typeface="Source Sans Pro"/>
                <a:ea typeface="Source Sans Pro"/>
                <a:cs typeface="Source Sans Pro"/>
                <a:sym typeface="Source Sans Pro"/>
              </a:endParaRPr>
            </a:p>
          </p:txBody>
        </p:sp>
        <p:grpSp>
          <p:nvGrpSpPr>
            <p:cNvPr id="321" name="Google Shape;321;p29"/>
            <p:cNvGrpSpPr/>
            <p:nvPr/>
          </p:nvGrpSpPr>
          <p:grpSpPr>
            <a:xfrm rot="10800000">
              <a:off x="2149293" y="3079467"/>
              <a:ext cx="92400" cy="411825"/>
              <a:chOff x="2072481" y="2563700"/>
              <a:chExt cx="92400" cy="411825"/>
            </a:xfrm>
          </p:grpSpPr>
          <p:cxnSp>
            <p:nvCxnSpPr>
              <p:cNvPr id="322" name="Google Shape;322;p29"/>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3" name="Google Shape;323;p29"/>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 name="Google Shape;324;p29"/>
          <p:cNvGrpSpPr/>
          <p:nvPr/>
        </p:nvGrpSpPr>
        <p:grpSpPr>
          <a:xfrm>
            <a:off x="2870700" y="1559800"/>
            <a:ext cx="1626292" cy="1324025"/>
            <a:chOff x="3154225" y="2263975"/>
            <a:chExt cx="1626292" cy="1324025"/>
          </a:xfrm>
        </p:grpSpPr>
        <p:sp>
          <p:nvSpPr>
            <p:cNvPr id="325" name="Google Shape;325;p29"/>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2016</a:t>
              </a:r>
              <a:endParaRPr b="1" sz="1200">
                <a:latin typeface="Source Sans Pro"/>
                <a:ea typeface="Source Sans Pro"/>
                <a:cs typeface="Source Sans Pro"/>
                <a:sym typeface="Source Sans Pro"/>
              </a:endParaRPr>
            </a:p>
          </p:txBody>
        </p:sp>
        <p:sp>
          <p:nvSpPr>
            <p:cNvPr id="327" name="Google Shape;327;p29"/>
            <p:cNvSpPr txBox="1"/>
            <p:nvPr/>
          </p:nvSpPr>
          <p:spPr>
            <a:xfrm>
              <a:off x="3154225" y="2263975"/>
              <a:ext cx="15414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800">
                  <a:solidFill>
                    <a:schemeClr val="dk1"/>
                  </a:solidFill>
                  <a:latin typeface="Source Sans Pro"/>
                  <a:ea typeface="Source Sans Pro"/>
                  <a:cs typeface="Source Sans Pro"/>
                  <a:sym typeface="Source Sans Pro"/>
                </a:rPr>
                <a:t>OWASP SAMM 1.1</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i="1" lang="en-US" sz="800">
                  <a:solidFill>
                    <a:schemeClr val="dk1"/>
                  </a:solidFill>
                  <a:latin typeface="Source Sans Pro"/>
                  <a:ea typeface="Source Sans Pro"/>
                  <a:cs typeface="Source Sans Pro"/>
                  <a:sym typeface="Source Sans Pro"/>
                </a:rPr>
                <a:t>Release: March 2016</a:t>
              </a:r>
              <a:endParaRPr b="1" i="1" sz="800">
                <a:solidFill>
                  <a:schemeClr val="dk1"/>
                </a:solidFill>
                <a:latin typeface="Source Sans Pro"/>
                <a:ea typeface="Source Sans Pro"/>
                <a:cs typeface="Source Sans Pro"/>
                <a:sym typeface="Source Sans Pro"/>
              </a:endParaRPr>
            </a:p>
            <a:p>
              <a:pPr indent="0" lvl="0" marL="0" rtl="0" algn="l">
                <a:spcBef>
                  <a:spcPts val="1600"/>
                </a:spcBef>
                <a:spcAft>
                  <a:spcPts val="1600"/>
                </a:spcAft>
                <a:buNone/>
              </a:pPr>
              <a:r>
                <a:t/>
              </a:r>
              <a:endParaRPr b="1" sz="800">
                <a:latin typeface="Source Sans Pro"/>
                <a:ea typeface="Source Sans Pro"/>
                <a:cs typeface="Source Sans Pro"/>
                <a:sym typeface="Source Sans Pro"/>
              </a:endParaRPr>
            </a:p>
          </p:txBody>
        </p:sp>
        <p:grpSp>
          <p:nvGrpSpPr>
            <p:cNvPr id="328" name="Google Shape;328;p29"/>
            <p:cNvGrpSpPr/>
            <p:nvPr/>
          </p:nvGrpSpPr>
          <p:grpSpPr>
            <a:xfrm>
              <a:off x="3435870" y="2800065"/>
              <a:ext cx="92400" cy="411825"/>
              <a:chOff x="845575" y="2563700"/>
              <a:chExt cx="92400" cy="411825"/>
            </a:xfrm>
          </p:grpSpPr>
          <p:sp>
            <p:nvSpPr>
              <p:cNvPr id="329" name="Google Shape;329;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 name="Google Shape;330;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31" name="Google Shape;331;p29"/>
          <p:cNvGrpSpPr/>
          <p:nvPr/>
        </p:nvGrpSpPr>
        <p:grpSpPr>
          <a:xfrm>
            <a:off x="4129662" y="1998421"/>
            <a:ext cx="1935010" cy="1744206"/>
            <a:chOff x="4413187" y="2702596"/>
            <a:chExt cx="1935010" cy="1744206"/>
          </a:xfrm>
        </p:grpSpPr>
        <p:sp>
          <p:nvSpPr>
            <p:cNvPr id="332" name="Google Shape;332;p29"/>
            <p:cNvSpPr/>
            <p:nvPr/>
          </p:nvSpPr>
          <p:spPr>
            <a:xfrm>
              <a:off x="478042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9"/>
            <p:cNvGrpSpPr/>
            <p:nvPr/>
          </p:nvGrpSpPr>
          <p:grpSpPr>
            <a:xfrm rot="10800000">
              <a:off x="4737413" y="3079467"/>
              <a:ext cx="92400" cy="411825"/>
              <a:chOff x="2070100" y="2563700"/>
              <a:chExt cx="92400" cy="411825"/>
            </a:xfrm>
          </p:grpSpPr>
          <p:cxnSp>
            <p:nvCxnSpPr>
              <p:cNvPr id="334" name="Google Shape;334;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5" name="Google Shape;335;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9"/>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2017</a:t>
              </a:r>
              <a:endParaRPr b="1" sz="1200">
                <a:latin typeface="Source Sans Pro"/>
                <a:ea typeface="Source Sans Pro"/>
                <a:cs typeface="Source Sans Pro"/>
                <a:sym typeface="Source Sans Pro"/>
              </a:endParaRPr>
            </a:p>
          </p:txBody>
        </p:sp>
        <p:sp>
          <p:nvSpPr>
            <p:cNvPr id="337" name="Google Shape;337;p29"/>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800">
                  <a:solidFill>
                    <a:schemeClr val="dk1"/>
                  </a:solidFill>
                  <a:latin typeface="Source Sans Pro"/>
                  <a:ea typeface="Source Sans Pro"/>
                  <a:cs typeface="Source Sans Pro"/>
                  <a:sym typeface="Source Sans Pro"/>
                </a:rPr>
                <a:t>OWASP SAMM 1.5</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1600"/>
                </a:spcAft>
                <a:buClr>
                  <a:schemeClr val="dk1"/>
                </a:buClr>
                <a:buSzPts val="1100"/>
                <a:buFont typeface="Arial"/>
                <a:buNone/>
              </a:pPr>
              <a:r>
                <a:rPr b="1" i="1" lang="en-US" sz="800">
                  <a:solidFill>
                    <a:schemeClr val="dk1"/>
                  </a:solidFill>
                  <a:latin typeface="Source Sans Pro"/>
                  <a:ea typeface="Source Sans Pro"/>
                  <a:cs typeface="Source Sans Pro"/>
                  <a:sym typeface="Source Sans Pro"/>
                </a:rPr>
                <a:t>Release: February 2017</a:t>
              </a:r>
              <a:endParaRPr b="1" i="1" sz="800">
                <a:latin typeface="Source Sans Pro"/>
                <a:ea typeface="Source Sans Pro"/>
                <a:cs typeface="Source Sans Pro"/>
                <a:sym typeface="Source Sans Pro"/>
              </a:endParaRPr>
            </a:p>
          </p:txBody>
        </p:sp>
      </p:grpSp>
      <p:grpSp>
        <p:nvGrpSpPr>
          <p:cNvPr id="338" name="Google Shape;338;p29"/>
          <p:cNvGrpSpPr/>
          <p:nvPr/>
        </p:nvGrpSpPr>
        <p:grpSpPr>
          <a:xfrm>
            <a:off x="5424225" y="1559800"/>
            <a:ext cx="1662175" cy="1324025"/>
            <a:chOff x="5707750" y="2263975"/>
            <a:chExt cx="1662175" cy="1324025"/>
          </a:xfrm>
        </p:grpSpPr>
        <p:sp>
          <p:nvSpPr>
            <p:cNvPr id="339" name="Google Shape;339;p29"/>
            <p:cNvSpPr/>
            <p:nvPr/>
          </p:nvSpPr>
          <p:spPr>
            <a:xfrm>
              <a:off x="6075125"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9"/>
            <p:cNvGrpSpPr/>
            <p:nvPr/>
          </p:nvGrpSpPr>
          <p:grpSpPr>
            <a:xfrm>
              <a:off x="6031394" y="2800065"/>
              <a:ext cx="92400" cy="411825"/>
              <a:chOff x="845575" y="2563700"/>
              <a:chExt cx="92400" cy="411825"/>
            </a:xfrm>
          </p:grpSpPr>
          <p:cxnSp>
            <p:nvCxnSpPr>
              <p:cNvPr id="341" name="Google Shape;341;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2" name="Google Shape;342;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9"/>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2019</a:t>
              </a:r>
              <a:endParaRPr b="1" sz="1200">
                <a:latin typeface="Source Sans Pro"/>
                <a:ea typeface="Source Sans Pro"/>
                <a:cs typeface="Source Sans Pro"/>
                <a:sym typeface="Source Sans Pro"/>
              </a:endParaRPr>
            </a:p>
          </p:txBody>
        </p:sp>
        <p:sp>
          <p:nvSpPr>
            <p:cNvPr id="344" name="Google Shape;344;p29"/>
            <p:cNvSpPr txBox="1"/>
            <p:nvPr/>
          </p:nvSpPr>
          <p:spPr>
            <a:xfrm>
              <a:off x="5707750" y="2263975"/>
              <a:ext cx="141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latin typeface="Source Sans Pro"/>
                  <a:ea typeface="Source Sans Pro"/>
                  <a:cs typeface="Source Sans Pro"/>
                  <a:sym typeface="Source Sans Pro"/>
                </a:rPr>
                <a:t>OWASP SAMM 2.0 </a:t>
              </a:r>
              <a:r>
                <a:rPr b="1" i="1" lang="en-US" sz="800">
                  <a:latin typeface="Source Sans Pro"/>
                  <a:ea typeface="Source Sans Pro"/>
                  <a:cs typeface="Source Sans Pro"/>
                  <a:sym typeface="Source Sans Pro"/>
                </a:rPr>
                <a:t>Beta Release: January 2019</a:t>
              </a:r>
              <a:endParaRPr b="1" i="1" sz="800">
                <a:latin typeface="Source Sans Pro"/>
                <a:ea typeface="Source Sans Pro"/>
                <a:cs typeface="Source Sans Pro"/>
                <a:sym typeface="Source Sans Pro"/>
              </a:endParaRPr>
            </a:p>
            <a:p>
              <a:pPr indent="0" lvl="0" marL="0" rtl="0" algn="l">
                <a:spcBef>
                  <a:spcPts val="1600"/>
                </a:spcBef>
                <a:spcAft>
                  <a:spcPts val="1600"/>
                </a:spcAft>
                <a:buNone/>
              </a:pPr>
              <a:r>
                <a:t/>
              </a:r>
              <a:endParaRPr b="1" sz="800">
                <a:latin typeface="Source Sans Pro"/>
                <a:ea typeface="Source Sans Pro"/>
                <a:cs typeface="Source Sans Pro"/>
                <a:sym typeface="Source Sans Pro"/>
              </a:endParaRPr>
            </a:p>
          </p:txBody>
        </p:sp>
      </p:grpSp>
      <p:grpSp>
        <p:nvGrpSpPr>
          <p:cNvPr id="345" name="Google Shape;345;p29"/>
          <p:cNvGrpSpPr/>
          <p:nvPr/>
        </p:nvGrpSpPr>
        <p:grpSpPr>
          <a:xfrm>
            <a:off x="6720471" y="1998421"/>
            <a:ext cx="2142441" cy="1744206"/>
            <a:chOff x="7003996" y="2702596"/>
            <a:chExt cx="2142441" cy="1744206"/>
          </a:xfrm>
        </p:grpSpPr>
        <p:sp>
          <p:nvSpPr>
            <p:cNvPr id="346" name="Google Shape;346;p29"/>
            <p:cNvSpPr/>
            <p:nvPr/>
          </p:nvSpPr>
          <p:spPr>
            <a:xfrm>
              <a:off x="7369837" y="3079475"/>
              <a:ext cx="17766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9"/>
            <p:cNvGrpSpPr/>
            <p:nvPr/>
          </p:nvGrpSpPr>
          <p:grpSpPr>
            <a:xfrm rot="10800000">
              <a:off x="7328221" y="3079467"/>
              <a:ext cx="92400" cy="411825"/>
              <a:chOff x="2070100" y="2563700"/>
              <a:chExt cx="92400" cy="411825"/>
            </a:xfrm>
          </p:grpSpPr>
          <p:cxnSp>
            <p:nvCxnSpPr>
              <p:cNvPr id="348" name="Google Shape;348;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9" name="Google Shape;349;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9"/>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Source Sans Pro"/>
                  <a:ea typeface="Source Sans Pro"/>
                  <a:cs typeface="Source Sans Pro"/>
                  <a:sym typeface="Source Sans Pro"/>
                </a:rPr>
                <a:t>2020</a:t>
              </a:r>
              <a:endParaRPr b="1" sz="1200">
                <a:latin typeface="Source Sans Pro"/>
                <a:ea typeface="Source Sans Pro"/>
                <a:cs typeface="Source Sans Pro"/>
                <a:sym typeface="Source Sans Pro"/>
              </a:endParaRPr>
            </a:p>
          </p:txBody>
        </p:sp>
        <p:sp>
          <p:nvSpPr>
            <p:cNvPr id="351" name="Google Shape;351;p29"/>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latin typeface="Source Sans Pro"/>
                  <a:ea typeface="Source Sans Pro"/>
                  <a:cs typeface="Source Sans Pro"/>
                  <a:sym typeface="Source Sans Pro"/>
                </a:rPr>
                <a:t>OWASP SAMM 2.0</a:t>
              </a:r>
              <a:endParaRPr b="1" sz="800">
                <a:latin typeface="Source Sans Pro"/>
                <a:ea typeface="Source Sans Pro"/>
                <a:cs typeface="Source Sans Pro"/>
                <a:sym typeface="Source Sans Pro"/>
              </a:endParaRPr>
            </a:p>
            <a:p>
              <a:pPr indent="0" lvl="0" marL="0" rtl="0" algn="l">
                <a:spcBef>
                  <a:spcPts val="0"/>
                </a:spcBef>
                <a:spcAft>
                  <a:spcPts val="1600"/>
                </a:spcAft>
                <a:buNone/>
              </a:pPr>
              <a:r>
                <a:rPr b="1" i="1" lang="en-US" sz="800">
                  <a:latin typeface="Source Sans Pro"/>
                  <a:ea typeface="Source Sans Pro"/>
                  <a:cs typeface="Source Sans Pro"/>
                  <a:sym typeface="Source Sans Pro"/>
                </a:rPr>
                <a:t>Release: January 2020</a:t>
              </a:r>
              <a:endParaRPr b="1" i="1" sz="800">
                <a:latin typeface="Source Sans Pro"/>
                <a:ea typeface="Source Sans Pro"/>
                <a:cs typeface="Source Sans Pro"/>
                <a:sym typeface="Source Sans Pr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0"/>
          <p:cNvSpPr/>
          <p:nvPr/>
        </p:nvSpPr>
        <p:spPr>
          <a:xfrm>
            <a:off x="5364950" y="879975"/>
            <a:ext cx="3231000" cy="2838600"/>
          </a:xfrm>
          <a:prstGeom prst="rect">
            <a:avLst/>
          </a:prstGeom>
          <a:solidFill>
            <a:srgbClr val="154748"/>
          </a:solidFill>
          <a:ln cap="flat" cmpd="sng" w="9525">
            <a:solidFill>
              <a:srgbClr val="366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7" name="Google Shape;357;p30"/>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What is SAMM?</a:t>
            </a:r>
            <a:endParaRPr sz="3200">
              <a:solidFill>
                <a:srgbClr val="FFFFFF"/>
              </a:solidFill>
              <a:latin typeface="Days One"/>
              <a:ea typeface="Days One"/>
              <a:cs typeface="Days One"/>
              <a:sym typeface="Days One"/>
            </a:endParaRPr>
          </a:p>
        </p:txBody>
      </p:sp>
      <p:sp>
        <p:nvSpPr>
          <p:cNvPr id="359" name="Google Shape;359;p30"/>
          <p:cNvSpPr txBox="1"/>
          <p:nvPr>
            <p:ph idx="4294967295" type="body"/>
          </p:nvPr>
        </p:nvSpPr>
        <p:spPr>
          <a:xfrm>
            <a:off x="457200" y="1247925"/>
            <a:ext cx="4852500" cy="2593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000"/>
              <a:buNone/>
            </a:pPr>
            <a:r>
              <a:rPr lang="en-US" sz="2000">
                <a:solidFill>
                  <a:srgbClr val="FFFFFF"/>
                </a:solidFill>
                <a:latin typeface="Source Sans Pro"/>
                <a:ea typeface="Source Sans Pro"/>
                <a:cs typeface="Source Sans Pro"/>
                <a:sym typeface="Source Sans Pro"/>
              </a:rPr>
              <a:t>The Software Assurance Maturity Model (SAMM) is an open framework that provides an effective and measurable way for all types of organizations to analyze and improve their software security posture.</a:t>
            </a:r>
            <a:endParaRPr sz="2000">
              <a:solidFill>
                <a:srgbClr val="FFFFFF"/>
              </a:solidFill>
              <a:latin typeface="Source Sans Pro"/>
              <a:ea typeface="Source Sans Pro"/>
              <a:cs typeface="Source Sans Pro"/>
              <a:sym typeface="Source Sans Pro"/>
            </a:endParaRPr>
          </a:p>
          <a:p>
            <a:pPr indent="0" lvl="0" marL="0" rtl="0" algn="l">
              <a:lnSpc>
                <a:spcPct val="115000"/>
              </a:lnSpc>
              <a:spcBef>
                <a:spcPts val="400"/>
              </a:spcBef>
              <a:spcAft>
                <a:spcPts val="0"/>
              </a:spcAft>
              <a:buClr>
                <a:schemeClr val="dk1"/>
              </a:buClr>
              <a:buSzPts val="2000"/>
              <a:buNone/>
            </a:pPr>
            <a:r>
              <a:rPr lang="en-US" sz="2000" u="sng">
                <a:solidFill>
                  <a:srgbClr val="FFFFFF"/>
                </a:solidFill>
                <a:latin typeface="Source Sans Pro"/>
                <a:ea typeface="Source Sans Pro"/>
                <a:cs typeface="Source Sans Pro"/>
                <a:sym typeface="Source Sans Pro"/>
                <a:hlinkClick r:id="rId3">
                  <a:extLst>
                    <a:ext uri="{A12FA001-AC4F-418D-AE19-62706E023703}">
                      <ahyp:hlinkClr val="tx"/>
                    </a:ext>
                  </a:extLst>
                </a:hlinkClick>
              </a:rPr>
              <a:t>owaspsamm.org</a:t>
            </a:r>
            <a:endParaRPr sz="2000">
              <a:solidFill>
                <a:srgbClr val="FFFFFF"/>
              </a:solidFill>
              <a:latin typeface="Source Sans Pro"/>
              <a:ea typeface="Source Sans Pro"/>
              <a:cs typeface="Source Sans Pro"/>
              <a:sym typeface="Source Sans Pro"/>
            </a:endParaRPr>
          </a:p>
        </p:txBody>
      </p:sp>
      <p:sp>
        <p:nvSpPr>
          <p:cNvPr id="360" name="Google Shape;360;p30"/>
          <p:cNvSpPr/>
          <p:nvPr/>
        </p:nvSpPr>
        <p:spPr>
          <a:xfrm>
            <a:off x="6301500" y="1069875"/>
            <a:ext cx="2121900" cy="2458800"/>
          </a:xfrm>
          <a:prstGeom prst="rect">
            <a:avLst/>
          </a:prstGeom>
          <a:noFill/>
          <a:ln>
            <a:noFill/>
          </a:ln>
        </p:spPr>
        <p:txBody>
          <a:bodyPr anchorCtr="0" anchor="t" bIns="45700" lIns="91425" spcFirstLastPara="1" rIns="91425" wrap="square" tIns="45700">
            <a:noAutofit/>
          </a:bodyPr>
          <a:lstStyle/>
          <a:p>
            <a:pPr indent="0" lvl="2"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Source Sans Pro"/>
                <a:ea typeface="Source Sans Pro"/>
                <a:cs typeface="Source Sans Pro"/>
                <a:sym typeface="Source Sans Pro"/>
              </a:rPr>
              <a:t>Measurable</a:t>
            </a:r>
            <a:endParaRPr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Source Sans Pro"/>
                <a:ea typeface="Source Sans Pro"/>
                <a:cs typeface="Source Sans Pro"/>
                <a:sym typeface="Source Sans Pro"/>
              </a:rPr>
              <a:t>Defined maturity levels across business practices</a:t>
            </a:r>
            <a:endParaRPr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Source Sans Pro"/>
                <a:ea typeface="Source Sans Pro"/>
                <a:cs typeface="Source Sans Pro"/>
                <a:sym typeface="Source Sans Pro"/>
              </a:rPr>
              <a:t>Actionable</a:t>
            </a:r>
            <a:endParaRPr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Source Sans Pro"/>
                <a:ea typeface="Source Sans Pro"/>
                <a:cs typeface="Source Sans Pro"/>
                <a:sym typeface="Source Sans Pro"/>
              </a:rPr>
              <a:t>Clear pathways for improving maturity levels</a:t>
            </a:r>
            <a:endParaRPr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Source Sans Pro"/>
                <a:ea typeface="Source Sans Pro"/>
                <a:cs typeface="Source Sans Pro"/>
                <a:sym typeface="Source Sans Pro"/>
              </a:rPr>
              <a:t>Versatile</a:t>
            </a:r>
            <a:endParaRPr i="0" sz="1400" u="none" cap="none" strike="noStrike">
              <a:solidFill>
                <a:srgbClr val="FFFFFF"/>
              </a:solidFill>
              <a:latin typeface="Source Sans Pro"/>
              <a:ea typeface="Source Sans Pro"/>
              <a:cs typeface="Source Sans Pro"/>
              <a:sym typeface="Source Sans Pro"/>
            </a:endParaRPr>
          </a:p>
          <a:p>
            <a:pPr indent="0" lvl="2" marL="0" marR="0" rtl="0" algn="l">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Source Sans Pro"/>
                <a:ea typeface="Source Sans Pro"/>
                <a:cs typeface="Source Sans Pro"/>
                <a:sym typeface="Source Sans Pro"/>
              </a:rPr>
              <a:t>Technology, process, and organization agnostic</a:t>
            </a:r>
            <a:endParaRPr i="0" sz="1400" u="none" cap="none" strike="noStrike">
              <a:solidFill>
                <a:srgbClr val="FFFF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FFFF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br>
              <a:rPr i="0" lang="en-US" sz="1800" u="none" cap="none" strike="noStrike">
                <a:solidFill>
                  <a:srgbClr val="FFFFFF"/>
                </a:solidFill>
                <a:latin typeface="Source Sans Pro"/>
                <a:ea typeface="Source Sans Pro"/>
                <a:cs typeface="Source Sans Pro"/>
                <a:sym typeface="Source Sans Pro"/>
              </a:rPr>
            </a:br>
            <a:endParaRPr i="0" sz="1800" u="none" cap="none" strike="noStrike">
              <a:solidFill>
                <a:srgbClr val="FFFFFF"/>
              </a:solidFill>
              <a:latin typeface="Source Sans Pro"/>
              <a:ea typeface="Source Sans Pro"/>
              <a:cs typeface="Source Sans Pro"/>
              <a:sym typeface="Source Sans Pro"/>
            </a:endParaRPr>
          </a:p>
        </p:txBody>
      </p:sp>
      <p:pic>
        <p:nvPicPr>
          <p:cNvPr id="361" name="Google Shape;361;p30"/>
          <p:cNvPicPr preferRelativeResize="0"/>
          <p:nvPr/>
        </p:nvPicPr>
        <p:blipFill>
          <a:blip r:embed="rId4">
            <a:alphaModFix/>
          </a:blip>
          <a:stretch>
            <a:fillRect/>
          </a:stretch>
        </p:blipFill>
        <p:spPr>
          <a:xfrm>
            <a:off x="7399825" y="4464575"/>
            <a:ext cx="1500550" cy="537150"/>
          </a:xfrm>
          <a:prstGeom prst="rect">
            <a:avLst/>
          </a:prstGeom>
          <a:noFill/>
          <a:ln>
            <a:noFill/>
          </a:ln>
        </p:spPr>
      </p:pic>
      <p:pic>
        <p:nvPicPr>
          <p:cNvPr id="362" name="Google Shape;362;p30"/>
          <p:cNvPicPr preferRelativeResize="0"/>
          <p:nvPr/>
        </p:nvPicPr>
        <p:blipFill>
          <a:blip r:embed="rId5">
            <a:alphaModFix/>
          </a:blip>
          <a:stretch>
            <a:fillRect/>
          </a:stretch>
        </p:blipFill>
        <p:spPr>
          <a:xfrm>
            <a:off x="5537500" y="1956000"/>
            <a:ext cx="606000" cy="606000"/>
          </a:xfrm>
          <a:prstGeom prst="rect">
            <a:avLst/>
          </a:prstGeom>
          <a:noFill/>
          <a:ln>
            <a:noFill/>
          </a:ln>
        </p:spPr>
      </p:pic>
      <p:pic>
        <p:nvPicPr>
          <p:cNvPr id="363" name="Google Shape;363;p30"/>
          <p:cNvPicPr preferRelativeResize="0"/>
          <p:nvPr/>
        </p:nvPicPr>
        <p:blipFill>
          <a:blip r:embed="rId6">
            <a:alphaModFix/>
          </a:blip>
          <a:stretch>
            <a:fillRect/>
          </a:stretch>
        </p:blipFill>
        <p:spPr>
          <a:xfrm>
            <a:off x="5537500" y="2813050"/>
            <a:ext cx="606000" cy="606000"/>
          </a:xfrm>
          <a:prstGeom prst="rect">
            <a:avLst/>
          </a:prstGeom>
          <a:noFill/>
          <a:ln>
            <a:noFill/>
          </a:ln>
        </p:spPr>
      </p:pic>
      <p:pic>
        <p:nvPicPr>
          <p:cNvPr id="364" name="Google Shape;364;p30"/>
          <p:cNvPicPr preferRelativeResize="0"/>
          <p:nvPr/>
        </p:nvPicPr>
        <p:blipFill>
          <a:blip r:embed="rId7">
            <a:alphaModFix/>
          </a:blip>
          <a:stretch>
            <a:fillRect/>
          </a:stretch>
        </p:blipFill>
        <p:spPr>
          <a:xfrm>
            <a:off x="5537500" y="1135575"/>
            <a:ext cx="606000" cy="606000"/>
          </a:xfrm>
          <a:prstGeom prst="rect">
            <a:avLst/>
          </a:prstGeom>
          <a:noFill/>
          <a:ln>
            <a:noFill/>
          </a:ln>
        </p:spPr>
      </p:pic>
      <p:pic>
        <p:nvPicPr>
          <p:cNvPr id="365" name="Google Shape;365;p30"/>
          <p:cNvPicPr preferRelativeResize="0"/>
          <p:nvPr/>
        </p:nvPicPr>
        <p:blipFill rotWithShape="1">
          <a:blip r:embed="rId8">
            <a:alphaModFix/>
          </a:blip>
          <a:srcRect b="0" l="0" r="0" t="0"/>
          <a:stretch/>
        </p:blipFill>
        <p:spPr>
          <a:xfrm>
            <a:off x="817199" y="4018200"/>
            <a:ext cx="7509600" cy="2698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What is SAMM?</a:t>
            </a:r>
            <a:endParaRPr sz="3200">
              <a:solidFill>
                <a:srgbClr val="FFFFFF"/>
              </a:solidFill>
              <a:latin typeface="Days One"/>
              <a:ea typeface="Days One"/>
              <a:cs typeface="Days One"/>
              <a:sym typeface="Days One"/>
            </a:endParaRPr>
          </a:p>
        </p:txBody>
      </p:sp>
      <p:sp>
        <p:nvSpPr>
          <p:cNvPr id="372" name="Google Shape;372;p31"/>
          <p:cNvSpPr txBox="1"/>
          <p:nvPr>
            <p:ph idx="4294967295" type="body"/>
          </p:nvPr>
        </p:nvSpPr>
        <p:spPr>
          <a:xfrm>
            <a:off x="457200" y="1276350"/>
            <a:ext cx="8100600" cy="2890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000"/>
              <a:buNone/>
            </a:pPr>
            <a:r>
              <a:rPr lang="en-US" sz="2000">
                <a:solidFill>
                  <a:srgbClr val="FFFFFF"/>
                </a:solidFill>
                <a:latin typeface="Source Sans Pro"/>
                <a:ea typeface="Source Sans Pro"/>
                <a:cs typeface="Source Sans Pro"/>
                <a:sym typeface="Source Sans Pro"/>
              </a:rPr>
              <a:t>The resources provided by SAMM aid in</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e</a:t>
            </a:r>
            <a:r>
              <a:rPr lang="en-US" sz="2000">
                <a:solidFill>
                  <a:srgbClr val="FFFFFF"/>
                </a:solidFill>
                <a:latin typeface="Source Sans Pro"/>
                <a:ea typeface="Source Sans Pro"/>
                <a:cs typeface="Source Sans Pro"/>
                <a:sym typeface="Source Sans Pro"/>
              </a:rPr>
              <a:t>valuating an organization’s existing software security practices</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building a balanced software security assurance program in well-defined iterations</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demonstrating concrete improvements to a security assurance program</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defining and measuring security-related activities throughout an organization</a:t>
            </a:r>
            <a:endParaRPr sz="20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sz="20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2000"/>
              <a:buNone/>
            </a:pPr>
            <a:r>
              <a:t/>
            </a:r>
            <a:endParaRPr sz="2000">
              <a:solidFill>
                <a:srgbClr val="FFFFFF"/>
              </a:solidFill>
              <a:latin typeface="Source Sans Pro"/>
              <a:ea typeface="Source Sans Pro"/>
              <a:cs typeface="Source Sans Pro"/>
              <a:sym typeface="Source Sans Pro"/>
            </a:endParaRPr>
          </a:p>
          <a:p>
            <a:pPr indent="0" lvl="0" marL="0" rtl="0" algn="l">
              <a:lnSpc>
                <a:spcPct val="115000"/>
              </a:lnSpc>
              <a:spcBef>
                <a:spcPts val="400"/>
              </a:spcBef>
              <a:spcAft>
                <a:spcPts val="0"/>
              </a:spcAft>
              <a:buClr>
                <a:schemeClr val="dk1"/>
              </a:buClr>
              <a:buSzPts val="2000"/>
              <a:buNone/>
            </a:pPr>
            <a:r>
              <a:t/>
            </a:r>
            <a:endParaRPr sz="2000">
              <a:solidFill>
                <a:srgbClr val="FFFFFF"/>
              </a:solidFill>
              <a:latin typeface="Source Sans Pro"/>
              <a:ea typeface="Source Sans Pro"/>
              <a:cs typeface="Source Sans Pro"/>
              <a:sym typeface="Source Sans Pro"/>
            </a:endParaRPr>
          </a:p>
        </p:txBody>
      </p:sp>
      <p:pic>
        <p:nvPicPr>
          <p:cNvPr id="373" name="Google Shape;373;p31"/>
          <p:cNvPicPr preferRelativeResize="0"/>
          <p:nvPr/>
        </p:nvPicPr>
        <p:blipFill>
          <a:blip r:embed="rId3">
            <a:alphaModFix/>
          </a:blip>
          <a:stretch>
            <a:fillRect/>
          </a:stretch>
        </p:blipFill>
        <p:spPr>
          <a:xfrm>
            <a:off x="7399825" y="4464575"/>
            <a:ext cx="1500550" cy="53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txBox="1"/>
          <p:nvPr>
            <p:ph type="title"/>
          </p:nvPr>
        </p:nvSpPr>
        <p:spPr>
          <a:xfrm>
            <a:off x="457200" y="2821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SAMM versions 1.5 and 2.0</a:t>
            </a:r>
            <a:endParaRPr sz="3200">
              <a:solidFill>
                <a:srgbClr val="FFFFFF"/>
              </a:solidFill>
              <a:latin typeface="Days One"/>
              <a:ea typeface="Days One"/>
              <a:cs typeface="Days One"/>
              <a:sym typeface="Days One"/>
            </a:endParaRPr>
          </a:p>
        </p:txBody>
      </p:sp>
      <p:pic>
        <p:nvPicPr>
          <p:cNvPr id="380" name="Google Shape;380;p32"/>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381" name="Google Shape;381;p32"/>
          <p:cNvSpPr txBox="1"/>
          <p:nvPr>
            <p:ph idx="1" type="body"/>
          </p:nvPr>
        </p:nvSpPr>
        <p:spPr>
          <a:xfrm>
            <a:off x="457200" y="1139575"/>
            <a:ext cx="7329600" cy="1857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40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Business functions (4 in SAMM 1.5, 5 in SAMM 2.0)</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3 security practices for each business function</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The security practices cover areas relevant to software security assurance</a:t>
            </a:r>
            <a:endParaRPr sz="2000">
              <a:solidFill>
                <a:srgbClr val="FFFFFF"/>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mbria"/>
              <a:buNone/>
            </a:pPr>
            <a:r>
              <a:rPr lang="en-US"/>
              <a:t>Who is SAMM today?</a:t>
            </a:r>
            <a:endParaRPr/>
          </a:p>
        </p:txBody>
      </p:sp>
      <p:pic>
        <p:nvPicPr>
          <p:cNvPr id="388" name="Google Shape;388;p33"/>
          <p:cNvPicPr preferRelativeResize="0"/>
          <p:nvPr/>
        </p:nvPicPr>
        <p:blipFill rotWithShape="1">
          <a:blip r:embed="rId3">
            <a:alphaModFix/>
          </a:blip>
          <a:srcRect b="34079" l="0" r="0" t="35560"/>
          <a:stretch/>
        </p:blipFill>
        <p:spPr>
          <a:xfrm>
            <a:off x="6717332" y="3733815"/>
            <a:ext cx="1956911" cy="594117"/>
          </a:xfrm>
          <a:prstGeom prst="rect">
            <a:avLst/>
          </a:prstGeom>
          <a:noFill/>
          <a:ln>
            <a:noFill/>
          </a:ln>
        </p:spPr>
      </p:pic>
      <p:sp>
        <p:nvSpPr>
          <p:cNvPr id="389" name="Google Shape;389;p33"/>
          <p:cNvSpPr txBox="1"/>
          <p:nvPr/>
        </p:nvSpPr>
        <p:spPr>
          <a:xfrm>
            <a:off x="109750" y="3798725"/>
            <a:ext cx="1527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FFFF"/>
                </a:solidFill>
                <a:latin typeface="Source Sans Pro SemiBold"/>
                <a:ea typeface="Source Sans Pro SemiBold"/>
                <a:cs typeface="Source Sans Pro SemiBold"/>
                <a:sym typeface="Source Sans Pro SemiBold"/>
              </a:rPr>
              <a:t>Sponsors:</a:t>
            </a:r>
            <a:endParaRPr>
              <a:solidFill>
                <a:srgbClr val="FFFFFF"/>
              </a:solidFill>
              <a:latin typeface="Source Sans Pro SemiBold"/>
              <a:ea typeface="Source Sans Pro SemiBold"/>
              <a:cs typeface="Source Sans Pro SemiBold"/>
              <a:sym typeface="Source Sans Pro SemiBold"/>
            </a:endParaRPr>
          </a:p>
        </p:txBody>
      </p:sp>
      <p:pic>
        <p:nvPicPr>
          <p:cNvPr id="390" name="Google Shape;390;p33"/>
          <p:cNvPicPr preferRelativeResize="0"/>
          <p:nvPr/>
        </p:nvPicPr>
        <p:blipFill rotWithShape="1">
          <a:blip r:embed="rId4">
            <a:alphaModFix/>
          </a:blip>
          <a:srcRect b="37698" l="0" r="0" t="35655"/>
          <a:stretch/>
        </p:blipFill>
        <p:spPr>
          <a:xfrm>
            <a:off x="4857199" y="3769674"/>
            <a:ext cx="1807882" cy="481724"/>
          </a:xfrm>
          <a:prstGeom prst="rect">
            <a:avLst/>
          </a:prstGeom>
          <a:noFill/>
          <a:ln>
            <a:noFill/>
          </a:ln>
        </p:spPr>
      </p:pic>
      <p:pic>
        <p:nvPicPr>
          <p:cNvPr id="391" name="Google Shape;391;p33"/>
          <p:cNvPicPr preferRelativeResize="0"/>
          <p:nvPr/>
        </p:nvPicPr>
        <p:blipFill rotWithShape="1">
          <a:blip r:embed="rId5">
            <a:alphaModFix/>
          </a:blip>
          <a:srcRect b="36446" l="0" r="0" t="31090"/>
          <a:stretch/>
        </p:blipFill>
        <p:spPr>
          <a:xfrm>
            <a:off x="1773726" y="3788699"/>
            <a:ext cx="1483918" cy="481724"/>
          </a:xfrm>
          <a:prstGeom prst="rect">
            <a:avLst/>
          </a:prstGeom>
          <a:noFill/>
          <a:ln>
            <a:noFill/>
          </a:ln>
        </p:spPr>
      </p:pic>
      <p:pic>
        <p:nvPicPr>
          <p:cNvPr id="392" name="Google Shape;392;p33"/>
          <p:cNvPicPr preferRelativeResize="0"/>
          <p:nvPr/>
        </p:nvPicPr>
        <p:blipFill rotWithShape="1">
          <a:blip r:embed="rId6">
            <a:alphaModFix/>
          </a:blip>
          <a:srcRect b="32067" l="0" r="0" t="31249"/>
          <a:stretch/>
        </p:blipFill>
        <p:spPr>
          <a:xfrm>
            <a:off x="3309895" y="3732502"/>
            <a:ext cx="1619624" cy="594117"/>
          </a:xfrm>
          <a:prstGeom prst="rect">
            <a:avLst/>
          </a:prstGeom>
          <a:noFill/>
          <a:ln>
            <a:noFill/>
          </a:ln>
        </p:spPr>
      </p:pic>
      <p:sp>
        <p:nvSpPr>
          <p:cNvPr id="393" name="Google Shape;393;p33"/>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260350" lvl="0" marL="342900" rtl="0" algn="l">
              <a:spcBef>
                <a:spcPts val="0"/>
              </a:spcBef>
              <a:spcAft>
                <a:spcPts val="0"/>
              </a:spcAft>
              <a:buClr>
                <a:srgbClr val="FFFFFF"/>
              </a:buClr>
              <a:buSzPts val="1500"/>
              <a:buChar char="●"/>
            </a:pPr>
            <a:r>
              <a:rPr lang="en-US" sz="1500"/>
              <a:t>Sebastien (Seba) Deleersnyder</a:t>
            </a:r>
            <a:endParaRPr sz="1500"/>
          </a:p>
          <a:p>
            <a:pPr indent="-203200" lvl="1" marL="742950" rtl="0" algn="l">
              <a:spcBef>
                <a:spcPts val="0"/>
              </a:spcBef>
              <a:spcAft>
                <a:spcPts val="0"/>
              </a:spcAft>
              <a:buClr>
                <a:srgbClr val="FFFFFF"/>
              </a:buClr>
              <a:buSzPts val="1500"/>
              <a:buChar char="○"/>
            </a:pPr>
            <a:r>
              <a:rPr i="1" lang="en-US" sz="1500"/>
              <a:t>Project Co-Leader, Belgium</a:t>
            </a:r>
            <a:r>
              <a:rPr lang="en-US" sz="1500"/>
              <a:t> </a:t>
            </a:r>
            <a:endParaRPr sz="1500"/>
          </a:p>
          <a:p>
            <a:pPr indent="-260350" lvl="0" marL="342900" rtl="0" algn="l">
              <a:spcBef>
                <a:spcPts val="300"/>
              </a:spcBef>
              <a:spcAft>
                <a:spcPts val="0"/>
              </a:spcAft>
              <a:buClr>
                <a:srgbClr val="FFFFFF"/>
              </a:buClr>
              <a:buSzPts val="1500"/>
              <a:buChar char="●"/>
            </a:pPr>
            <a:r>
              <a:rPr lang="en-US" sz="1500"/>
              <a:t>Brian Glas – United States</a:t>
            </a:r>
            <a:endParaRPr sz="1500"/>
          </a:p>
          <a:p>
            <a:pPr indent="-260350" lvl="0" marL="342900" rtl="0" algn="l">
              <a:spcBef>
                <a:spcPts val="300"/>
              </a:spcBef>
              <a:spcAft>
                <a:spcPts val="0"/>
              </a:spcAft>
              <a:buClr>
                <a:srgbClr val="FFFFFF"/>
              </a:buClr>
              <a:buSzPts val="1500"/>
              <a:buChar char="●"/>
            </a:pPr>
            <a:r>
              <a:rPr lang="en-US" sz="1500"/>
              <a:t>Daniel Kefer – Germany </a:t>
            </a:r>
            <a:endParaRPr sz="1500"/>
          </a:p>
          <a:p>
            <a:pPr indent="-260350" lvl="0" marL="342900" rtl="0" algn="l">
              <a:spcBef>
                <a:spcPts val="300"/>
              </a:spcBef>
              <a:spcAft>
                <a:spcPts val="0"/>
              </a:spcAft>
              <a:buClr>
                <a:srgbClr val="FFFFFF"/>
              </a:buClr>
              <a:buSzPts val="1500"/>
              <a:buChar char="●"/>
            </a:pPr>
            <a:r>
              <a:rPr lang="en-US" sz="1500"/>
              <a:t>Yan Kravchenko – United States</a:t>
            </a:r>
            <a:endParaRPr sz="1500"/>
          </a:p>
          <a:p>
            <a:pPr indent="-260350" lvl="0" marL="342900" rtl="0" algn="l">
              <a:spcBef>
                <a:spcPts val="300"/>
              </a:spcBef>
              <a:spcAft>
                <a:spcPts val="0"/>
              </a:spcAft>
              <a:buClr>
                <a:srgbClr val="FFFFFF"/>
              </a:buClr>
              <a:buSzPts val="1500"/>
              <a:buChar char="●"/>
            </a:pPr>
            <a:r>
              <a:rPr lang="en-US" sz="1500"/>
              <a:t>Chris Cooper – United Kingdom</a:t>
            </a:r>
            <a:endParaRPr sz="1500"/>
          </a:p>
          <a:p>
            <a:pPr indent="-260350" lvl="0" marL="342900" rtl="0" algn="l">
              <a:spcBef>
                <a:spcPts val="300"/>
              </a:spcBef>
              <a:spcAft>
                <a:spcPts val="0"/>
              </a:spcAft>
              <a:buClr>
                <a:srgbClr val="FFFFFF"/>
              </a:buClr>
              <a:buSzPts val="1500"/>
              <a:buChar char="●"/>
            </a:pPr>
            <a:r>
              <a:rPr lang="en-US" sz="1500"/>
              <a:t>John DiLeo – New Zealand</a:t>
            </a:r>
            <a:endParaRPr sz="1500"/>
          </a:p>
          <a:p>
            <a:pPr indent="-260350" lvl="0" marL="342900" rtl="0" algn="l">
              <a:spcBef>
                <a:spcPts val="300"/>
              </a:spcBef>
              <a:spcAft>
                <a:spcPts val="0"/>
              </a:spcAft>
              <a:buClr>
                <a:srgbClr val="FFFFFF"/>
              </a:buClr>
              <a:buSzPts val="1500"/>
              <a:buChar char="●"/>
            </a:pPr>
            <a:r>
              <a:rPr lang="en-US" sz="1500"/>
              <a:t>Nessim Kisserli – Belgium</a:t>
            </a:r>
            <a:endParaRPr sz="2500"/>
          </a:p>
        </p:txBody>
      </p:sp>
      <p:sp>
        <p:nvSpPr>
          <p:cNvPr id="394" name="Google Shape;394;p33"/>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254000" lvl="0" marL="285750" rtl="0" algn="l">
              <a:spcBef>
                <a:spcPts val="0"/>
              </a:spcBef>
              <a:spcAft>
                <a:spcPts val="0"/>
              </a:spcAft>
              <a:buClr>
                <a:srgbClr val="FFFFFF"/>
              </a:buClr>
              <a:buSzPts val="1500"/>
              <a:buChar char="●"/>
            </a:pPr>
            <a:r>
              <a:rPr lang="en-US" sz="1500"/>
              <a:t>Bart De Win </a:t>
            </a:r>
            <a:endParaRPr sz="1500"/>
          </a:p>
          <a:p>
            <a:pPr indent="-323850" lvl="1" marL="914400" rtl="0" algn="l">
              <a:spcBef>
                <a:spcPts val="0"/>
              </a:spcBef>
              <a:spcAft>
                <a:spcPts val="0"/>
              </a:spcAft>
              <a:buClr>
                <a:srgbClr val="FFFFFF"/>
              </a:buClr>
              <a:buSzPts val="1500"/>
              <a:buChar char="○"/>
            </a:pPr>
            <a:r>
              <a:rPr i="1" lang="en-US" sz="1500"/>
              <a:t>Project Co-Leader, Belgium</a:t>
            </a:r>
            <a:endParaRPr i="1" sz="1500"/>
          </a:p>
          <a:p>
            <a:pPr indent="-254000" lvl="0" marL="285750" rtl="0" algn="l">
              <a:spcBef>
                <a:spcPts val="0"/>
              </a:spcBef>
              <a:spcAft>
                <a:spcPts val="0"/>
              </a:spcAft>
              <a:buClr>
                <a:srgbClr val="FFFFFF"/>
              </a:buClr>
              <a:buSzPts val="1500"/>
              <a:buChar char="●"/>
            </a:pPr>
            <a:r>
              <a:rPr lang="en-US" sz="1500"/>
              <a:t>Patricia Duarte – Uruguay</a:t>
            </a:r>
            <a:endParaRPr sz="1500">
              <a:latin typeface="Arial"/>
              <a:ea typeface="Arial"/>
              <a:cs typeface="Arial"/>
              <a:sym typeface="Arial"/>
            </a:endParaRPr>
          </a:p>
          <a:p>
            <a:pPr indent="-254000" lvl="0" marL="285750" rtl="0" algn="l">
              <a:spcBef>
                <a:spcPts val="300"/>
              </a:spcBef>
              <a:spcAft>
                <a:spcPts val="0"/>
              </a:spcAft>
              <a:buClr>
                <a:srgbClr val="FFFFFF"/>
              </a:buClr>
              <a:buSzPts val="1500"/>
              <a:buChar char="●"/>
            </a:pPr>
            <a:r>
              <a:rPr lang="en-US" sz="1500"/>
              <a:t>John Kennedy – Sweden</a:t>
            </a:r>
            <a:endParaRPr sz="1500">
              <a:latin typeface="Arial"/>
              <a:ea typeface="Arial"/>
              <a:cs typeface="Arial"/>
              <a:sym typeface="Arial"/>
            </a:endParaRPr>
          </a:p>
          <a:p>
            <a:pPr indent="-254000" lvl="0" marL="285750" rtl="0" algn="l">
              <a:spcBef>
                <a:spcPts val="300"/>
              </a:spcBef>
              <a:spcAft>
                <a:spcPts val="0"/>
              </a:spcAft>
              <a:buClr>
                <a:srgbClr val="FFFFFF"/>
              </a:buClr>
              <a:buSzPts val="1500"/>
              <a:buChar char="●"/>
            </a:pPr>
            <a:r>
              <a:rPr lang="en-US" sz="1500"/>
              <a:t>Hardik Parekh - United States</a:t>
            </a:r>
            <a:endParaRPr sz="1500">
              <a:latin typeface="Arial"/>
              <a:ea typeface="Arial"/>
              <a:cs typeface="Arial"/>
              <a:sym typeface="Arial"/>
            </a:endParaRPr>
          </a:p>
          <a:p>
            <a:pPr indent="-254000" lvl="0" marL="285750" rtl="0" algn="l">
              <a:spcBef>
                <a:spcPts val="300"/>
              </a:spcBef>
              <a:spcAft>
                <a:spcPts val="0"/>
              </a:spcAft>
              <a:buClr>
                <a:srgbClr val="FFFFFF"/>
              </a:buClr>
              <a:buSzPts val="1500"/>
              <a:buChar char="●"/>
            </a:pPr>
            <a:r>
              <a:rPr lang="en-US" sz="1500"/>
              <a:t>John Ellingsworth - United States</a:t>
            </a:r>
            <a:endParaRPr sz="1500">
              <a:latin typeface="Arial"/>
              <a:ea typeface="Arial"/>
              <a:cs typeface="Arial"/>
              <a:sym typeface="Arial"/>
            </a:endParaRPr>
          </a:p>
          <a:p>
            <a:pPr indent="-254000" lvl="0" marL="285750" rtl="0" algn="l">
              <a:spcBef>
                <a:spcPts val="300"/>
              </a:spcBef>
              <a:spcAft>
                <a:spcPts val="0"/>
              </a:spcAft>
              <a:buClr>
                <a:srgbClr val="FFFFFF"/>
              </a:buClr>
              <a:buSzPts val="1500"/>
              <a:buChar char="●"/>
            </a:pPr>
            <a:r>
              <a:rPr lang="en-US" sz="1500"/>
              <a:t>Sebastian Arriada - Argentina</a:t>
            </a:r>
            <a:endParaRPr sz="1500">
              <a:latin typeface="Arial"/>
              <a:ea typeface="Arial"/>
              <a:cs typeface="Arial"/>
              <a:sym typeface="Arial"/>
            </a:endParaRPr>
          </a:p>
          <a:p>
            <a:pPr indent="-254000" lvl="0" marL="285750" rtl="0" algn="l">
              <a:spcBef>
                <a:spcPts val="300"/>
              </a:spcBef>
              <a:spcAft>
                <a:spcPts val="0"/>
              </a:spcAft>
              <a:buClr>
                <a:srgbClr val="FFFFFF"/>
              </a:buClr>
              <a:buSzPts val="1500"/>
              <a:buChar char="●"/>
            </a:pPr>
            <a:r>
              <a:rPr lang="en-US" sz="1500"/>
              <a:t>Brett Crawley – United Kingdom</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457200" y="205979"/>
            <a:ext cx="8229600" cy="857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US"/>
              <a:t>OWASP </a:t>
            </a:r>
            <a:r>
              <a:rPr lang="en-US"/>
              <a:t>SAMM Structure</a:t>
            </a:r>
            <a:endParaRPr/>
          </a:p>
        </p:txBody>
      </p:sp>
      <p:sp>
        <p:nvSpPr>
          <p:cNvPr id="401" name="Google Shape;401;p34"/>
          <p:cNvSpPr/>
          <p:nvPr/>
        </p:nvSpPr>
        <p:spPr>
          <a:xfrm>
            <a:off x="3332800" y="1063375"/>
            <a:ext cx="2485200" cy="4446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Source Sans Pro"/>
                <a:ea typeface="Source Sans Pro"/>
                <a:cs typeface="Source Sans Pro"/>
                <a:sym typeface="Source Sans Pro"/>
              </a:rPr>
              <a:t>Business Functions</a:t>
            </a:r>
            <a:endParaRPr sz="1200">
              <a:solidFill>
                <a:srgbClr val="FFFFFF"/>
              </a:solidFill>
              <a:latin typeface="Source Sans Pro"/>
              <a:ea typeface="Source Sans Pro"/>
              <a:cs typeface="Source Sans Pro"/>
              <a:sym typeface="Source Sans Pro"/>
            </a:endParaRPr>
          </a:p>
        </p:txBody>
      </p:sp>
      <p:sp>
        <p:nvSpPr>
          <p:cNvPr id="402" name="Google Shape;402;p34"/>
          <p:cNvSpPr/>
          <p:nvPr/>
        </p:nvSpPr>
        <p:spPr>
          <a:xfrm>
            <a:off x="3332800" y="1640725"/>
            <a:ext cx="2485200" cy="444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Source Sans Pro"/>
                <a:ea typeface="Source Sans Pro"/>
                <a:cs typeface="Source Sans Pro"/>
                <a:sym typeface="Source Sans Pro"/>
              </a:rPr>
              <a:t>Security Practices</a:t>
            </a:r>
            <a:endParaRPr sz="1200">
              <a:solidFill>
                <a:srgbClr val="FFFFFF"/>
              </a:solidFill>
              <a:latin typeface="Source Sans Pro"/>
              <a:ea typeface="Source Sans Pro"/>
              <a:cs typeface="Source Sans Pro"/>
              <a:sym typeface="Source Sans Pro"/>
            </a:endParaRPr>
          </a:p>
        </p:txBody>
      </p:sp>
      <p:sp>
        <p:nvSpPr>
          <p:cNvPr id="403" name="Google Shape;403;p34"/>
          <p:cNvSpPr/>
          <p:nvPr/>
        </p:nvSpPr>
        <p:spPr>
          <a:xfrm>
            <a:off x="1098100" y="2936925"/>
            <a:ext cx="1984200" cy="3402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Maturity Level I</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Activities</a:t>
            </a:r>
            <a:endParaRPr sz="1000">
              <a:solidFill>
                <a:srgbClr val="FFFFFF"/>
              </a:solidFill>
              <a:latin typeface="Source Sans Pro"/>
              <a:ea typeface="Source Sans Pro"/>
              <a:cs typeface="Source Sans Pro"/>
              <a:sym typeface="Source Sans Pro"/>
            </a:endParaRPr>
          </a:p>
        </p:txBody>
      </p:sp>
      <p:sp>
        <p:nvSpPr>
          <p:cNvPr id="404" name="Google Shape;404;p34"/>
          <p:cNvSpPr/>
          <p:nvPr/>
        </p:nvSpPr>
        <p:spPr>
          <a:xfrm>
            <a:off x="1098100" y="3378678"/>
            <a:ext cx="1984200" cy="3402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Maturity Level II</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Activities</a:t>
            </a:r>
            <a:endParaRPr sz="1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FFFFFF"/>
              </a:solidFill>
              <a:latin typeface="Source Sans Pro"/>
              <a:ea typeface="Source Sans Pro"/>
              <a:cs typeface="Source Sans Pro"/>
              <a:sym typeface="Source Sans Pro"/>
            </a:endParaRPr>
          </a:p>
        </p:txBody>
      </p:sp>
      <p:sp>
        <p:nvSpPr>
          <p:cNvPr id="405" name="Google Shape;405;p34"/>
          <p:cNvSpPr/>
          <p:nvPr/>
        </p:nvSpPr>
        <p:spPr>
          <a:xfrm>
            <a:off x="1098100" y="3820430"/>
            <a:ext cx="1984200" cy="3402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0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chemeClr val="lt1"/>
                </a:solidFill>
                <a:latin typeface="Source Sans Pro"/>
                <a:ea typeface="Source Sans Pro"/>
                <a:cs typeface="Source Sans Pro"/>
                <a:sym typeface="Source Sans Pro"/>
              </a:rPr>
              <a:t>Maturity Level III</a:t>
            </a:r>
            <a:endParaRPr sz="1000">
              <a:solidFill>
                <a:schemeClr val="lt1"/>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lang="en-US" sz="1000">
                <a:solidFill>
                  <a:schemeClr val="lt1"/>
                </a:solidFill>
                <a:latin typeface="Source Sans Pro"/>
                <a:ea typeface="Source Sans Pro"/>
                <a:cs typeface="Source Sans Pro"/>
                <a:sym typeface="Source Sans Pro"/>
              </a:rPr>
              <a:t>Activities</a:t>
            </a:r>
            <a:endParaRPr sz="10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FFFFFF"/>
              </a:solidFill>
              <a:latin typeface="Source Sans Pro"/>
              <a:ea typeface="Source Sans Pro"/>
              <a:cs typeface="Source Sans Pro"/>
              <a:sym typeface="Source Sans Pro"/>
            </a:endParaRPr>
          </a:p>
        </p:txBody>
      </p:sp>
      <p:cxnSp>
        <p:nvCxnSpPr>
          <p:cNvPr id="406" name="Google Shape;406;p34"/>
          <p:cNvCxnSpPr>
            <a:stCxn id="402" idx="0"/>
            <a:endCxn id="401" idx="2"/>
          </p:cNvCxnSpPr>
          <p:nvPr/>
        </p:nvCxnSpPr>
        <p:spPr>
          <a:xfrm rot="-5400000">
            <a:off x="4509250" y="1573975"/>
            <a:ext cx="132900" cy="600"/>
          </a:xfrm>
          <a:prstGeom prst="bentConnector3">
            <a:avLst>
              <a:gd fmla="val 49944" name="adj1"/>
            </a:avLst>
          </a:prstGeom>
          <a:noFill/>
          <a:ln cap="flat" cmpd="sng" w="9525">
            <a:solidFill>
              <a:srgbClr val="C2C2C2"/>
            </a:solidFill>
            <a:prstDash val="solid"/>
            <a:round/>
            <a:headEnd len="sm" w="sm" type="stealth"/>
            <a:tailEnd len="sm" w="sm" type="none"/>
          </a:ln>
        </p:spPr>
      </p:cxnSp>
      <p:cxnSp>
        <p:nvCxnSpPr>
          <p:cNvPr id="407" name="Google Shape;407;p34"/>
          <p:cNvCxnSpPr>
            <a:stCxn id="403" idx="2"/>
            <a:endCxn id="404" idx="0"/>
          </p:cNvCxnSpPr>
          <p:nvPr/>
        </p:nvCxnSpPr>
        <p:spPr>
          <a:xfrm flipH="1" rot="-5400000">
            <a:off x="2039650" y="3327675"/>
            <a:ext cx="101700" cy="600"/>
          </a:xfrm>
          <a:prstGeom prst="bentConnector3">
            <a:avLst>
              <a:gd fmla="val 49928" name="adj1"/>
            </a:avLst>
          </a:prstGeom>
          <a:noFill/>
          <a:ln cap="flat" cmpd="sng" w="9525">
            <a:solidFill>
              <a:srgbClr val="C2C2C2"/>
            </a:solidFill>
            <a:prstDash val="solid"/>
            <a:round/>
            <a:headEnd len="sm" w="sm" type="none"/>
            <a:tailEnd len="sm" w="sm" type="stealth"/>
          </a:ln>
        </p:spPr>
      </p:cxnSp>
      <p:cxnSp>
        <p:nvCxnSpPr>
          <p:cNvPr id="408" name="Google Shape;408;p34"/>
          <p:cNvCxnSpPr>
            <a:stCxn id="409" idx="0"/>
            <a:endCxn id="402" idx="2"/>
          </p:cNvCxnSpPr>
          <p:nvPr/>
        </p:nvCxnSpPr>
        <p:spPr>
          <a:xfrm rot="-5400000">
            <a:off x="3195400" y="980174"/>
            <a:ext cx="274800" cy="2485200"/>
          </a:xfrm>
          <a:prstGeom prst="bentConnector3">
            <a:avLst>
              <a:gd fmla="val 50009" name="adj1"/>
            </a:avLst>
          </a:prstGeom>
          <a:noFill/>
          <a:ln cap="flat" cmpd="sng" w="9525">
            <a:solidFill>
              <a:srgbClr val="C2C2C2"/>
            </a:solidFill>
            <a:prstDash val="solid"/>
            <a:round/>
            <a:headEnd len="sm" w="sm" type="stealth"/>
            <a:tailEnd len="sm" w="sm" type="none"/>
          </a:ln>
        </p:spPr>
      </p:cxnSp>
      <p:cxnSp>
        <p:nvCxnSpPr>
          <p:cNvPr id="410" name="Google Shape;410;p34"/>
          <p:cNvCxnSpPr>
            <a:stCxn id="405" idx="0"/>
            <a:endCxn id="404" idx="2"/>
          </p:cNvCxnSpPr>
          <p:nvPr/>
        </p:nvCxnSpPr>
        <p:spPr>
          <a:xfrm rot="-5400000">
            <a:off x="2039650" y="3769280"/>
            <a:ext cx="101700" cy="600"/>
          </a:xfrm>
          <a:prstGeom prst="bentConnector3">
            <a:avLst>
              <a:gd fmla="val 49928" name="adj1"/>
            </a:avLst>
          </a:prstGeom>
          <a:noFill/>
          <a:ln cap="flat" cmpd="sng" w="9525">
            <a:solidFill>
              <a:srgbClr val="C2C2C2"/>
            </a:solidFill>
            <a:prstDash val="solid"/>
            <a:round/>
            <a:headEnd len="sm" w="sm" type="stealth"/>
            <a:tailEnd len="sm" w="sm" type="none"/>
          </a:ln>
        </p:spPr>
      </p:cxnSp>
      <p:sp>
        <p:nvSpPr>
          <p:cNvPr id="411" name="Google Shape;411;p34"/>
          <p:cNvSpPr/>
          <p:nvPr/>
        </p:nvSpPr>
        <p:spPr>
          <a:xfrm>
            <a:off x="5818000" y="2360174"/>
            <a:ext cx="2485200" cy="444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Source Sans Pro"/>
                <a:ea typeface="Source Sans Pro"/>
                <a:cs typeface="Source Sans Pro"/>
                <a:sym typeface="Source Sans Pro"/>
              </a:rPr>
              <a:t>Stream 2</a:t>
            </a:r>
            <a:endParaRPr sz="1200">
              <a:solidFill>
                <a:srgbClr val="FFFFFF"/>
              </a:solidFill>
              <a:latin typeface="Source Sans Pro"/>
              <a:ea typeface="Source Sans Pro"/>
              <a:cs typeface="Source Sans Pro"/>
              <a:sym typeface="Source Sans Pro"/>
            </a:endParaRPr>
          </a:p>
        </p:txBody>
      </p:sp>
      <p:cxnSp>
        <p:nvCxnSpPr>
          <p:cNvPr id="412" name="Google Shape;412;p34"/>
          <p:cNvCxnSpPr>
            <a:stCxn id="402" idx="2"/>
            <a:endCxn id="411" idx="0"/>
          </p:cNvCxnSpPr>
          <p:nvPr/>
        </p:nvCxnSpPr>
        <p:spPr>
          <a:xfrm flipH="1" rot="-5400000">
            <a:off x="5680600" y="980125"/>
            <a:ext cx="274800" cy="2485200"/>
          </a:xfrm>
          <a:prstGeom prst="bentConnector3">
            <a:avLst>
              <a:gd fmla="val 50009" name="adj1"/>
            </a:avLst>
          </a:prstGeom>
          <a:noFill/>
          <a:ln cap="flat" cmpd="sng" w="9525">
            <a:solidFill>
              <a:srgbClr val="C2C2C2"/>
            </a:solidFill>
            <a:prstDash val="solid"/>
            <a:round/>
            <a:headEnd len="sm" w="sm" type="none"/>
            <a:tailEnd len="sm" w="sm" type="stealth"/>
          </a:ln>
        </p:spPr>
      </p:cxnSp>
      <p:sp>
        <p:nvSpPr>
          <p:cNvPr id="409" name="Google Shape;409;p34"/>
          <p:cNvSpPr/>
          <p:nvPr/>
        </p:nvSpPr>
        <p:spPr>
          <a:xfrm>
            <a:off x="847600" y="2360174"/>
            <a:ext cx="2485200" cy="4446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Source Sans Pro"/>
                <a:ea typeface="Source Sans Pro"/>
                <a:cs typeface="Source Sans Pro"/>
                <a:sym typeface="Source Sans Pro"/>
              </a:rPr>
              <a:t>Stream 1</a:t>
            </a:r>
            <a:endParaRPr sz="1200">
              <a:solidFill>
                <a:srgbClr val="FFFFFF"/>
              </a:solidFill>
              <a:latin typeface="Source Sans Pro"/>
              <a:ea typeface="Source Sans Pro"/>
              <a:cs typeface="Source Sans Pro"/>
              <a:sym typeface="Source Sans Pro"/>
            </a:endParaRPr>
          </a:p>
        </p:txBody>
      </p:sp>
      <p:sp>
        <p:nvSpPr>
          <p:cNvPr id="413" name="Google Shape;413;p34"/>
          <p:cNvSpPr/>
          <p:nvPr/>
        </p:nvSpPr>
        <p:spPr>
          <a:xfrm>
            <a:off x="6068500" y="2937475"/>
            <a:ext cx="1984200" cy="3399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Maturity Level I</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Activities</a:t>
            </a:r>
            <a:endParaRPr sz="1000">
              <a:solidFill>
                <a:srgbClr val="FFFFFF"/>
              </a:solidFill>
              <a:latin typeface="Source Sans Pro"/>
              <a:ea typeface="Source Sans Pro"/>
              <a:cs typeface="Source Sans Pro"/>
              <a:sym typeface="Source Sans Pro"/>
            </a:endParaRPr>
          </a:p>
        </p:txBody>
      </p:sp>
      <p:sp>
        <p:nvSpPr>
          <p:cNvPr id="414" name="Google Shape;414;p34"/>
          <p:cNvSpPr/>
          <p:nvPr/>
        </p:nvSpPr>
        <p:spPr>
          <a:xfrm>
            <a:off x="6068500" y="3378825"/>
            <a:ext cx="1984200" cy="3399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Maturity Level II</a:t>
            </a:r>
            <a:endParaRPr sz="10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rgbClr val="FFFFFF"/>
                </a:solidFill>
                <a:latin typeface="Source Sans Pro"/>
                <a:ea typeface="Source Sans Pro"/>
                <a:cs typeface="Source Sans Pro"/>
                <a:sym typeface="Source Sans Pro"/>
              </a:rPr>
              <a:t>Activities</a:t>
            </a:r>
            <a:endParaRPr sz="1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FFFFFF"/>
              </a:solidFill>
              <a:latin typeface="Source Sans Pro"/>
              <a:ea typeface="Source Sans Pro"/>
              <a:cs typeface="Source Sans Pro"/>
              <a:sym typeface="Source Sans Pro"/>
            </a:endParaRPr>
          </a:p>
        </p:txBody>
      </p:sp>
      <p:sp>
        <p:nvSpPr>
          <p:cNvPr id="415" name="Google Shape;415;p34"/>
          <p:cNvSpPr/>
          <p:nvPr/>
        </p:nvSpPr>
        <p:spPr>
          <a:xfrm>
            <a:off x="6068500" y="3820175"/>
            <a:ext cx="1984200" cy="3399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0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en-US" sz="1000">
                <a:solidFill>
                  <a:schemeClr val="lt1"/>
                </a:solidFill>
                <a:latin typeface="Source Sans Pro"/>
                <a:ea typeface="Source Sans Pro"/>
                <a:cs typeface="Source Sans Pro"/>
                <a:sym typeface="Source Sans Pro"/>
              </a:rPr>
              <a:t>Maturity Level III</a:t>
            </a:r>
            <a:endParaRPr sz="1000">
              <a:solidFill>
                <a:schemeClr val="lt1"/>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lang="en-US" sz="1000">
                <a:solidFill>
                  <a:schemeClr val="lt1"/>
                </a:solidFill>
                <a:latin typeface="Source Sans Pro"/>
                <a:ea typeface="Source Sans Pro"/>
                <a:cs typeface="Source Sans Pro"/>
                <a:sym typeface="Source Sans Pro"/>
              </a:rPr>
              <a:t>Activities</a:t>
            </a:r>
            <a:endParaRPr sz="10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FFFFFF"/>
              </a:solidFill>
              <a:latin typeface="Source Sans Pro"/>
              <a:ea typeface="Source Sans Pro"/>
              <a:cs typeface="Source Sans Pro"/>
              <a:sym typeface="Source Sans Pro"/>
            </a:endParaRPr>
          </a:p>
        </p:txBody>
      </p:sp>
      <p:cxnSp>
        <p:nvCxnSpPr>
          <p:cNvPr id="416" name="Google Shape;416;p34"/>
          <p:cNvCxnSpPr>
            <a:stCxn id="409" idx="2"/>
            <a:endCxn id="403" idx="0"/>
          </p:cNvCxnSpPr>
          <p:nvPr/>
        </p:nvCxnSpPr>
        <p:spPr>
          <a:xfrm flipH="1" rot="-5400000">
            <a:off x="2024350" y="2870624"/>
            <a:ext cx="132300" cy="600"/>
          </a:xfrm>
          <a:prstGeom prst="bentConnector3">
            <a:avLst>
              <a:gd fmla="val 49944" name="adj1"/>
            </a:avLst>
          </a:prstGeom>
          <a:noFill/>
          <a:ln cap="flat" cmpd="sng" w="9525">
            <a:solidFill>
              <a:srgbClr val="C2C2C2"/>
            </a:solidFill>
            <a:prstDash val="solid"/>
            <a:round/>
            <a:headEnd len="sm" w="sm" type="none"/>
            <a:tailEnd len="sm" w="sm" type="stealth"/>
          </a:ln>
        </p:spPr>
      </p:cxnSp>
      <p:cxnSp>
        <p:nvCxnSpPr>
          <p:cNvPr id="417" name="Google Shape;417;p34"/>
          <p:cNvCxnSpPr>
            <a:stCxn id="411" idx="2"/>
            <a:endCxn id="413" idx="0"/>
          </p:cNvCxnSpPr>
          <p:nvPr/>
        </p:nvCxnSpPr>
        <p:spPr>
          <a:xfrm flipH="1" rot="-5400000">
            <a:off x="6994600" y="2870774"/>
            <a:ext cx="132600" cy="600"/>
          </a:xfrm>
          <a:prstGeom prst="bentConnector3">
            <a:avLst>
              <a:gd fmla="val 50038" name="adj1"/>
            </a:avLst>
          </a:prstGeom>
          <a:noFill/>
          <a:ln cap="flat" cmpd="sng" w="9525">
            <a:solidFill>
              <a:srgbClr val="C2C2C2"/>
            </a:solidFill>
            <a:prstDash val="solid"/>
            <a:round/>
            <a:headEnd len="sm" w="sm" type="none"/>
            <a:tailEnd len="sm" w="sm" type="stealth"/>
          </a:ln>
        </p:spPr>
      </p:cxnSp>
      <p:cxnSp>
        <p:nvCxnSpPr>
          <p:cNvPr id="418" name="Google Shape;418;p34"/>
          <p:cNvCxnSpPr>
            <a:stCxn id="413" idx="2"/>
            <a:endCxn id="414" idx="0"/>
          </p:cNvCxnSpPr>
          <p:nvPr/>
        </p:nvCxnSpPr>
        <p:spPr>
          <a:xfrm flipH="1" rot="-5400000">
            <a:off x="7010200" y="3327775"/>
            <a:ext cx="101400" cy="600"/>
          </a:xfrm>
          <a:prstGeom prst="bentConnector3">
            <a:avLst>
              <a:gd fmla="val 50025" name="adj1"/>
            </a:avLst>
          </a:prstGeom>
          <a:noFill/>
          <a:ln cap="flat" cmpd="sng" w="9525">
            <a:solidFill>
              <a:srgbClr val="C2C2C2"/>
            </a:solidFill>
            <a:prstDash val="solid"/>
            <a:round/>
            <a:headEnd len="sm" w="sm" type="none"/>
            <a:tailEnd len="sm" w="sm" type="stealth"/>
          </a:ln>
        </p:spPr>
      </p:cxnSp>
      <p:cxnSp>
        <p:nvCxnSpPr>
          <p:cNvPr id="419" name="Google Shape;419;p34"/>
          <p:cNvCxnSpPr>
            <a:stCxn id="415" idx="0"/>
            <a:endCxn id="414" idx="2"/>
          </p:cNvCxnSpPr>
          <p:nvPr/>
        </p:nvCxnSpPr>
        <p:spPr>
          <a:xfrm rot="-5400000">
            <a:off x="7010200" y="3769175"/>
            <a:ext cx="101400" cy="600"/>
          </a:xfrm>
          <a:prstGeom prst="bentConnector3">
            <a:avLst>
              <a:gd fmla="val 50025" name="adj1"/>
            </a:avLst>
          </a:prstGeom>
          <a:noFill/>
          <a:ln cap="flat" cmpd="sng" w="9525">
            <a:solidFill>
              <a:srgbClr val="C2C2C2"/>
            </a:solidFill>
            <a:prstDash val="solid"/>
            <a:round/>
            <a:headEnd len="sm" w="sm" type="stealth"/>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SAMM Business Functions</a:t>
            </a:r>
            <a:endParaRPr/>
          </a:p>
        </p:txBody>
      </p:sp>
      <p:sp>
        <p:nvSpPr>
          <p:cNvPr id="425" name="Google Shape;425;p35"/>
          <p:cNvSpPr txBox="1"/>
          <p:nvPr>
            <p:ph idx="4294967295"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p>
            <a:pPr indent="-317499" lvl="0" marL="530416" rtl="0" algn="l">
              <a:lnSpc>
                <a:spcPct val="100000"/>
              </a:lnSpc>
              <a:spcBef>
                <a:spcPts val="0"/>
              </a:spcBef>
              <a:spcAft>
                <a:spcPts val="0"/>
              </a:spcAft>
              <a:buClr>
                <a:srgbClr val="FFFFFF"/>
              </a:buClr>
              <a:buSzPts val="2400"/>
              <a:buFont typeface="Arial"/>
              <a:buChar char="•"/>
            </a:pPr>
            <a:r>
              <a:rPr lang="en-US" sz="2400"/>
              <a:t>Start with the core activities tied to any organization performing software development</a:t>
            </a:r>
            <a:endParaRPr sz="2400"/>
          </a:p>
          <a:p>
            <a:pPr indent="-317499" lvl="0" marL="530416" rtl="0" algn="l">
              <a:lnSpc>
                <a:spcPct val="100000"/>
              </a:lnSpc>
              <a:spcBef>
                <a:spcPts val="640"/>
              </a:spcBef>
              <a:spcAft>
                <a:spcPts val="0"/>
              </a:spcAft>
              <a:buClr>
                <a:srgbClr val="FFFFFF"/>
              </a:buClr>
              <a:buSzPts val="2400"/>
              <a:buFont typeface="Arial"/>
              <a:buChar char="•"/>
            </a:pPr>
            <a:r>
              <a:rPr lang="en-US" sz="2400"/>
              <a:t>Named generically, but should resonate with any development stakeholder</a:t>
            </a:r>
            <a:endParaRPr sz="2400"/>
          </a:p>
        </p:txBody>
      </p:sp>
      <p:grpSp>
        <p:nvGrpSpPr>
          <p:cNvPr id="426" name="Google Shape;426;p35"/>
          <p:cNvGrpSpPr/>
          <p:nvPr/>
        </p:nvGrpSpPr>
        <p:grpSpPr>
          <a:xfrm>
            <a:off x="4565100" y="1228557"/>
            <a:ext cx="4381444" cy="3043516"/>
            <a:chOff x="857298" y="2989"/>
            <a:chExt cx="4381444" cy="4058021"/>
          </a:xfrm>
        </p:grpSpPr>
        <p:sp>
          <p:nvSpPr>
            <p:cNvPr id="427" name="Google Shape;427;p35"/>
            <p:cNvSpPr/>
            <p:nvPr/>
          </p:nvSpPr>
          <p:spPr>
            <a:xfrm rot="10800000">
              <a:off x="1184801" y="2989"/>
              <a:ext cx="4053900" cy="655200"/>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txBox="1"/>
            <p:nvPr/>
          </p:nvSpPr>
          <p:spPr>
            <a:xfrm>
              <a:off x="1348642" y="3063"/>
              <a:ext cx="3890100" cy="655200"/>
            </a:xfrm>
            <a:prstGeom prst="rect">
              <a:avLst/>
            </a:prstGeom>
            <a:noFill/>
            <a:ln>
              <a:noFill/>
            </a:ln>
          </p:spPr>
          <p:txBody>
            <a:bodyPr anchorCtr="0" anchor="ctr" bIns="106675" lIns="288875" spcFirstLastPara="1" rIns="19912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Governance</a:t>
              </a:r>
              <a:endParaRPr/>
            </a:p>
          </p:txBody>
        </p:sp>
        <p:sp>
          <p:nvSpPr>
            <p:cNvPr id="429" name="Google Shape;429;p35"/>
            <p:cNvSpPr/>
            <p:nvPr/>
          </p:nvSpPr>
          <p:spPr>
            <a:xfrm>
              <a:off x="857298" y="3063"/>
              <a:ext cx="655200" cy="655200"/>
            </a:xfrm>
            <a:prstGeom prst="ellipse">
              <a:avLst/>
            </a:prstGeom>
            <a:solidFill>
              <a:srgbClr val="C0CCE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rot="10800000">
              <a:off x="1184801" y="853676"/>
              <a:ext cx="4053900" cy="655200"/>
            </a:xfrm>
            <a:prstGeom prst="homePlate">
              <a:avLst>
                <a:gd fmla="val 50000" name="adj"/>
              </a:avLst>
            </a:prstGeom>
            <a:solidFill>
              <a:srgbClr val="FFFF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txBox="1"/>
            <p:nvPr/>
          </p:nvSpPr>
          <p:spPr>
            <a:xfrm>
              <a:off x="1348642" y="853750"/>
              <a:ext cx="3890100" cy="655200"/>
            </a:xfrm>
            <a:prstGeom prst="rect">
              <a:avLst/>
            </a:prstGeom>
            <a:noFill/>
            <a:ln>
              <a:noFill/>
            </a:ln>
          </p:spPr>
          <p:txBody>
            <a:bodyPr anchorCtr="0" anchor="ctr" bIns="106675" lIns="288875" spcFirstLastPara="1" rIns="199125" wrap="square" tIns="106675">
              <a:noAutofit/>
            </a:bodyPr>
            <a:lstStyle/>
            <a:p>
              <a:pPr indent="0" lvl="0" marL="0" marR="0" rtl="0" algn="ctr">
                <a:lnSpc>
                  <a:spcPct val="90000"/>
                </a:lnSpc>
                <a:spcBef>
                  <a:spcPts val="0"/>
                </a:spcBef>
                <a:spcAft>
                  <a:spcPts val="0"/>
                </a:spcAft>
                <a:buClr>
                  <a:srgbClr val="FF0000"/>
                </a:buClr>
                <a:buSzPts val="2800"/>
                <a:buFont typeface="Arial"/>
                <a:buNone/>
              </a:pPr>
              <a:r>
                <a:rPr b="0" i="0" lang="en-US" sz="2800" u="none" cap="none" strike="noStrike">
                  <a:solidFill>
                    <a:srgbClr val="FF0000"/>
                  </a:solidFill>
                  <a:latin typeface="Arial"/>
                  <a:ea typeface="Arial"/>
                  <a:cs typeface="Arial"/>
                  <a:sym typeface="Arial"/>
                </a:rPr>
                <a:t>Design</a:t>
              </a:r>
              <a:endParaRPr/>
            </a:p>
          </p:txBody>
        </p:sp>
        <p:sp>
          <p:nvSpPr>
            <p:cNvPr id="432" name="Google Shape;432;p35"/>
            <p:cNvSpPr/>
            <p:nvPr/>
          </p:nvSpPr>
          <p:spPr>
            <a:xfrm>
              <a:off x="857298" y="853750"/>
              <a:ext cx="655200" cy="655200"/>
            </a:xfrm>
            <a:prstGeom prst="ellipse">
              <a:avLst/>
            </a:prstGeom>
            <a:solidFill>
              <a:srgbClr val="C0CCE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rot="10800000">
              <a:off x="1184801" y="1704362"/>
              <a:ext cx="4053900" cy="655200"/>
            </a:xfrm>
            <a:prstGeom prst="homePlate">
              <a:avLst>
                <a:gd fmla="val 50000" name="adj"/>
              </a:avLst>
            </a:prstGeom>
            <a:solidFill>
              <a:srgbClr val="6633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txBox="1"/>
            <p:nvPr/>
          </p:nvSpPr>
          <p:spPr>
            <a:xfrm>
              <a:off x="1348642" y="1704436"/>
              <a:ext cx="3890100" cy="655200"/>
            </a:xfrm>
            <a:prstGeom prst="rect">
              <a:avLst/>
            </a:prstGeom>
            <a:noFill/>
            <a:ln>
              <a:noFill/>
            </a:ln>
          </p:spPr>
          <p:txBody>
            <a:bodyPr anchorCtr="0" anchor="ctr" bIns="106675" lIns="288875" spcFirstLastPara="1" rIns="19912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Implementation</a:t>
              </a:r>
              <a:endParaRPr/>
            </a:p>
          </p:txBody>
        </p:sp>
        <p:sp>
          <p:nvSpPr>
            <p:cNvPr id="435" name="Google Shape;435;p35"/>
            <p:cNvSpPr/>
            <p:nvPr/>
          </p:nvSpPr>
          <p:spPr>
            <a:xfrm>
              <a:off x="857298" y="1704436"/>
              <a:ext cx="655200" cy="655200"/>
            </a:xfrm>
            <a:prstGeom prst="ellipse">
              <a:avLst/>
            </a:prstGeom>
            <a:solidFill>
              <a:srgbClr val="C0CCE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rot="10800000">
              <a:off x="1184801" y="2555049"/>
              <a:ext cx="4053900" cy="655200"/>
            </a:xfrm>
            <a:prstGeom prst="homePlate">
              <a:avLst>
                <a:gd fmla="val 50000" name="adj"/>
              </a:avLst>
            </a:prstGeom>
            <a:solidFill>
              <a:srgbClr val="4F612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txBox="1"/>
            <p:nvPr/>
          </p:nvSpPr>
          <p:spPr>
            <a:xfrm>
              <a:off x="1348642" y="2555123"/>
              <a:ext cx="3890100" cy="655200"/>
            </a:xfrm>
            <a:prstGeom prst="rect">
              <a:avLst/>
            </a:prstGeom>
            <a:noFill/>
            <a:ln>
              <a:noFill/>
            </a:ln>
          </p:spPr>
          <p:txBody>
            <a:bodyPr anchorCtr="0" anchor="ctr" bIns="106675" lIns="288875" spcFirstLastPara="1" rIns="19912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Verification</a:t>
              </a:r>
              <a:endParaRPr/>
            </a:p>
          </p:txBody>
        </p:sp>
        <p:sp>
          <p:nvSpPr>
            <p:cNvPr id="438" name="Google Shape;438;p35"/>
            <p:cNvSpPr/>
            <p:nvPr/>
          </p:nvSpPr>
          <p:spPr>
            <a:xfrm>
              <a:off x="857298" y="2555123"/>
              <a:ext cx="655200" cy="655200"/>
            </a:xfrm>
            <a:prstGeom prst="ellipse">
              <a:avLst/>
            </a:prstGeom>
            <a:solidFill>
              <a:srgbClr val="C0CCE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rot="10800000">
              <a:off x="1184801" y="3405736"/>
              <a:ext cx="4053900" cy="655200"/>
            </a:xfrm>
            <a:prstGeom prst="homePlate">
              <a:avLst>
                <a:gd fmla="val 50000" name="adj"/>
              </a:avLst>
            </a:prstGeom>
            <a:solidFill>
              <a:srgbClr val="63242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txBox="1"/>
            <p:nvPr/>
          </p:nvSpPr>
          <p:spPr>
            <a:xfrm>
              <a:off x="1348642" y="3405810"/>
              <a:ext cx="3890100" cy="655200"/>
            </a:xfrm>
            <a:prstGeom prst="rect">
              <a:avLst/>
            </a:prstGeom>
            <a:noFill/>
            <a:ln>
              <a:noFill/>
            </a:ln>
          </p:spPr>
          <p:txBody>
            <a:bodyPr anchorCtr="0" anchor="ctr" bIns="106675" lIns="288875" spcFirstLastPara="1" rIns="199125" wrap="square" tIns="106675">
              <a:noAutofit/>
            </a:bodyPr>
            <a:lstStyle/>
            <a:p>
              <a:pPr indent="0" lvl="0" marL="0" marR="0" rtl="0" algn="ctr">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Operations</a:t>
              </a:r>
              <a:endParaRPr/>
            </a:p>
          </p:txBody>
        </p:sp>
        <p:sp>
          <p:nvSpPr>
            <p:cNvPr id="441" name="Google Shape;441;p35"/>
            <p:cNvSpPr/>
            <p:nvPr/>
          </p:nvSpPr>
          <p:spPr>
            <a:xfrm>
              <a:off x="857298" y="3405810"/>
              <a:ext cx="655200" cy="655200"/>
            </a:xfrm>
            <a:prstGeom prst="ellipse">
              <a:avLst/>
            </a:prstGeom>
            <a:solidFill>
              <a:srgbClr val="C0CCE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5"/>
          <p:cNvGrpSpPr/>
          <p:nvPr/>
        </p:nvGrpSpPr>
        <p:grpSpPr>
          <a:xfrm>
            <a:off x="4587948" y="1245343"/>
            <a:ext cx="612000" cy="459000"/>
            <a:chOff x="7573215" y="3474401"/>
            <a:chExt cx="612000" cy="612000"/>
          </a:xfrm>
        </p:grpSpPr>
        <p:sp>
          <p:nvSpPr>
            <p:cNvPr id="443" name="Google Shape;443;p35"/>
            <p:cNvSpPr/>
            <p:nvPr/>
          </p:nvSpPr>
          <p:spPr>
            <a:xfrm>
              <a:off x="7573215" y="3474401"/>
              <a:ext cx="612000" cy="612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44" name="Google Shape;444;p35"/>
            <p:cNvSpPr/>
            <p:nvPr/>
          </p:nvSpPr>
          <p:spPr>
            <a:xfrm>
              <a:off x="7695985" y="3601300"/>
              <a:ext cx="334377" cy="373145"/>
            </a:xfrm>
            <a:custGeom>
              <a:rect b="b" l="l" r="r" t="t"/>
              <a:pathLst>
                <a:path extrusionOk="0" h="308" w="276">
                  <a:moveTo>
                    <a:pt x="6" y="30"/>
                  </a:moveTo>
                  <a:lnTo>
                    <a:pt x="6" y="30"/>
                  </a:lnTo>
                  <a:lnTo>
                    <a:pt x="14" y="26"/>
                  </a:lnTo>
                  <a:lnTo>
                    <a:pt x="20" y="24"/>
                  </a:lnTo>
                  <a:lnTo>
                    <a:pt x="28" y="26"/>
                  </a:lnTo>
                  <a:lnTo>
                    <a:pt x="36" y="30"/>
                  </a:lnTo>
                  <a:lnTo>
                    <a:pt x="8" y="60"/>
                  </a:lnTo>
                  <a:lnTo>
                    <a:pt x="8" y="60"/>
                  </a:lnTo>
                  <a:lnTo>
                    <a:pt x="2" y="52"/>
                  </a:lnTo>
                  <a:lnTo>
                    <a:pt x="0" y="46"/>
                  </a:lnTo>
                  <a:lnTo>
                    <a:pt x="2" y="38"/>
                  </a:lnTo>
                  <a:lnTo>
                    <a:pt x="6" y="30"/>
                  </a:lnTo>
                  <a:lnTo>
                    <a:pt x="6" y="30"/>
                  </a:lnTo>
                  <a:close/>
                  <a:moveTo>
                    <a:pt x="176" y="202"/>
                  </a:moveTo>
                  <a:lnTo>
                    <a:pt x="176" y="202"/>
                  </a:lnTo>
                  <a:lnTo>
                    <a:pt x="176" y="198"/>
                  </a:lnTo>
                  <a:lnTo>
                    <a:pt x="174" y="194"/>
                  </a:lnTo>
                  <a:lnTo>
                    <a:pt x="174" y="194"/>
                  </a:lnTo>
                  <a:lnTo>
                    <a:pt x="154" y="178"/>
                  </a:lnTo>
                  <a:lnTo>
                    <a:pt x="130" y="158"/>
                  </a:lnTo>
                  <a:lnTo>
                    <a:pt x="100" y="132"/>
                  </a:lnTo>
                  <a:lnTo>
                    <a:pt x="100" y="132"/>
                  </a:lnTo>
                  <a:lnTo>
                    <a:pt x="70" y="102"/>
                  </a:lnTo>
                  <a:lnTo>
                    <a:pt x="50" y="80"/>
                  </a:lnTo>
                  <a:lnTo>
                    <a:pt x="32" y="60"/>
                  </a:lnTo>
                  <a:lnTo>
                    <a:pt x="32" y="60"/>
                  </a:lnTo>
                  <a:lnTo>
                    <a:pt x="30" y="58"/>
                  </a:lnTo>
                  <a:lnTo>
                    <a:pt x="24" y="60"/>
                  </a:lnTo>
                  <a:lnTo>
                    <a:pt x="24" y="60"/>
                  </a:lnTo>
                  <a:lnTo>
                    <a:pt x="22" y="64"/>
                  </a:lnTo>
                  <a:lnTo>
                    <a:pt x="24" y="68"/>
                  </a:lnTo>
                  <a:lnTo>
                    <a:pt x="24" y="68"/>
                  </a:lnTo>
                  <a:lnTo>
                    <a:pt x="42" y="88"/>
                  </a:lnTo>
                  <a:lnTo>
                    <a:pt x="62" y="110"/>
                  </a:lnTo>
                  <a:lnTo>
                    <a:pt x="92" y="140"/>
                  </a:lnTo>
                  <a:lnTo>
                    <a:pt x="92" y="140"/>
                  </a:lnTo>
                  <a:lnTo>
                    <a:pt x="122" y="168"/>
                  </a:lnTo>
                  <a:lnTo>
                    <a:pt x="146" y="188"/>
                  </a:lnTo>
                  <a:lnTo>
                    <a:pt x="168" y="204"/>
                  </a:lnTo>
                  <a:lnTo>
                    <a:pt x="168" y="204"/>
                  </a:lnTo>
                  <a:lnTo>
                    <a:pt x="172" y="206"/>
                  </a:lnTo>
                  <a:lnTo>
                    <a:pt x="172" y="206"/>
                  </a:lnTo>
                  <a:lnTo>
                    <a:pt x="174" y="204"/>
                  </a:lnTo>
                  <a:lnTo>
                    <a:pt x="176" y="202"/>
                  </a:lnTo>
                  <a:lnTo>
                    <a:pt x="176" y="202"/>
                  </a:lnTo>
                  <a:close/>
                  <a:moveTo>
                    <a:pt x="276" y="82"/>
                  </a:moveTo>
                  <a:lnTo>
                    <a:pt x="276" y="292"/>
                  </a:lnTo>
                  <a:lnTo>
                    <a:pt x="276" y="292"/>
                  </a:lnTo>
                  <a:lnTo>
                    <a:pt x="274" y="298"/>
                  </a:lnTo>
                  <a:lnTo>
                    <a:pt x="270" y="304"/>
                  </a:lnTo>
                  <a:lnTo>
                    <a:pt x="266" y="308"/>
                  </a:lnTo>
                  <a:lnTo>
                    <a:pt x="260" y="308"/>
                  </a:lnTo>
                  <a:lnTo>
                    <a:pt x="62" y="308"/>
                  </a:lnTo>
                  <a:lnTo>
                    <a:pt x="62" y="308"/>
                  </a:lnTo>
                  <a:lnTo>
                    <a:pt x="56" y="308"/>
                  </a:lnTo>
                  <a:lnTo>
                    <a:pt x="50" y="304"/>
                  </a:lnTo>
                  <a:lnTo>
                    <a:pt x="46" y="298"/>
                  </a:lnTo>
                  <a:lnTo>
                    <a:pt x="46" y="292"/>
                  </a:lnTo>
                  <a:lnTo>
                    <a:pt x="46" y="112"/>
                  </a:lnTo>
                  <a:lnTo>
                    <a:pt x="46" y="112"/>
                  </a:lnTo>
                  <a:lnTo>
                    <a:pt x="64" y="132"/>
                  </a:lnTo>
                  <a:lnTo>
                    <a:pt x="88" y="156"/>
                  </a:lnTo>
                  <a:lnTo>
                    <a:pt x="88" y="156"/>
                  </a:lnTo>
                  <a:lnTo>
                    <a:pt x="122" y="186"/>
                  </a:lnTo>
                  <a:lnTo>
                    <a:pt x="150" y="208"/>
                  </a:lnTo>
                  <a:lnTo>
                    <a:pt x="168" y="220"/>
                  </a:lnTo>
                  <a:lnTo>
                    <a:pt x="178" y="226"/>
                  </a:lnTo>
                  <a:lnTo>
                    <a:pt x="178" y="226"/>
                  </a:lnTo>
                  <a:lnTo>
                    <a:pt x="182" y="214"/>
                  </a:lnTo>
                  <a:lnTo>
                    <a:pt x="190" y="204"/>
                  </a:lnTo>
                  <a:lnTo>
                    <a:pt x="190" y="204"/>
                  </a:lnTo>
                  <a:lnTo>
                    <a:pt x="200" y="196"/>
                  </a:lnTo>
                  <a:lnTo>
                    <a:pt x="210" y="192"/>
                  </a:lnTo>
                  <a:lnTo>
                    <a:pt x="210" y="192"/>
                  </a:lnTo>
                  <a:lnTo>
                    <a:pt x="204" y="182"/>
                  </a:lnTo>
                  <a:lnTo>
                    <a:pt x="190" y="164"/>
                  </a:lnTo>
                  <a:lnTo>
                    <a:pt x="168" y="136"/>
                  </a:lnTo>
                  <a:lnTo>
                    <a:pt x="136" y="106"/>
                  </a:lnTo>
                  <a:lnTo>
                    <a:pt x="136" y="106"/>
                  </a:lnTo>
                  <a:lnTo>
                    <a:pt x="110" y="82"/>
                  </a:lnTo>
                  <a:lnTo>
                    <a:pt x="86" y="62"/>
                  </a:lnTo>
                  <a:lnTo>
                    <a:pt x="54" y="40"/>
                  </a:lnTo>
                  <a:lnTo>
                    <a:pt x="62" y="34"/>
                  </a:lnTo>
                  <a:lnTo>
                    <a:pt x="62" y="34"/>
                  </a:lnTo>
                  <a:lnTo>
                    <a:pt x="84" y="44"/>
                  </a:lnTo>
                  <a:lnTo>
                    <a:pt x="98" y="54"/>
                  </a:lnTo>
                  <a:lnTo>
                    <a:pt x="116" y="68"/>
                  </a:lnTo>
                  <a:lnTo>
                    <a:pt x="116" y="68"/>
                  </a:lnTo>
                  <a:lnTo>
                    <a:pt x="136" y="88"/>
                  </a:lnTo>
                  <a:lnTo>
                    <a:pt x="150" y="106"/>
                  </a:lnTo>
                  <a:lnTo>
                    <a:pt x="160" y="124"/>
                  </a:lnTo>
                  <a:lnTo>
                    <a:pt x="160" y="124"/>
                  </a:lnTo>
                  <a:lnTo>
                    <a:pt x="162" y="126"/>
                  </a:lnTo>
                  <a:lnTo>
                    <a:pt x="166" y="126"/>
                  </a:lnTo>
                  <a:lnTo>
                    <a:pt x="166" y="126"/>
                  </a:lnTo>
                  <a:lnTo>
                    <a:pt x="168" y="126"/>
                  </a:lnTo>
                  <a:lnTo>
                    <a:pt x="168" y="126"/>
                  </a:lnTo>
                  <a:lnTo>
                    <a:pt x="172" y="122"/>
                  </a:lnTo>
                  <a:lnTo>
                    <a:pt x="170" y="118"/>
                  </a:lnTo>
                  <a:lnTo>
                    <a:pt x="170" y="118"/>
                  </a:lnTo>
                  <a:lnTo>
                    <a:pt x="158" y="98"/>
                  </a:lnTo>
                  <a:lnTo>
                    <a:pt x="144" y="80"/>
                  </a:lnTo>
                  <a:lnTo>
                    <a:pt x="124" y="58"/>
                  </a:lnTo>
                  <a:lnTo>
                    <a:pt x="124" y="58"/>
                  </a:lnTo>
                  <a:lnTo>
                    <a:pt x="102" y="40"/>
                  </a:lnTo>
                  <a:lnTo>
                    <a:pt x="82" y="30"/>
                  </a:lnTo>
                  <a:lnTo>
                    <a:pt x="68" y="22"/>
                  </a:lnTo>
                  <a:lnTo>
                    <a:pt x="62" y="20"/>
                  </a:lnTo>
                  <a:lnTo>
                    <a:pt x="58" y="20"/>
                  </a:lnTo>
                  <a:lnTo>
                    <a:pt x="46" y="34"/>
                  </a:lnTo>
                  <a:lnTo>
                    <a:pt x="46" y="16"/>
                  </a:lnTo>
                  <a:lnTo>
                    <a:pt x="46" y="16"/>
                  </a:lnTo>
                  <a:lnTo>
                    <a:pt x="46" y="10"/>
                  </a:lnTo>
                  <a:lnTo>
                    <a:pt x="50" y="4"/>
                  </a:lnTo>
                  <a:lnTo>
                    <a:pt x="56" y="0"/>
                  </a:lnTo>
                  <a:lnTo>
                    <a:pt x="62" y="0"/>
                  </a:lnTo>
                  <a:lnTo>
                    <a:pt x="194" y="0"/>
                  </a:lnTo>
                  <a:lnTo>
                    <a:pt x="210" y="16"/>
                  </a:lnTo>
                  <a:lnTo>
                    <a:pt x="260" y="66"/>
                  </a:lnTo>
                  <a:lnTo>
                    <a:pt x="276" y="82"/>
                  </a:lnTo>
                  <a:close/>
                  <a:moveTo>
                    <a:pt x="194" y="234"/>
                  </a:moveTo>
                  <a:lnTo>
                    <a:pt x="234" y="246"/>
                  </a:lnTo>
                  <a:lnTo>
                    <a:pt x="220" y="206"/>
                  </a:lnTo>
                  <a:lnTo>
                    <a:pt x="220" y="206"/>
                  </a:lnTo>
                  <a:lnTo>
                    <a:pt x="220" y="206"/>
                  </a:lnTo>
                  <a:lnTo>
                    <a:pt x="220" y="206"/>
                  </a:lnTo>
                  <a:lnTo>
                    <a:pt x="212" y="208"/>
                  </a:lnTo>
                  <a:lnTo>
                    <a:pt x="206" y="210"/>
                  </a:lnTo>
                  <a:lnTo>
                    <a:pt x="202" y="214"/>
                  </a:lnTo>
                  <a:lnTo>
                    <a:pt x="202" y="214"/>
                  </a:lnTo>
                  <a:lnTo>
                    <a:pt x="198" y="220"/>
                  </a:lnTo>
                  <a:lnTo>
                    <a:pt x="194" y="226"/>
                  </a:lnTo>
                  <a:lnTo>
                    <a:pt x="194" y="234"/>
                  </a:lnTo>
                  <a:lnTo>
                    <a:pt x="194" y="234"/>
                  </a:lnTo>
                  <a:close/>
                  <a:moveTo>
                    <a:pt x="240" y="272"/>
                  </a:moveTo>
                  <a:lnTo>
                    <a:pt x="240" y="272"/>
                  </a:lnTo>
                  <a:lnTo>
                    <a:pt x="240" y="268"/>
                  </a:lnTo>
                  <a:lnTo>
                    <a:pt x="238" y="266"/>
                  </a:lnTo>
                  <a:lnTo>
                    <a:pt x="236" y="264"/>
                  </a:lnTo>
                  <a:lnTo>
                    <a:pt x="232" y="264"/>
                  </a:lnTo>
                  <a:lnTo>
                    <a:pt x="88" y="264"/>
                  </a:lnTo>
                  <a:lnTo>
                    <a:pt x="88" y="264"/>
                  </a:lnTo>
                  <a:lnTo>
                    <a:pt x="86" y="264"/>
                  </a:lnTo>
                  <a:lnTo>
                    <a:pt x="84" y="266"/>
                  </a:lnTo>
                  <a:lnTo>
                    <a:pt x="82" y="268"/>
                  </a:lnTo>
                  <a:lnTo>
                    <a:pt x="80" y="272"/>
                  </a:lnTo>
                  <a:lnTo>
                    <a:pt x="80" y="272"/>
                  </a:lnTo>
                  <a:lnTo>
                    <a:pt x="82" y="274"/>
                  </a:lnTo>
                  <a:lnTo>
                    <a:pt x="84" y="278"/>
                  </a:lnTo>
                  <a:lnTo>
                    <a:pt x="86" y="280"/>
                  </a:lnTo>
                  <a:lnTo>
                    <a:pt x="88" y="280"/>
                  </a:lnTo>
                  <a:lnTo>
                    <a:pt x="232" y="280"/>
                  </a:lnTo>
                  <a:lnTo>
                    <a:pt x="232" y="280"/>
                  </a:lnTo>
                  <a:lnTo>
                    <a:pt x="236" y="280"/>
                  </a:lnTo>
                  <a:lnTo>
                    <a:pt x="238" y="278"/>
                  </a:lnTo>
                  <a:lnTo>
                    <a:pt x="240" y="274"/>
                  </a:lnTo>
                  <a:lnTo>
                    <a:pt x="240" y="272"/>
                  </a:lnTo>
                  <a:lnTo>
                    <a:pt x="240" y="272"/>
                  </a:lnTo>
                  <a:close/>
                  <a:moveTo>
                    <a:pt x="262" y="84"/>
                  </a:moveTo>
                  <a:lnTo>
                    <a:pt x="244" y="66"/>
                  </a:lnTo>
                  <a:lnTo>
                    <a:pt x="220" y="66"/>
                  </a:lnTo>
                  <a:lnTo>
                    <a:pt x="220" y="42"/>
                  </a:lnTo>
                  <a:lnTo>
                    <a:pt x="202" y="24"/>
                  </a:lnTo>
                  <a:lnTo>
                    <a:pt x="202" y="84"/>
                  </a:lnTo>
                  <a:lnTo>
                    <a:pt x="262" y="84"/>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p35"/>
          <p:cNvGrpSpPr/>
          <p:nvPr/>
        </p:nvGrpSpPr>
        <p:grpSpPr>
          <a:xfrm>
            <a:off x="4587980" y="1883869"/>
            <a:ext cx="612000" cy="459000"/>
            <a:chOff x="2342233" y="3474401"/>
            <a:chExt cx="612000" cy="612000"/>
          </a:xfrm>
        </p:grpSpPr>
        <p:sp>
          <p:nvSpPr>
            <p:cNvPr id="446" name="Google Shape;446;p35"/>
            <p:cNvSpPr/>
            <p:nvPr/>
          </p:nvSpPr>
          <p:spPr>
            <a:xfrm>
              <a:off x="2342233" y="3474401"/>
              <a:ext cx="612000" cy="612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47" name="Google Shape;447;p35"/>
            <p:cNvSpPr/>
            <p:nvPr/>
          </p:nvSpPr>
          <p:spPr>
            <a:xfrm>
              <a:off x="2502740" y="3554044"/>
              <a:ext cx="290986" cy="470427"/>
            </a:xfrm>
            <a:custGeom>
              <a:rect b="b" l="l" r="r" t="t"/>
              <a:pathLst>
                <a:path extrusionOk="0" h="388" w="240">
                  <a:moveTo>
                    <a:pt x="144" y="388"/>
                  </a:moveTo>
                  <a:lnTo>
                    <a:pt x="96" y="388"/>
                  </a:lnTo>
                  <a:lnTo>
                    <a:pt x="96" y="388"/>
                  </a:lnTo>
                  <a:lnTo>
                    <a:pt x="94" y="388"/>
                  </a:lnTo>
                  <a:lnTo>
                    <a:pt x="90" y="386"/>
                  </a:lnTo>
                  <a:lnTo>
                    <a:pt x="88" y="382"/>
                  </a:lnTo>
                  <a:lnTo>
                    <a:pt x="86" y="378"/>
                  </a:lnTo>
                  <a:lnTo>
                    <a:pt x="86" y="378"/>
                  </a:lnTo>
                  <a:lnTo>
                    <a:pt x="88" y="374"/>
                  </a:lnTo>
                  <a:lnTo>
                    <a:pt x="90" y="372"/>
                  </a:lnTo>
                  <a:lnTo>
                    <a:pt x="94" y="370"/>
                  </a:lnTo>
                  <a:lnTo>
                    <a:pt x="96" y="368"/>
                  </a:lnTo>
                  <a:lnTo>
                    <a:pt x="144" y="368"/>
                  </a:lnTo>
                  <a:lnTo>
                    <a:pt x="144" y="368"/>
                  </a:lnTo>
                  <a:lnTo>
                    <a:pt x="146" y="370"/>
                  </a:lnTo>
                  <a:lnTo>
                    <a:pt x="150" y="372"/>
                  </a:lnTo>
                  <a:lnTo>
                    <a:pt x="152" y="374"/>
                  </a:lnTo>
                  <a:lnTo>
                    <a:pt x="154" y="378"/>
                  </a:lnTo>
                  <a:lnTo>
                    <a:pt x="154" y="378"/>
                  </a:lnTo>
                  <a:lnTo>
                    <a:pt x="152" y="382"/>
                  </a:lnTo>
                  <a:lnTo>
                    <a:pt x="150" y="386"/>
                  </a:lnTo>
                  <a:lnTo>
                    <a:pt x="146" y="388"/>
                  </a:lnTo>
                  <a:lnTo>
                    <a:pt x="144" y="388"/>
                  </a:lnTo>
                  <a:lnTo>
                    <a:pt x="144" y="388"/>
                  </a:lnTo>
                  <a:close/>
                  <a:moveTo>
                    <a:pt x="166" y="346"/>
                  </a:moveTo>
                  <a:lnTo>
                    <a:pt x="166" y="346"/>
                  </a:lnTo>
                  <a:lnTo>
                    <a:pt x="166" y="344"/>
                  </a:lnTo>
                  <a:lnTo>
                    <a:pt x="164" y="340"/>
                  </a:lnTo>
                  <a:lnTo>
                    <a:pt x="160" y="338"/>
                  </a:lnTo>
                  <a:lnTo>
                    <a:pt x="156" y="336"/>
                  </a:lnTo>
                  <a:lnTo>
                    <a:pt x="84" y="336"/>
                  </a:lnTo>
                  <a:lnTo>
                    <a:pt x="84" y="336"/>
                  </a:lnTo>
                  <a:lnTo>
                    <a:pt x="80" y="338"/>
                  </a:lnTo>
                  <a:lnTo>
                    <a:pt x="76" y="340"/>
                  </a:lnTo>
                  <a:lnTo>
                    <a:pt x="74" y="344"/>
                  </a:lnTo>
                  <a:lnTo>
                    <a:pt x="74" y="346"/>
                  </a:lnTo>
                  <a:lnTo>
                    <a:pt x="74" y="346"/>
                  </a:lnTo>
                  <a:lnTo>
                    <a:pt x="74" y="350"/>
                  </a:lnTo>
                  <a:lnTo>
                    <a:pt x="76" y="354"/>
                  </a:lnTo>
                  <a:lnTo>
                    <a:pt x="80" y="356"/>
                  </a:lnTo>
                  <a:lnTo>
                    <a:pt x="84" y="356"/>
                  </a:lnTo>
                  <a:lnTo>
                    <a:pt x="156" y="356"/>
                  </a:lnTo>
                  <a:lnTo>
                    <a:pt x="156" y="356"/>
                  </a:lnTo>
                  <a:lnTo>
                    <a:pt x="160" y="356"/>
                  </a:lnTo>
                  <a:lnTo>
                    <a:pt x="164" y="354"/>
                  </a:lnTo>
                  <a:lnTo>
                    <a:pt x="166" y="350"/>
                  </a:lnTo>
                  <a:lnTo>
                    <a:pt x="166" y="346"/>
                  </a:lnTo>
                  <a:lnTo>
                    <a:pt x="166" y="346"/>
                  </a:lnTo>
                  <a:close/>
                  <a:moveTo>
                    <a:pt x="176" y="306"/>
                  </a:moveTo>
                  <a:lnTo>
                    <a:pt x="176" y="306"/>
                  </a:lnTo>
                  <a:lnTo>
                    <a:pt x="176" y="286"/>
                  </a:lnTo>
                  <a:lnTo>
                    <a:pt x="178" y="268"/>
                  </a:lnTo>
                  <a:lnTo>
                    <a:pt x="182" y="252"/>
                  </a:lnTo>
                  <a:lnTo>
                    <a:pt x="186" y="240"/>
                  </a:lnTo>
                  <a:lnTo>
                    <a:pt x="192" y="228"/>
                  </a:lnTo>
                  <a:lnTo>
                    <a:pt x="198" y="218"/>
                  </a:lnTo>
                  <a:lnTo>
                    <a:pt x="210" y="200"/>
                  </a:lnTo>
                  <a:lnTo>
                    <a:pt x="210" y="200"/>
                  </a:lnTo>
                  <a:lnTo>
                    <a:pt x="220" y="184"/>
                  </a:lnTo>
                  <a:lnTo>
                    <a:pt x="230" y="168"/>
                  </a:lnTo>
                  <a:lnTo>
                    <a:pt x="234" y="158"/>
                  </a:lnTo>
                  <a:lnTo>
                    <a:pt x="238" y="148"/>
                  </a:lnTo>
                  <a:lnTo>
                    <a:pt x="240" y="136"/>
                  </a:lnTo>
                  <a:lnTo>
                    <a:pt x="240" y="122"/>
                  </a:lnTo>
                  <a:lnTo>
                    <a:pt x="240" y="122"/>
                  </a:lnTo>
                  <a:lnTo>
                    <a:pt x="238" y="100"/>
                  </a:lnTo>
                  <a:lnTo>
                    <a:pt x="232" y="78"/>
                  </a:lnTo>
                  <a:lnTo>
                    <a:pt x="224" y="58"/>
                  </a:lnTo>
                  <a:lnTo>
                    <a:pt x="210" y="38"/>
                  </a:lnTo>
                  <a:lnTo>
                    <a:pt x="202" y="30"/>
                  </a:lnTo>
                  <a:lnTo>
                    <a:pt x="194" y="22"/>
                  </a:lnTo>
                  <a:lnTo>
                    <a:pt x="184" y="16"/>
                  </a:lnTo>
                  <a:lnTo>
                    <a:pt x="174" y="10"/>
                  </a:lnTo>
                  <a:lnTo>
                    <a:pt x="162" y="6"/>
                  </a:lnTo>
                  <a:lnTo>
                    <a:pt x="148" y="2"/>
                  </a:lnTo>
                  <a:lnTo>
                    <a:pt x="134" y="0"/>
                  </a:lnTo>
                  <a:lnTo>
                    <a:pt x="120" y="0"/>
                  </a:lnTo>
                  <a:lnTo>
                    <a:pt x="120" y="0"/>
                  </a:lnTo>
                  <a:lnTo>
                    <a:pt x="106" y="0"/>
                  </a:lnTo>
                  <a:lnTo>
                    <a:pt x="92" y="2"/>
                  </a:lnTo>
                  <a:lnTo>
                    <a:pt x="78" y="6"/>
                  </a:lnTo>
                  <a:lnTo>
                    <a:pt x="66" y="10"/>
                  </a:lnTo>
                  <a:lnTo>
                    <a:pt x="56" y="16"/>
                  </a:lnTo>
                  <a:lnTo>
                    <a:pt x="46" y="22"/>
                  </a:lnTo>
                  <a:lnTo>
                    <a:pt x="38" y="30"/>
                  </a:lnTo>
                  <a:lnTo>
                    <a:pt x="30" y="38"/>
                  </a:lnTo>
                  <a:lnTo>
                    <a:pt x="16" y="58"/>
                  </a:lnTo>
                  <a:lnTo>
                    <a:pt x="8" y="78"/>
                  </a:lnTo>
                  <a:lnTo>
                    <a:pt x="2" y="100"/>
                  </a:lnTo>
                  <a:lnTo>
                    <a:pt x="0" y="122"/>
                  </a:lnTo>
                  <a:lnTo>
                    <a:pt x="0" y="122"/>
                  </a:lnTo>
                  <a:lnTo>
                    <a:pt x="0" y="136"/>
                  </a:lnTo>
                  <a:lnTo>
                    <a:pt x="2" y="148"/>
                  </a:lnTo>
                  <a:lnTo>
                    <a:pt x="6" y="158"/>
                  </a:lnTo>
                  <a:lnTo>
                    <a:pt x="10" y="168"/>
                  </a:lnTo>
                  <a:lnTo>
                    <a:pt x="20" y="184"/>
                  </a:lnTo>
                  <a:lnTo>
                    <a:pt x="30" y="200"/>
                  </a:lnTo>
                  <a:lnTo>
                    <a:pt x="30" y="200"/>
                  </a:lnTo>
                  <a:lnTo>
                    <a:pt x="42" y="218"/>
                  </a:lnTo>
                  <a:lnTo>
                    <a:pt x="48" y="228"/>
                  </a:lnTo>
                  <a:lnTo>
                    <a:pt x="54" y="240"/>
                  </a:lnTo>
                  <a:lnTo>
                    <a:pt x="58" y="252"/>
                  </a:lnTo>
                  <a:lnTo>
                    <a:pt x="62" y="268"/>
                  </a:lnTo>
                  <a:lnTo>
                    <a:pt x="64" y="286"/>
                  </a:lnTo>
                  <a:lnTo>
                    <a:pt x="64" y="306"/>
                  </a:lnTo>
                  <a:lnTo>
                    <a:pt x="64" y="306"/>
                  </a:lnTo>
                  <a:lnTo>
                    <a:pt x="66" y="312"/>
                  </a:lnTo>
                  <a:lnTo>
                    <a:pt x="70" y="318"/>
                  </a:lnTo>
                  <a:lnTo>
                    <a:pt x="74" y="322"/>
                  </a:lnTo>
                  <a:lnTo>
                    <a:pt x="80" y="322"/>
                  </a:lnTo>
                  <a:lnTo>
                    <a:pt x="160" y="322"/>
                  </a:lnTo>
                  <a:lnTo>
                    <a:pt x="160" y="322"/>
                  </a:lnTo>
                  <a:lnTo>
                    <a:pt x="166" y="322"/>
                  </a:lnTo>
                  <a:lnTo>
                    <a:pt x="170" y="318"/>
                  </a:lnTo>
                  <a:lnTo>
                    <a:pt x="174" y="312"/>
                  </a:lnTo>
                  <a:lnTo>
                    <a:pt x="176" y="306"/>
                  </a:lnTo>
                  <a:lnTo>
                    <a:pt x="176" y="306"/>
                  </a:lnTo>
                  <a:close/>
                  <a:moveTo>
                    <a:pt x="56" y="180"/>
                  </a:moveTo>
                  <a:lnTo>
                    <a:pt x="56" y="180"/>
                  </a:lnTo>
                  <a:lnTo>
                    <a:pt x="46" y="168"/>
                  </a:lnTo>
                  <a:lnTo>
                    <a:pt x="38" y="154"/>
                  </a:lnTo>
                  <a:lnTo>
                    <a:pt x="34" y="140"/>
                  </a:lnTo>
                  <a:lnTo>
                    <a:pt x="32" y="122"/>
                  </a:lnTo>
                  <a:lnTo>
                    <a:pt x="32" y="122"/>
                  </a:lnTo>
                  <a:lnTo>
                    <a:pt x="34" y="98"/>
                  </a:lnTo>
                  <a:lnTo>
                    <a:pt x="40" y="80"/>
                  </a:lnTo>
                  <a:lnTo>
                    <a:pt x="50" y="64"/>
                  </a:lnTo>
                  <a:lnTo>
                    <a:pt x="60" y="52"/>
                  </a:lnTo>
                  <a:lnTo>
                    <a:pt x="74" y="42"/>
                  </a:lnTo>
                  <a:lnTo>
                    <a:pt x="90" y="36"/>
                  </a:lnTo>
                  <a:lnTo>
                    <a:pt x="104" y="32"/>
                  </a:lnTo>
                  <a:lnTo>
                    <a:pt x="120" y="32"/>
                  </a:lnTo>
                  <a:lnTo>
                    <a:pt x="120" y="32"/>
                  </a:lnTo>
                  <a:lnTo>
                    <a:pt x="136" y="32"/>
                  </a:lnTo>
                  <a:lnTo>
                    <a:pt x="150" y="36"/>
                  </a:lnTo>
                  <a:lnTo>
                    <a:pt x="166" y="42"/>
                  </a:lnTo>
                  <a:lnTo>
                    <a:pt x="180" y="52"/>
                  </a:lnTo>
                  <a:lnTo>
                    <a:pt x="190" y="64"/>
                  </a:lnTo>
                  <a:lnTo>
                    <a:pt x="200" y="80"/>
                  </a:lnTo>
                  <a:lnTo>
                    <a:pt x="206" y="98"/>
                  </a:lnTo>
                  <a:lnTo>
                    <a:pt x="208" y="122"/>
                  </a:lnTo>
                  <a:lnTo>
                    <a:pt x="208" y="122"/>
                  </a:lnTo>
                  <a:lnTo>
                    <a:pt x="206" y="140"/>
                  </a:lnTo>
                  <a:lnTo>
                    <a:pt x="202" y="154"/>
                  </a:lnTo>
                  <a:lnTo>
                    <a:pt x="194" y="168"/>
                  </a:lnTo>
                  <a:lnTo>
                    <a:pt x="184" y="180"/>
                  </a:lnTo>
                  <a:lnTo>
                    <a:pt x="184" y="180"/>
                  </a:lnTo>
                  <a:lnTo>
                    <a:pt x="172" y="198"/>
                  </a:lnTo>
                  <a:lnTo>
                    <a:pt x="158" y="222"/>
                  </a:lnTo>
                  <a:lnTo>
                    <a:pt x="154" y="236"/>
                  </a:lnTo>
                  <a:lnTo>
                    <a:pt x="148" y="252"/>
                  </a:lnTo>
                  <a:lnTo>
                    <a:pt x="146" y="270"/>
                  </a:lnTo>
                  <a:lnTo>
                    <a:pt x="144" y="290"/>
                  </a:lnTo>
                  <a:lnTo>
                    <a:pt x="96" y="290"/>
                  </a:lnTo>
                  <a:lnTo>
                    <a:pt x="96" y="290"/>
                  </a:lnTo>
                  <a:lnTo>
                    <a:pt x="94" y="270"/>
                  </a:lnTo>
                  <a:lnTo>
                    <a:pt x="92" y="252"/>
                  </a:lnTo>
                  <a:lnTo>
                    <a:pt x="86" y="236"/>
                  </a:lnTo>
                  <a:lnTo>
                    <a:pt x="82" y="222"/>
                  </a:lnTo>
                  <a:lnTo>
                    <a:pt x="68" y="198"/>
                  </a:lnTo>
                  <a:lnTo>
                    <a:pt x="56" y="180"/>
                  </a:lnTo>
                  <a:lnTo>
                    <a:pt x="56" y="180"/>
                  </a:lnTo>
                  <a:close/>
                  <a:moveTo>
                    <a:pt x="74" y="118"/>
                  </a:moveTo>
                  <a:lnTo>
                    <a:pt x="74" y="118"/>
                  </a:lnTo>
                  <a:lnTo>
                    <a:pt x="76" y="108"/>
                  </a:lnTo>
                  <a:lnTo>
                    <a:pt x="78" y="98"/>
                  </a:lnTo>
                  <a:lnTo>
                    <a:pt x="82" y="90"/>
                  </a:lnTo>
                  <a:lnTo>
                    <a:pt x="88" y="84"/>
                  </a:lnTo>
                  <a:lnTo>
                    <a:pt x="94" y="80"/>
                  </a:lnTo>
                  <a:lnTo>
                    <a:pt x="102" y="78"/>
                  </a:lnTo>
                  <a:lnTo>
                    <a:pt x="110" y="76"/>
                  </a:lnTo>
                  <a:lnTo>
                    <a:pt x="116" y="74"/>
                  </a:lnTo>
                  <a:lnTo>
                    <a:pt x="116" y="74"/>
                  </a:lnTo>
                  <a:lnTo>
                    <a:pt x="120" y="74"/>
                  </a:lnTo>
                  <a:lnTo>
                    <a:pt x="124" y="72"/>
                  </a:lnTo>
                  <a:lnTo>
                    <a:pt x="126" y="68"/>
                  </a:lnTo>
                  <a:lnTo>
                    <a:pt x="126" y="64"/>
                  </a:lnTo>
                  <a:lnTo>
                    <a:pt x="126" y="64"/>
                  </a:lnTo>
                  <a:lnTo>
                    <a:pt x="126" y="62"/>
                  </a:lnTo>
                  <a:lnTo>
                    <a:pt x="124" y="58"/>
                  </a:lnTo>
                  <a:lnTo>
                    <a:pt x="120" y="56"/>
                  </a:lnTo>
                  <a:lnTo>
                    <a:pt x="116" y="54"/>
                  </a:lnTo>
                  <a:lnTo>
                    <a:pt x="116" y="54"/>
                  </a:lnTo>
                  <a:lnTo>
                    <a:pt x="106" y="56"/>
                  </a:lnTo>
                  <a:lnTo>
                    <a:pt x="94" y="58"/>
                  </a:lnTo>
                  <a:lnTo>
                    <a:pt x="84" y="64"/>
                  </a:lnTo>
                  <a:lnTo>
                    <a:pt x="74" y="70"/>
                  </a:lnTo>
                  <a:lnTo>
                    <a:pt x="66" y="80"/>
                  </a:lnTo>
                  <a:lnTo>
                    <a:pt x="60" y="90"/>
                  </a:lnTo>
                  <a:lnTo>
                    <a:pt x="56" y="104"/>
                  </a:lnTo>
                  <a:lnTo>
                    <a:pt x="54" y="118"/>
                  </a:lnTo>
                  <a:lnTo>
                    <a:pt x="54" y="118"/>
                  </a:lnTo>
                  <a:lnTo>
                    <a:pt x="56" y="122"/>
                  </a:lnTo>
                  <a:lnTo>
                    <a:pt x="58" y="126"/>
                  </a:lnTo>
                  <a:lnTo>
                    <a:pt x="60" y="128"/>
                  </a:lnTo>
                  <a:lnTo>
                    <a:pt x="64" y="128"/>
                  </a:lnTo>
                  <a:lnTo>
                    <a:pt x="64" y="128"/>
                  </a:lnTo>
                  <a:lnTo>
                    <a:pt x="68" y="128"/>
                  </a:lnTo>
                  <a:lnTo>
                    <a:pt x="72" y="126"/>
                  </a:lnTo>
                  <a:lnTo>
                    <a:pt x="74" y="122"/>
                  </a:lnTo>
                  <a:lnTo>
                    <a:pt x="74" y="118"/>
                  </a:lnTo>
                  <a:lnTo>
                    <a:pt x="74" y="118"/>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35"/>
          <p:cNvGrpSpPr/>
          <p:nvPr/>
        </p:nvGrpSpPr>
        <p:grpSpPr>
          <a:xfrm>
            <a:off x="4586196" y="3158412"/>
            <a:ext cx="612000" cy="459000"/>
            <a:chOff x="1467520" y="2258092"/>
            <a:chExt cx="612000" cy="612000"/>
          </a:xfrm>
        </p:grpSpPr>
        <p:sp>
          <p:nvSpPr>
            <p:cNvPr id="449" name="Google Shape;449;p35"/>
            <p:cNvSpPr/>
            <p:nvPr/>
          </p:nvSpPr>
          <p:spPr>
            <a:xfrm>
              <a:off x="1467520" y="2258092"/>
              <a:ext cx="612000" cy="612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0" name="Google Shape;450;p35"/>
            <p:cNvSpPr/>
            <p:nvPr/>
          </p:nvSpPr>
          <p:spPr>
            <a:xfrm>
              <a:off x="1543157" y="2426474"/>
              <a:ext cx="460727" cy="281286"/>
            </a:xfrm>
            <a:custGeom>
              <a:rect b="b" l="l" r="r" t="t"/>
              <a:pathLst>
                <a:path extrusionOk="0" h="232" w="380">
                  <a:moveTo>
                    <a:pt x="190" y="0"/>
                  </a:moveTo>
                  <a:lnTo>
                    <a:pt x="190" y="0"/>
                  </a:lnTo>
                  <a:lnTo>
                    <a:pt x="160" y="2"/>
                  </a:lnTo>
                  <a:lnTo>
                    <a:pt x="130" y="8"/>
                  </a:lnTo>
                  <a:lnTo>
                    <a:pt x="102" y="18"/>
                  </a:lnTo>
                  <a:lnTo>
                    <a:pt x="78" y="32"/>
                  </a:lnTo>
                  <a:lnTo>
                    <a:pt x="54" y="48"/>
                  </a:lnTo>
                  <a:lnTo>
                    <a:pt x="34" y="68"/>
                  </a:lnTo>
                  <a:lnTo>
                    <a:pt x="16" y="92"/>
                  </a:lnTo>
                  <a:lnTo>
                    <a:pt x="0" y="116"/>
                  </a:lnTo>
                  <a:lnTo>
                    <a:pt x="0" y="116"/>
                  </a:lnTo>
                  <a:lnTo>
                    <a:pt x="16" y="140"/>
                  </a:lnTo>
                  <a:lnTo>
                    <a:pt x="34" y="164"/>
                  </a:lnTo>
                  <a:lnTo>
                    <a:pt x="54" y="184"/>
                  </a:lnTo>
                  <a:lnTo>
                    <a:pt x="78" y="200"/>
                  </a:lnTo>
                  <a:lnTo>
                    <a:pt x="102" y="214"/>
                  </a:lnTo>
                  <a:lnTo>
                    <a:pt x="130" y="224"/>
                  </a:lnTo>
                  <a:lnTo>
                    <a:pt x="160" y="230"/>
                  </a:lnTo>
                  <a:lnTo>
                    <a:pt x="190" y="232"/>
                  </a:lnTo>
                  <a:lnTo>
                    <a:pt x="190" y="232"/>
                  </a:lnTo>
                  <a:lnTo>
                    <a:pt x="220" y="230"/>
                  </a:lnTo>
                  <a:lnTo>
                    <a:pt x="250" y="224"/>
                  </a:lnTo>
                  <a:lnTo>
                    <a:pt x="278" y="214"/>
                  </a:lnTo>
                  <a:lnTo>
                    <a:pt x="302" y="200"/>
                  </a:lnTo>
                  <a:lnTo>
                    <a:pt x="326" y="184"/>
                  </a:lnTo>
                  <a:lnTo>
                    <a:pt x="346" y="164"/>
                  </a:lnTo>
                  <a:lnTo>
                    <a:pt x="364" y="140"/>
                  </a:lnTo>
                  <a:lnTo>
                    <a:pt x="380" y="116"/>
                  </a:lnTo>
                  <a:lnTo>
                    <a:pt x="380" y="116"/>
                  </a:lnTo>
                  <a:lnTo>
                    <a:pt x="364" y="92"/>
                  </a:lnTo>
                  <a:lnTo>
                    <a:pt x="346" y="68"/>
                  </a:lnTo>
                  <a:lnTo>
                    <a:pt x="326" y="48"/>
                  </a:lnTo>
                  <a:lnTo>
                    <a:pt x="302" y="32"/>
                  </a:lnTo>
                  <a:lnTo>
                    <a:pt x="278" y="18"/>
                  </a:lnTo>
                  <a:lnTo>
                    <a:pt x="250" y="8"/>
                  </a:lnTo>
                  <a:lnTo>
                    <a:pt x="220" y="2"/>
                  </a:lnTo>
                  <a:lnTo>
                    <a:pt x="190" y="0"/>
                  </a:lnTo>
                  <a:lnTo>
                    <a:pt x="190" y="0"/>
                  </a:lnTo>
                  <a:close/>
                  <a:moveTo>
                    <a:pt x="190" y="212"/>
                  </a:moveTo>
                  <a:lnTo>
                    <a:pt x="190" y="212"/>
                  </a:lnTo>
                  <a:lnTo>
                    <a:pt x="170" y="210"/>
                  </a:lnTo>
                  <a:lnTo>
                    <a:pt x="152" y="204"/>
                  </a:lnTo>
                  <a:lnTo>
                    <a:pt x="136" y="196"/>
                  </a:lnTo>
                  <a:lnTo>
                    <a:pt x="122" y="184"/>
                  </a:lnTo>
                  <a:lnTo>
                    <a:pt x="110" y="170"/>
                  </a:lnTo>
                  <a:lnTo>
                    <a:pt x="102" y="154"/>
                  </a:lnTo>
                  <a:lnTo>
                    <a:pt x="96" y="136"/>
                  </a:lnTo>
                  <a:lnTo>
                    <a:pt x="94" y="116"/>
                  </a:lnTo>
                  <a:lnTo>
                    <a:pt x="94" y="116"/>
                  </a:lnTo>
                  <a:lnTo>
                    <a:pt x="96" y="96"/>
                  </a:lnTo>
                  <a:lnTo>
                    <a:pt x="102" y="78"/>
                  </a:lnTo>
                  <a:lnTo>
                    <a:pt x="110" y="62"/>
                  </a:lnTo>
                  <a:lnTo>
                    <a:pt x="122" y="48"/>
                  </a:lnTo>
                  <a:lnTo>
                    <a:pt x="136" y="36"/>
                  </a:lnTo>
                  <a:lnTo>
                    <a:pt x="152" y="28"/>
                  </a:lnTo>
                  <a:lnTo>
                    <a:pt x="170" y="22"/>
                  </a:lnTo>
                  <a:lnTo>
                    <a:pt x="190" y="20"/>
                  </a:lnTo>
                  <a:lnTo>
                    <a:pt x="190" y="20"/>
                  </a:lnTo>
                  <a:lnTo>
                    <a:pt x="210" y="22"/>
                  </a:lnTo>
                  <a:lnTo>
                    <a:pt x="228" y="28"/>
                  </a:lnTo>
                  <a:lnTo>
                    <a:pt x="244" y="36"/>
                  </a:lnTo>
                  <a:lnTo>
                    <a:pt x="258" y="48"/>
                  </a:lnTo>
                  <a:lnTo>
                    <a:pt x="270" y="62"/>
                  </a:lnTo>
                  <a:lnTo>
                    <a:pt x="278" y="78"/>
                  </a:lnTo>
                  <a:lnTo>
                    <a:pt x="284" y="96"/>
                  </a:lnTo>
                  <a:lnTo>
                    <a:pt x="286" y="116"/>
                  </a:lnTo>
                  <a:lnTo>
                    <a:pt x="286" y="116"/>
                  </a:lnTo>
                  <a:lnTo>
                    <a:pt x="284" y="136"/>
                  </a:lnTo>
                  <a:lnTo>
                    <a:pt x="278" y="154"/>
                  </a:lnTo>
                  <a:lnTo>
                    <a:pt x="270" y="170"/>
                  </a:lnTo>
                  <a:lnTo>
                    <a:pt x="258" y="184"/>
                  </a:lnTo>
                  <a:lnTo>
                    <a:pt x="244" y="196"/>
                  </a:lnTo>
                  <a:lnTo>
                    <a:pt x="228" y="204"/>
                  </a:lnTo>
                  <a:lnTo>
                    <a:pt x="210" y="210"/>
                  </a:lnTo>
                  <a:lnTo>
                    <a:pt x="190" y="212"/>
                  </a:lnTo>
                  <a:lnTo>
                    <a:pt x="190" y="212"/>
                  </a:lnTo>
                  <a:close/>
                  <a:moveTo>
                    <a:pt x="242" y="116"/>
                  </a:moveTo>
                  <a:lnTo>
                    <a:pt x="242" y="116"/>
                  </a:lnTo>
                  <a:lnTo>
                    <a:pt x="242" y="126"/>
                  </a:lnTo>
                  <a:lnTo>
                    <a:pt x="238" y="136"/>
                  </a:lnTo>
                  <a:lnTo>
                    <a:pt x="234" y="146"/>
                  </a:lnTo>
                  <a:lnTo>
                    <a:pt x="228" y="154"/>
                  </a:lnTo>
                  <a:lnTo>
                    <a:pt x="220" y="160"/>
                  </a:lnTo>
                  <a:lnTo>
                    <a:pt x="210" y="164"/>
                  </a:lnTo>
                  <a:lnTo>
                    <a:pt x="200" y="168"/>
                  </a:lnTo>
                  <a:lnTo>
                    <a:pt x="190" y="168"/>
                  </a:lnTo>
                  <a:lnTo>
                    <a:pt x="190" y="168"/>
                  </a:lnTo>
                  <a:lnTo>
                    <a:pt x="180" y="168"/>
                  </a:lnTo>
                  <a:lnTo>
                    <a:pt x="170" y="164"/>
                  </a:lnTo>
                  <a:lnTo>
                    <a:pt x="160" y="160"/>
                  </a:lnTo>
                  <a:lnTo>
                    <a:pt x="152" y="154"/>
                  </a:lnTo>
                  <a:lnTo>
                    <a:pt x="146" y="146"/>
                  </a:lnTo>
                  <a:lnTo>
                    <a:pt x="142" y="136"/>
                  </a:lnTo>
                  <a:lnTo>
                    <a:pt x="138" y="126"/>
                  </a:lnTo>
                  <a:lnTo>
                    <a:pt x="138" y="116"/>
                  </a:lnTo>
                  <a:lnTo>
                    <a:pt x="138" y="116"/>
                  </a:lnTo>
                  <a:lnTo>
                    <a:pt x="138" y="106"/>
                  </a:lnTo>
                  <a:lnTo>
                    <a:pt x="142" y="96"/>
                  </a:lnTo>
                  <a:lnTo>
                    <a:pt x="146" y="86"/>
                  </a:lnTo>
                  <a:lnTo>
                    <a:pt x="152" y="78"/>
                  </a:lnTo>
                  <a:lnTo>
                    <a:pt x="160" y="72"/>
                  </a:lnTo>
                  <a:lnTo>
                    <a:pt x="170" y="68"/>
                  </a:lnTo>
                  <a:lnTo>
                    <a:pt x="180" y="64"/>
                  </a:lnTo>
                  <a:lnTo>
                    <a:pt x="190" y="64"/>
                  </a:lnTo>
                  <a:lnTo>
                    <a:pt x="190" y="64"/>
                  </a:lnTo>
                  <a:lnTo>
                    <a:pt x="200" y="64"/>
                  </a:lnTo>
                  <a:lnTo>
                    <a:pt x="210" y="68"/>
                  </a:lnTo>
                  <a:lnTo>
                    <a:pt x="220" y="72"/>
                  </a:lnTo>
                  <a:lnTo>
                    <a:pt x="228" y="78"/>
                  </a:lnTo>
                  <a:lnTo>
                    <a:pt x="234" y="86"/>
                  </a:lnTo>
                  <a:lnTo>
                    <a:pt x="238" y="96"/>
                  </a:lnTo>
                  <a:lnTo>
                    <a:pt x="242" y="106"/>
                  </a:lnTo>
                  <a:lnTo>
                    <a:pt x="242" y="116"/>
                  </a:lnTo>
                  <a:lnTo>
                    <a:pt x="242" y="116"/>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35"/>
          <p:cNvGrpSpPr/>
          <p:nvPr/>
        </p:nvGrpSpPr>
        <p:grpSpPr>
          <a:xfrm>
            <a:off x="4588232" y="3794702"/>
            <a:ext cx="612000" cy="459000"/>
            <a:chOff x="7573215" y="3474401"/>
            <a:chExt cx="612000" cy="612000"/>
          </a:xfrm>
        </p:grpSpPr>
        <p:sp>
          <p:nvSpPr>
            <p:cNvPr id="452" name="Google Shape;452;p35"/>
            <p:cNvSpPr/>
            <p:nvPr/>
          </p:nvSpPr>
          <p:spPr>
            <a:xfrm>
              <a:off x="7573215" y="3474401"/>
              <a:ext cx="612000" cy="612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3" name="Google Shape;453;p35"/>
            <p:cNvSpPr/>
            <p:nvPr/>
          </p:nvSpPr>
          <p:spPr>
            <a:xfrm>
              <a:off x="7676983" y="3553401"/>
              <a:ext cx="469776" cy="424003"/>
            </a:xfrm>
            <a:custGeom>
              <a:rect b="b" l="l" r="r" t="t"/>
              <a:pathLst>
                <a:path extrusionOk="0" h="352" w="390">
                  <a:moveTo>
                    <a:pt x="270" y="118"/>
                  </a:moveTo>
                  <a:lnTo>
                    <a:pt x="374" y="118"/>
                  </a:lnTo>
                  <a:lnTo>
                    <a:pt x="374" y="118"/>
                  </a:lnTo>
                  <a:lnTo>
                    <a:pt x="380" y="136"/>
                  </a:lnTo>
                  <a:lnTo>
                    <a:pt x="386" y="156"/>
                  </a:lnTo>
                  <a:lnTo>
                    <a:pt x="388" y="174"/>
                  </a:lnTo>
                  <a:lnTo>
                    <a:pt x="390" y="194"/>
                  </a:lnTo>
                  <a:lnTo>
                    <a:pt x="390" y="194"/>
                  </a:lnTo>
                  <a:lnTo>
                    <a:pt x="388" y="218"/>
                  </a:lnTo>
                  <a:lnTo>
                    <a:pt x="384" y="240"/>
                  </a:lnTo>
                  <a:lnTo>
                    <a:pt x="378" y="262"/>
                  </a:lnTo>
                  <a:lnTo>
                    <a:pt x="370" y="282"/>
                  </a:lnTo>
                  <a:lnTo>
                    <a:pt x="358" y="302"/>
                  </a:lnTo>
                  <a:lnTo>
                    <a:pt x="346" y="320"/>
                  </a:lnTo>
                  <a:lnTo>
                    <a:pt x="332" y="336"/>
                  </a:lnTo>
                  <a:lnTo>
                    <a:pt x="316" y="352"/>
                  </a:lnTo>
                  <a:lnTo>
                    <a:pt x="270" y="352"/>
                  </a:lnTo>
                  <a:lnTo>
                    <a:pt x="270" y="352"/>
                  </a:lnTo>
                  <a:lnTo>
                    <a:pt x="278" y="340"/>
                  </a:lnTo>
                  <a:lnTo>
                    <a:pt x="284" y="326"/>
                  </a:lnTo>
                  <a:lnTo>
                    <a:pt x="292" y="314"/>
                  </a:lnTo>
                  <a:lnTo>
                    <a:pt x="296" y="298"/>
                  </a:lnTo>
                  <a:lnTo>
                    <a:pt x="300" y="284"/>
                  </a:lnTo>
                  <a:lnTo>
                    <a:pt x="304" y="268"/>
                  </a:lnTo>
                  <a:lnTo>
                    <a:pt x="306" y="252"/>
                  </a:lnTo>
                  <a:lnTo>
                    <a:pt x="306" y="236"/>
                  </a:lnTo>
                  <a:lnTo>
                    <a:pt x="306" y="236"/>
                  </a:lnTo>
                  <a:lnTo>
                    <a:pt x="306" y="218"/>
                  </a:lnTo>
                  <a:lnTo>
                    <a:pt x="304" y="202"/>
                  </a:lnTo>
                  <a:lnTo>
                    <a:pt x="300" y="186"/>
                  </a:lnTo>
                  <a:lnTo>
                    <a:pt x="296" y="172"/>
                  </a:lnTo>
                  <a:lnTo>
                    <a:pt x="292" y="158"/>
                  </a:lnTo>
                  <a:lnTo>
                    <a:pt x="284" y="144"/>
                  </a:lnTo>
                  <a:lnTo>
                    <a:pt x="278" y="130"/>
                  </a:lnTo>
                  <a:lnTo>
                    <a:pt x="270" y="118"/>
                  </a:lnTo>
                  <a:lnTo>
                    <a:pt x="270" y="118"/>
                  </a:lnTo>
                  <a:close/>
                  <a:moveTo>
                    <a:pt x="228" y="310"/>
                  </a:moveTo>
                  <a:lnTo>
                    <a:pt x="266" y="310"/>
                  </a:lnTo>
                  <a:lnTo>
                    <a:pt x="266" y="310"/>
                  </a:lnTo>
                  <a:lnTo>
                    <a:pt x="274" y="292"/>
                  </a:lnTo>
                  <a:lnTo>
                    <a:pt x="278" y="274"/>
                  </a:lnTo>
                  <a:lnTo>
                    <a:pt x="282" y="254"/>
                  </a:lnTo>
                  <a:lnTo>
                    <a:pt x="282" y="236"/>
                  </a:lnTo>
                  <a:lnTo>
                    <a:pt x="282" y="236"/>
                  </a:lnTo>
                  <a:lnTo>
                    <a:pt x="282" y="214"/>
                  </a:lnTo>
                  <a:lnTo>
                    <a:pt x="278" y="194"/>
                  </a:lnTo>
                  <a:lnTo>
                    <a:pt x="272" y="174"/>
                  </a:lnTo>
                  <a:lnTo>
                    <a:pt x="264" y="156"/>
                  </a:lnTo>
                  <a:lnTo>
                    <a:pt x="236" y="156"/>
                  </a:lnTo>
                  <a:lnTo>
                    <a:pt x="236" y="156"/>
                  </a:lnTo>
                  <a:lnTo>
                    <a:pt x="216" y="146"/>
                  </a:lnTo>
                  <a:lnTo>
                    <a:pt x="200" y="134"/>
                  </a:lnTo>
                  <a:lnTo>
                    <a:pt x="186" y="120"/>
                  </a:lnTo>
                  <a:lnTo>
                    <a:pt x="174" y="104"/>
                  </a:lnTo>
                  <a:lnTo>
                    <a:pt x="164" y="88"/>
                  </a:lnTo>
                  <a:lnTo>
                    <a:pt x="156" y="68"/>
                  </a:lnTo>
                  <a:lnTo>
                    <a:pt x="150" y="48"/>
                  </a:lnTo>
                  <a:lnTo>
                    <a:pt x="148" y="28"/>
                  </a:lnTo>
                  <a:lnTo>
                    <a:pt x="148" y="28"/>
                  </a:lnTo>
                  <a:lnTo>
                    <a:pt x="146" y="22"/>
                  </a:lnTo>
                  <a:lnTo>
                    <a:pt x="144" y="16"/>
                  </a:lnTo>
                  <a:lnTo>
                    <a:pt x="138" y="8"/>
                  </a:lnTo>
                  <a:lnTo>
                    <a:pt x="128" y="2"/>
                  </a:lnTo>
                  <a:lnTo>
                    <a:pt x="122" y="0"/>
                  </a:lnTo>
                  <a:lnTo>
                    <a:pt x="116" y="0"/>
                  </a:lnTo>
                  <a:lnTo>
                    <a:pt x="116" y="0"/>
                  </a:lnTo>
                  <a:lnTo>
                    <a:pt x="110" y="0"/>
                  </a:lnTo>
                  <a:lnTo>
                    <a:pt x="104" y="2"/>
                  </a:lnTo>
                  <a:lnTo>
                    <a:pt x="96" y="10"/>
                  </a:lnTo>
                  <a:lnTo>
                    <a:pt x="90" y="20"/>
                  </a:lnTo>
                  <a:lnTo>
                    <a:pt x="88" y="24"/>
                  </a:lnTo>
                  <a:lnTo>
                    <a:pt x="88" y="32"/>
                  </a:lnTo>
                  <a:lnTo>
                    <a:pt x="88" y="32"/>
                  </a:lnTo>
                  <a:lnTo>
                    <a:pt x="90" y="56"/>
                  </a:lnTo>
                  <a:lnTo>
                    <a:pt x="96" y="80"/>
                  </a:lnTo>
                  <a:lnTo>
                    <a:pt x="104" y="102"/>
                  </a:lnTo>
                  <a:lnTo>
                    <a:pt x="114" y="124"/>
                  </a:lnTo>
                  <a:lnTo>
                    <a:pt x="114" y="124"/>
                  </a:lnTo>
                  <a:lnTo>
                    <a:pt x="114" y="124"/>
                  </a:lnTo>
                  <a:lnTo>
                    <a:pt x="114" y="124"/>
                  </a:lnTo>
                  <a:lnTo>
                    <a:pt x="114" y="130"/>
                  </a:lnTo>
                  <a:lnTo>
                    <a:pt x="112" y="136"/>
                  </a:lnTo>
                  <a:lnTo>
                    <a:pt x="108" y="140"/>
                  </a:lnTo>
                  <a:lnTo>
                    <a:pt x="102" y="144"/>
                  </a:lnTo>
                  <a:lnTo>
                    <a:pt x="28" y="144"/>
                  </a:lnTo>
                  <a:lnTo>
                    <a:pt x="28" y="144"/>
                  </a:lnTo>
                  <a:lnTo>
                    <a:pt x="16" y="146"/>
                  </a:lnTo>
                  <a:lnTo>
                    <a:pt x="8" y="152"/>
                  </a:lnTo>
                  <a:lnTo>
                    <a:pt x="2" y="160"/>
                  </a:lnTo>
                  <a:lnTo>
                    <a:pt x="0" y="170"/>
                  </a:lnTo>
                  <a:lnTo>
                    <a:pt x="0" y="170"/>
                  </a:lnTo>
                  <a:lnTo>
                    <a:pt x="2" y="180"/>
                  </a:lnTo>
                  <a:lnTo>
                    <a:pt x="8" y="190"/>
                  </a:lnTo>
                  <a:lnTo>
                    <a:pt x="16" y="194"/>
                  </a:lnTo>
                  <a:lnTo>
                    <a:pt x="24" y="198"/>
                  </a:lnTo>
                  <a:lnTo>
                    <a:pt x="24" y="198"/>
                  </a:lnTo>
                  <a:lnTo>
                    <a:pt x="14" y="200"/>
                  </a:lnTo>
                  <a:lnTo>
                    <a:pt x="6" y="206"/>
                  </a:lnTo>
                  <a:lnTo>
                    <a:pt x="2" y="214"/>
                  </a:lnTo>
                  <a:lnTo>
                    <a:pt x="0" y="224"/>
                  </a:lnTo>
                  <a:lnTo>
                    <a:pt x="0" y="224"/>
                  </a:lnTo>
                  <a:lnTo>
                    <a:pt x="2" y="236"/>
                  </a:lnTo>
                  <a:lnTo>
                    <a:pt x="8" y="244"/>
                  </a:lnTo>
                  <a:lnTo>
                    <a:pt x="16" y="250"/>
                  </a:lnTo>
                  <a:lnTo>
                    <a:pt x="26" y="252"/>
                  </a:lnTo>
                  <a:lnTo>
                    <a:pt x="28" y="252"/>
                  </a:lnTo>
                  <a:lnTo>
                    <a:pt x="28" y="252"/>
                  </a:lnTo>
                  <a:lnTo>
                    <a:pt x="20" y="256"/>
                  </a:lnTo>
                  <a:lnTo>
                    <a:pt x="12" y="262"/>
                  </a:lnTo>
                  <a:lnTo>
                    <a:pt x="8" y="270"/>
                  </a:lnTo>
                  <a:lnTo>
                    <a:pt x="6" y="280"/>
                  </a:lnTo>
                  <a:lnTo>
                    <a:pt x="6" y="280"/>
                  </a:lnTo>
                  <a:lnTo>
                    <a:pt x="8" y="290"/>
                  </a:lnTo>
                  <a:lnTo>
                    <a:pt x="14" y="298"/>
                  </a:lnTo>
                  <a:lnTo>
                    <a:pt x="22" y="304"/>
                  </a:lnTo>
                  <a:lnTo>
                    <a:pt x="32" y="306"/>
                  </a:lnTo>
                  <a:lnTo>
                    <a:pt x="44" y="306"/>
                  </a:lnTo>
                  <a:lnTo>
                    <a:pt x="44" y="306"/>
                  </a:lnTo>
                  <a:lnTo>
                    <a:pt x="36" y="314"/>
                  </a:lnTo>
                  <a:lnTo>
                    <a:pt x="34" y="320"/>
                  </a:lnTo>
                  <a:lnTo>
                    <a:pt x="34" y="326"/>
                  </a:lnTo>
                  <a:lnTo>
                    <a:pt x="34" y="326"/>
                  </a:lnTo>
                  <a:lnTo>
                    <a:pt x="36" y="334"/>
                  </a:lnTo>
                  <a:lnTo>
                    <a:pt x="42" y="342"/>
                  </a:lnTo>
                  <a:lnTo>
                    <a:pt x="48" y="348"/>
                  </a:lnTo>
                  <a:lnTo>
                    <a:pt x="58" y="350"/>
                  </a:lnTo>
                  <a:lnTo>
                    <a:pt x="142" y="350"/>
                  </a:lnTo>
                  <a:lnTo>
                    <a:pt x="142" y="350"/>
                  </a:lnTo>
                  <a:lnTo>
                    <a:pt x="144" y="350"/>
                  </a:lnTo>
                  <a:lnTo>
                    <a:pt x="144" y="350"/>
                  </a:lnTo>
                  <a:lnTo>
                    <a:pt x="148" y="350"/>
                  </a:lnTo>
                  <a:lnTo>
                    <a:pt x="148" y="350"/>
                  </a:lnTo>
                  <a:lnTo>
                    <a:pt x="160" y="348"/>
                  </a:lnTo>
                  <a:lnTo>
                    <a:pt x="172" y="346"/>
                  </a:lnTo>
                  <a:lnTo>
                    <a:pt x="182" y="344"/>
                  </a:lnTo>
                  <a:lnTo>
                    <a:pt x="194" y="338"/>
                  </a:lnTo>
                  <a:lnTo>
                    <a:pt x="204" y="332"/>
                  </a:lnTo>
                  <a:lnTo>
                    <a:pt x="212" y="326"/>
                  </a:lnTo>
                  <a:lnTo>
                    <a:pt x="220" y="318"/>
                  </a:lnTo>
                  <a:lnTo>
                    <a:pt x="228" y="310"/>
                  </a:lnTo>
                  <a:lnTo>
                    <a:pt x="228" y="31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35"/>
          <p:cNvGrpSpPr/>
          <p:nvPr/>
        </p:nvGrpSpPr>
        <p:grpSpPr>
          <a:xfrm>
            <a:off x="4589162" y="2522489"/>
            <a:ext cx="612000" cy="459000"/>
            <a:chOff x="8447928" y="4690710"/>
            <a:chExt cx="612000" cy="612000"/>
          </a:xfrm>
        </p:grpSpPr>
        <p:sp>
          <p:nvSpPr>
            <p:cNvPr id="455" name="Google Shape;455;p35"/>
            <p:cNvSpPr/>
            <p:nvPr/>
          </p:nvSpPr>
          <p:spPr>
            <a:xfrm>
              <a:off x="8447928" y="4690710"/>
              <a:ext cx="612000" cy="6120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6" name="Google Shape;456;p35"/>
            <p:cNvSpPr/>
            <p:nvPr/>
          </p:nvSpPr>
          <p:spPr>
            <a:xfrm>
              <a:off x="8537108" y="4770937"/>
              <a:ext cx="433640" cy="472186"/>
            </a:xfrm>
            <a:custGeom>
              <a:rect b="b" l="l" r="r" t="t"/>
              <a:pathLst>
                <a:path extrusionOk="0" h="392" w="360">
                  <a:moveTo>
                    <a:pt x="360" y="270"/>
                  </a:moveTo>
                  <a:lnTo>
                    <a:pt x="360" y="270"/>
                  </a:lnTo>
                  <a:lnTo>
                    <a:pt x="358" y="278"/>
                  </a:lnTo>
                  <a:lnTo>
                    <a:pt x="354" y="284"/>
                  </a:lnTo>
                  <a:lnTo>
                    <a:pt x="188" y="388"/>
                  </a:lnTo>
                  <a:lnTo>
                    <a:pt x="188" y="388"/>
                  </a:lnTo>
                  <a:lnTo>
                    <a:pt x="184" y="390"/>
                  </a:lnTo>
                  <a:lnTo>
                    <a:pt x="180" y="392"/>
                  </a:lnTo>
                  <a:lnTo>
                    <a:pt x="180" y="392"/>
                  </a:lnTo>
                  <a:lnTo>
                    <a:pt x="176" y="390"/>
                  </a:lnTo>
                  <a:lnTo>
                    <a:pt x="172" y="388"/>
                  </a:lnTo>
                  <a:lnTo>
                    <a:pt x="6" y="284"/>
                  </a:lnTo>
                  <a:lnTo>
                    <a:pt x="6" y="284"/>
                  </a:lnTo>
                  <a:lnTo>
                    <a:pt x="2" y="278"/>
                  </a:lnTo>
                  <a:lnTo>
                    <a:pt x="0" y="270"/>
                  </a:lnTo>
                  <a:lnTo>
                    <a:pt x="0" y="270"/>
                  </a:lnTo>
                  <a:lnTo>
                    <a:pt x="2" y="262"/>
                  </a:lnTo>
                  <a:lnTo>
                    <a:pt x="8" y="256"/>
                  </a:lnTo>
                  <a:lnTo>
                    <a:pt x="86" y="214"/>
                  </a:lnTo>
                  <a:lnTo>
                    <a:pt x="74" y="244"/>
                  </a:lnTo>
                  <a:lnTo>
                    <a:pt x="74" y="244"/>
                  </a:lnTo>
                  <a:lnTo>
                    <a:pt x="72" y="250"/>
                  </a:lnTo>
                  <a:lnTo>
                    <a:pt x="72" y="250"/>
                  </a:lnTo>
                  <a:lnTo>
                    <a:pt x="72" y="258"/>
                  </a:lnTo>
                  <a:lnTo>
                    <a:pt x="72" y="258"/>
                  </a:lnTo>
                  <a:lnTo>
                    <a:pt x="74" y="270"/>
                  </a:lnTo>
                  <a:lnTo>
                    <a:pt x="80" y="282"/>
                  </a:lnTo>
                  <a:lnTo>
                    <a:pt x="90" y="292"/>
                  </a:lnTo>
                  <a:lnTo>
                    <a:pt x="102" y="302"/>
                  </a:lnTo>
                  <a:lnTo>
                    <a:pt x="118" y="308"/>
                  </a:lnTo>
                  <a:lnTo>
                    <a:pt x="136" y="314"/>
                  </a:lnTo>
                  <a:lnTo>
                    <a:pt x="158" y="318"/>
                  </a:lnTo>
                  <a:lnTo>
                    <a:pt x="180" y="320"/>
                  </a:lnTo>
                  <a:lnTo>
                    <a:pt x="180" y="320"/>
                  </a:lnTo>
                  <a:lnTo>
                    <a:pt x="202" y="318"/>
                  </a:lnTo>
                  <a:lnTo>
                    <a:pt x="224" y="314"/>
                  </a:lnTo>
                  <a:lnTo>
                    <a:pt x="242" y="308"/>
                  </a:lnTo>
                  <a:lnTo>
                    <a:pt x="258" y="302"/>
                  </a:lnTo>
                  <a:lnTo>
                    <a:pt x="270" y="292"/>
                  </a:lnTo>
                  <a:lnTo>
                    <a:pt x="280" y="282"/>
                  </a:lnTo>
                  <a:lnTo>
                    <a:pt x="286" y="270"/>
                  </a:lnTo>
                  <a:lnTo>
                    <a:pt x="288" y="258"/>
                  </a:lnTo>
                  <a:lnTo>
                    <a:pt x="288" y="258"/>
                  </a:lnTo>
                  <a:lnTo>
                    <a:pt x="288" y="250"/>
                  </a:lnTo>
                  <a:lnTo>
                    <a:pt x="288" y="250"/>
                  </a:lnTo>
                  <a:lnTo>
                    <a:pt x="286" y="244"/>
                  </a:lnTo>
                  <a:lnTo>
                    <a:pt x="274" y="214"/>
                  </a:lnTo>
                  <a:lnTo>
                    <a:pt x="352" y="256"/>
                  </a:lnTo>
                  <a:lnTo>
                    <a:pt x="352" y="256"/>
                  </a:lnTo>
                  <a:lnTo>
                    <a:pt x="358" y="262"/>
                  </a:lnTo>
                  <a:lnTo>
                    <a:pt x="360" y="270"/>
                  </a:lnTo>
                  <a:lnTo>
                    <a:pt x="360" y="270"/>
                  </a:lnTo>
                  <a:close/>
                  <a:moveTo>
                    <a:pt x="262" y="186"/>
                  </a:moveTo>
                  <a:lnTo>
                    <a:pt x="242" y="132"/>
                  </a:lnTo>
                  <a:lnTo>
                    <a:pt x="242" y="132"/>
                  </a:lnTo>
                  <a:lnTo>
                    <a:pt x="242" y="136"/>
                  </a:lnTo>
                  <a:lnTo>
                    <a:pt x="242" y="136"/>
                  </a:lnTo>
                  <a:lnTo>
                    <a:pt x="240" y="144"/>
                  </a:lnTo>
                  <a:lnTo>
                    <a:pt x="234" y="154"/>
                  </a:lnTo>
                  <a:lnTo>
                    <a:pt x="234" y="154"/>
                  </a:lnTo>
                  <a:lnTo>
                    <a:pt x="224" y="160"/>
                  </a:lnTo>
                  <a:lnTo>
                    <a:pt x="212" y="166"/>
                  </a:lnTo>
                  <a:lnTo>
                    <a:pt x="198" y="170"/>
                  </a:lnTo>
                  <a:lnTo>
                    <a:pt x="180" y="170"/>
                  </a:lnTo>
                  <a:lnTo>
                    <a:pt x="180" y="170"/>
                  </a:lnTo>
                  <a:lnTo>
                    <a:pt x="162" y="170"/>
                  </a:lnTo>
                  <a:lnTo>
                    <a:pt x="148" y="166"/>
                  </a:lnTo>
                  <a:lnTo>
                    <a:pt x="136" y="160"/>
                  </a:lnTo>
                  <a:lnTo>
                    <a:pt x="126" y="154"/>
                  </a:lnTo>
                  <a:lnTo>
                    <a:pt x="126" y="154"/>
                  </a:lnTo>
                  <a:lnTo>
                    <a:pt x="120" y="144"/>
                  </a:lnTo>
                  <a:lnTo>
                    <a:pt x="118" y="136"/>
                  </a:lnTo>
                  <a:lnTo>
                    <a:pt x="118" y="136"/>
                  </a:lnTo>
                  <a:lnTo>
                    <a:pt x="118" y="132"/>
                  </a:lnTo>
                  <a:lnTo>
                    <a:pt x="98" y="186"/>
                  </a:lnTo>
                  <a:lnTo>
                    <a:pt x="98" y="186"/>
                  </a:lnTo>
                  <a:lnTo>
                    <a:pt x="96" y="188"/>
                  </a:lnTo>
                  <a:lnTo>
                    <a:pt x="96" y="188"/>
                  </a:lnTo>
                  <a:lnTo>
                    <a:pt x="98" y="196"/>
                  </a:lnTo>
                  <a:lnTo>
                    <a:pt x="100" y="202"/>
                  </a:lnTo>
                  <a:lnTo>
                    <a:pt x="102" y="206"/>
                  </a:lnTo>
                  <a:lnTo>
                    <a:pt x="108" y="212"/>
                  </a:lnTo>
                  <a:lnTo>
                    <a:pt x="108" y="212"/>
                  </a:lnTo>
                  <a:lnTo>
                    <a:pt x="120" y="222"/>
                  </a:lnTo>
                  <a:lnTo>
                    <a:pt x="136" y="230"/>
                  </a:lnTo>
                  <a:lnTo>
                    <a:pt x="158" y="234"/>
                  </a:lnTo>
                  <a:lnTo>
                    <a:pt x="180" y="236"/>
                  </a:lnTo>
                  <a:lnTo>
                    <a:pt x="180" y="236"/>
                  </a:lnTo>
                  <a:lnTo>
                    <a:pt x="202" y="234"/>
                  </a:lnTo>
                  <a:lnTo>
                    <a:pt x="224" y="230"/>
                  </a:lnTo>
                  <a:lnTo>
                    <a:pt x="240" y="222"/>
                  </a:lnTo>
                  <a:lnTo>
                    <a:pt x="252" y="212"/>
                  </a:lnTo>
                  <a:lnTo>
                    <a:pt x="252" y="212"/>
                  </a:lnTo>
                  <a:lnTo>
                    <a:pt x="258" y="206"/>
                  </a:lnTo>
                  <a:lnTo>
                    <a:pt x="260" y="202"/>
                  </a:lnTo>
                  <a:lnTo>
                    <a:pt x="262" y="196"/>
                  </a:lnTo>
                  <a:lnTo>
                    <a:pt x="264" y="188"/>
                  </a:lnTo>
                  <a:lnTo>
                    <a:pt x="264" y="188"/>
                  </a:lnTo>
                  <a:lnTo>
                    <a:pt x="262" y="186"/>
                  </a:lnTo>
                  <a:lnTo>
                    <a:pt x="262" y="186"/>
                  </a:lnTo>
                  <a:close/>
                  <a:moveTo>
                    <a:pt x="220" y="76"/>
                  </a:moveTo>
                  <a:lnTo>
                    <a:pt x="194" y="10"/>
                  </a:lnTo>
                  <a:lnTo>
                    <a:pt x="194" y="10"/>
                  </a:lnTo>
                  <a:lnTo>
                    <a:pt x="192" y="6"/>
                  </a:lnTo>
                  <a:lnTo>
                    <a:pt x="188" y="2"/>
                  </a:lnTo>
                  <a:lnTo>
                    <a:pt x="184" y="0"/>
                  </a:lnTo>
                  <a:lnTo>
                    <a:pt x="180" y="0"/>
                  </a:lnTo>
                  <a:lnTo>
                    <a:pt x="180" y="0"/>
                  </a:lnTo>
                  <a:lnTo>
                    <a:pt x="176" y="0"/>
                  </a:lnTo>
                  <a:lnTo>
                    <a:pt x="172" y="2"/>
                  </a:lnTo>
                  <a:lnTo>
                    <a:pt x="168" y="6"/>
                  </a:lnTo>
                  <a:lnTo>
                    <a:pt x="166" y="10"/>
                  </a:lnTo>
                  <a:lnTo>
                    <a:pt x="140" y="76"/>
                  </a:lnTo>
                  <a:lnTo>
                    <a:pt x="140" y="76"/>
                  </a:lnTo>
                  <a:lnTo>
                    <a:pt x="140" y="78"/>
                  </a:lnTo>
                  <a:lnTo>
                    <a:pt x="140" y="78"/>
                  </a:lnTo>
                  <a:lnTo>
                    <a:pt x="140" y="82"/>
                  </a:lnTo>
                  <a:lnTo>
                    <a:pt x="142" y="86"/>
                  </a:lnTo>
                  <a:lnTo>
                    <a:pt x="146" y="90"/>
                  </a:lnTo>
                  <a:lnTo>
                    <a:pt x="150" y="94"/>
                  </a:lnTo>
                  <a:lnTo>
                    <a:pt x="164" y="98"/>
                  </a:lnTo>
                  <a:lnTo>
                    <a:pt x="180" y="100"/>
                  </a:lnTo>
                  <a:lnTo>
                    <a:pt x="180" y="100"/>
                  </a:lnTo>
                  <a:lnTo>
                    <a:pt x="196" y="98"/>
                  </a:lnTo>
                  <a:lnTo>
                    <a:pt x="210" y="94"/>
                  </a:lnTo>
                  <a:lnTo>
                    <a:pt x="214" y="90"/>
                  </a:lnTo>
                  <a:lnTo>
                    <a:pt x="218" y="86"/>
                  </a:lnTo>
                  <a:lnTo>
                    <a:pt x="220" y="82"/>
                  </a:lnTo>
                  <a:lnTo>
                    <a:pt x="220" y="78"/>
                  </a:lnTo>
                  <a:lnTo>
                    <a:pt x="220" y="78"/>
                  </a:lnTo>
                  <a:lnTo>
                    <a:pt x="220" y="76"/>
                  </a:lnTo>
                  <a:lnTo>
                    <a:pt x="220" y="76"/>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35"/>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SAMM Security Practices </a:t>
            </a:r>
            <a:endParaRPr/>
          </a:p>
        </p:txBody>
      </p:sp>
      <p:sp>
        <p:nvSpPr>
          <p:cNvPr id="463" name="Google Shape;463;p3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sz="1800"/>
              <a:t>From each of the Business Functions, 3 Security Practices are defined</a:t>
            </a:r>
            <a:endParaRPr sz="1800"/>
          </a:p>
          <a:p>
            <a:pPr indent="-342900" lvl="0" marL="457200" rtl="0" algn="l">
              <a:lnSpc>
                <a:spcPct val="100000"/>
              </a:lnSpc>
              <a:spcBef>
                <a:spcPts val="0"/>
              </a:spcBef>
              <a:spcAft>
                <a:spcPts val="0"/>
              </a:spcAft>
              <a:buSzPts val="1800"/>
              <a:buChar char="•"/>
            </a:pPr>
            <a:r>
              <a:rPr lang="en-US" sz="1800"/>
              <a:t>The Security Practices cover all areas relevant to software security assurance</a:t>
            </a:r>
            <a:endParaRPr sz="1800"/>
          </a:p>
          <a:p>
            <a:pPr indent="-342900" lvl="0" marL="457200" rtl="0" algn="l">
              <a:lnSpc>
                <a:spcPct val="100000"/>
              </a:lnSpc>
              <a:spcBef>
                <a:spcPts val="0"/>
              </a:spcBef>
              <a:spcAft>
                <a:spcPts val="0"/>
              </a:spcAft>
              <a:buSzPts val="1800"/>
              <a:buChar char="•"/>
            </a:pPr>
            <a:r>
              <a:rPr lang="en-US" sz="1800"/>
              <a:t>Each one an ‘silo’ for improvement</a:t>
            </a:r>
            <a:endParaRPr sz="1800"/>
          </a:p>
        </p:txBody>
      </p:sp>
      <p:grpSp>
        <p:nvGrpSpPr>
          <p:cNvPr id="464" name="Google Shape;464;p36"/>
          <p:cNvGrpSpPr/>
          <p:nvPr/>
        </p:nvGrpSpPr>
        <p:grpSpPr>
          <a:xfrm>
            <a:off x="824673" y="2673795"/>
            <a:ext cx="7494761" cy="1428834"/>
            <a:chOff x="4214" y="1595549"/>
            <a:chExt cx="8983293" cy="1914300"/>
          </a:xfrm>
        </p:grpSpPr>
        <p:sp>
          <p:nvSpPr>
            <p:cNvPr id="465" name="Google Shape;465;p36"/>
            <p:cNvSpPr/>
            <p:nvPr/>
          </p:nvSpPr>
          <p:spPr>
            <a:xfrm>
              <a:off x="4214" y="1595549"/>
              <a:ext cx="1615800" cy="4320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txBox="1"/>
            <p:nvPr/>
          </p:nvSpPr>
          <p:spPr>
            <a:xfrm>
              <a:off x="4214" y="1595549"/>
              <a:ext cx="1615800"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Arial"/>
                <a:buNone/>
              </a:pPr>
              <a:r>
                <a:rPr b="0" i="0" lang="en-US" u="none" cap="none" strike="noStrike">
                  <a:solidFill>
                    <a:schemeClr val="lt1"/>
                  </a:solidFill>
                  <a:latin typeface="Arial"/>
                  <a:ea typeface="Arial"/>
                  <a:cs typeface="Arial"/>
                  <a:sym typeface="Arial"/>
                </a:rPr>
                <a:t>Governance</a:t>
              </a:r>
              <a:endParaRPr/>
            </a:p>
          </p:txBody>
        </p:sp>
        <p:sp>
          <p:nvSpPr>
            <p:cNvPr id="467" name="Google Shape;467;p36"/>
            <p:cNvSpPr/>
            <p:nvPr/>
          </p:nvSpPr>
          <p:spPr>
            <a:xfrm>
              <a:off x="4214" y="2027549"/>
              <a:ext cx="1615800" cy="1482300"/>
            </a:xfrm>
            <a:prstGeom prst="rect">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txBox="1"/>
            <p:nvPr/>
          </p:nvSpPr>
          <p:spPr>
            <a:xfrm>
              <a:off x="4214" y="2027549"/>
              <a:ext cx="1615800" cy="1482300"/>
            </a:xfrm>
            <a:prstGeom prst="rect">
              <a:avLst/>
            </a:prstGeom>
            <a:noFill/>
            <a:ln>
              <a:noFill/>
            </a:ln>
          </p:spPr>
          <p:txBody>
            <a:bodyPr anchorCtr="0" anchor="t" bIns="120000" lIns="80000" spcFirstLastPara="1" rIns="106675" wrap="square" tIns="80000">
              <a:noAutofit/>
            </a:bodyPr>
            <a:lstStyle/>
            <a:p>
              <a:pPr indent="-82550" lvl="1" marL="11430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Strategy &amp; Metrics</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Policy &amp; Compliance</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Education &amp; Guidance</a:t>
              </a:r>
              <a:endParaRPr sz="1000"/>
            </a:p>
          </p:txBody>
        </p:sp>
        <p:sp>
          <p:nvSpPr>
            <p:cNvPr id="469" name="Google Shape;469;p36"/>
            <p:cNvSpPr/>
            <p:nvPr/>
          </p:nvSpPr>
          <p:spPr>
            <a:xfrm>
              <a:off x="1846087" y="1595549"/>
              <a:ext cx="1615800" cy="432000"/>
            </a:xfrm>
            <a:prstGeom prst="rect">
              <a:avLst/>
            </a:prstGeom>
            <a:solidFill>
              <a:srgbClr val="FFFF00"/>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txBox="1"/>
            <p:nvPr/>
          </p:nvSpPr>
          <p:spPr>
            <a:xfrm>
              <a:off x="1846087" y="1595549"/>
              <a:ext cx="1615800"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0000"/>
                </a:buClr>
                <a:buSzPts val="1500"/>
                <a:buFont typeface="Arial"/>
                <a:buNone/>
              </a:pPr>
              <a:r>
                <a:rPr b="0" i="0" lang="en-US" u="none" cap="none" strike="noStrike">
                  <a:solidFill>
                    <a:srgbClr val="FF0000"/>
                  </a:solidFill>
                  <a:latin typeface="Arial"/>
                  <a:ea typeface="Arial"/>
                  <a:cs typeface="Arial"/>
                  <a:sym typeface="Arial"/>
                </a:rPr>
                <a:t>Design</a:t>
              </a:r>
              <a:endParaRPr/>
            </a:p>
          </p:txBody>
        </p:sp>
        <p:sp>
          <p:nvSpPr>
            <p:cNvPr id="471" name="Google Shape;471;p36"/>
            <p:cNvSpPr/>
            <p:nvPr/>
          </p:nvSpPr>
          <p:spPr>
            <a:xfrm>
              <a:off x="1846087" y="2027549"/>
              <a:ext cx="1615800" cy="1482300"/>
            </a:xfrm>
            <a:prstGeom prst="rect">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txBox="1"/>
            <p:nvPr/>
          </p:nvSpPr>
          <p:spPr>
            <a:xfrm>
              <a:off x="1846087" y="2027549"/>
              <a:ext cx="1615800" cy="1482300"/>
            </a:xfrm>
            <a:prstGeom prst="rect">
              <a:avLst/>
            </a:prstGeom>
            <a:noFill/>
            <a:ln>
              <a:noFill/>
            </a:ln>
          </p:spPr>
          <p:txBody>
            <a:bodyPr anchorCtr="0" anchor="t" bIns="120000" lIns="80000" spcFirstLastPara="1" rIns="106675" wrap="square" tIns="80000">
              <a:noAutofit/>
            </a:bodyPr>
            <a:lstStyle/>
            <a:p>
              <a:pPr indent="-76200" lvl="1" marL="114300" marR="0" rtl="0" algn="l">
                <a:lnSpc>
                  <a:spcPct val="9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Threat Assessment</a:t>
              </a:r>
              <a:endParaRPr sz="900"/>
            </a:p>
            <a:p>
              <a:pPr indent="-76200" lvl="1" marL="114300" marR="0" rtl="0" algn="l">
                <a:lnSpc>
                  <a:spcPct val="90000"/>
                </a:lnSpc>
                <a:spcBef>
                  <a:spcPts val="225"/>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Security Requirements</a:t>
              </a:r>
              <a:endParaRPr sz="1000"/>
            </a:p>
            <a:p>
              <a:pPr indent="-76200" lvl="1" marL="114300" marR="0" rtl="0" algn="l">
                <a:lnSpc>
                  <a:spcPct val="90000"/>
                </a:lnSpc>
                <a:spcBef>
                  <a:spcPts val="225"/>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Security Architecture</a:t>
              </a:r>
              <a:endParaRPr sz="900"/>
            </a:p>
          </p:txBody>
        </p:sp>
        <p:sp>
          <p:nvSpPr>
            <p:cNvPr id="473" name="Google Shape;473;p36"/>
            <p:cNvSpPr/>
            <p:nvPr/>
          </p:nvSpPr>
          <p:spPr>
            <a:xfrm>
              <a:off x="3687960" y="1595549"/>
              <a:ext cx="1615800" cy="432000"/>
            </a:xfrm>
            <a:prstGeom prst="rect">
              <a:avLst/>
            </a:prstGeom>
            <a:solidFill>
              <a:srgbClr val="663300"/>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txBox="1"/>
            <p:nvPr/>
          </p:nvSpPr>
          <p:spPr>
            <a:xfrm>
              <a:off x="3687960" y="1595549"/>
              <a:ext cx="1615800"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Arial"/>
                <a:buNone/>
              </a:pPr>
              <a:r>
                <a:rPr b="0" i="0" lang="en-US" sz="1300" u="none" cap="none" strike="noStrike">
                  <a:solidFill>
                    <a:schemeClr val="lt1"/>
                  </a:solidFill>
                  <a:latin typeface="Arial"/>
                  <a:ea typeface="Arial"/>
                  <a:cs typeface="Arial"/>
                  <a:sym typeface="Arial"/>
                </a:rPr>
                <a:t>Implementation</a:t>
              </a:r>
              <a:endParaRPr sz="1300"/>
            </a:p>
          </p:txBody>
        </p:sp>
        <p:sp>
          <p:nvSpPr>
            <p:cNvPr id="475" name="Google Shape;475;p36"/>
            <p:cNvSpPr/>
            <p:nvPr/>
          </p:nvSpPr>
          <p:spPr>
            <a:xfrm>
              <a:off x="3687960" y="2027549"/>
              <a:ext cx="1615800" cy="1482300"/>
            </a:xfrm>
            <a:prstGeom prst="rect">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txBox="1"/>
            <p:nvPr/>
          </p:nvSpPr>
          <p:spPr>
            <a:xfrm>
              <a:off x="3687960" y="2027549"/>
              <a:ext cx="1615800" cy="1482300"/>
            </a:xfrm>
            <a:prstGeom prst="rect">
              <a:avLst/>
            </a:prstGeom>
            <a:noFill/>
            <a:ln>
              <a:noFill/>
            </a:ln>
          </p:spPr>
          <p:txBody>
            <a:bodyPr anchorCtr="0" anchor="t" bIns="120000" lIns="80000" spcFirstLastPara="1" rIns="106675" wrap="square" tIns="80000">
              <a:noAutofit/>
            </a:bodyPr>
            <a:lstStyle/>
            <a:p>
              <a:pPr indent="-82550" lvl="1" marL="11430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Secure Build</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Secure Deployment</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Defect Management</a:t>
              </a:r>
              <a:endParaRPr sz="1000"/>
            </a:p>
          </p:txBody>
        </p:sp>
        <p:sp>
          <p:nvSpPr>
            <p:cNvPr id="477" name="Google Shape;477;p36"/>
            <p:cNvSpPr/>
            <p:nvPr/>
          </p:nvSpPr>
          <p:spPr>
            <a:xfrm>
              <a:off x="5529833" y="1595549"/>
              <a:ext cx="1615800" cy="432000"/>
            </a:xfrm>
            <a:prstGeom prst="rect">
              <a:avLst/>
            </a:prstGeom>
            <a:solidFill>
              <a:srgbClr val="4F6128"/>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txBox="1"/>
            <p:nvPr/>
          </p:nvSpPr>
          <p:spPr>
            <a:xfrm>
              <a:off x="5529833" y="1595549"/>
              <a:ext cx="1615800"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Arial"/>
                <a:buNone/>
              </a:pPr>
              <a:r>
                <a:rPr b="0" i="0" lang="en-US" u="none" cap="none" strike="noStrike">
                  <a:solidFill>
                    <a:schemeClr val="lt1"/>
                  </a:solidFill>
                  <a:latin typeface="Arial"/>
                  <a:ea typeface="Arial"/>
                  <a:cs typeface="Arial"/>
                  <a:sym typeface="Arial"/>
                </a:rPr>
                <a:t>Verification</a:t>
              </a:r>
              <a:endParaRPr/>
            </a:p>
          </p:txBody>
        </p:sp>
        <p:sp>
          <p:nvSpPr>
            <p:cNvPr id="479" name="Google Shape;479;p36"/>
            <p:cNvSpPr/>
            <p:nvPr/>
          </p:nvSpPr>
          <p:spPr>
            <a:xfrm>
              <a:off x="5529833" y="2027549"/>
              <a:ext cx="1615800" cy="1482300"/>
            </a:xfrm>
            <a:prstGeom prst="rect">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txBox="1"/>
            <p:nvPr/>
          </p:nvSpPr>
          <p:spPr>
            <a:xfrm>
              <a:off x="5529833" y="2027549"/>
              <a:ext cx="1615800" cy="1482300"/>
            </a:xfrm>
            <a:prstGeom prst="rect">
              <a:avLst/>
            </a:prstGeom>
            <a:noFill/>
            <a:ln>
              <a:noFill/>
            </a:ln>
          </p:spPr>
          <p:txBody>
            <a:bodyPr anchorCtr="0" anchor="t" bIns="120000" lIns="80000" spcFirstLastPara="1" rIns="106675" wrap="square" tIns="80000">
              <a:noAutofit/>
            </a:bodyPr>
            <a:lstStyle/>
            <a:p>
              <a:pPr indent="-82550" lvl="1" marL="11430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Architecture Assessment</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Requirements Testing</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Security Testing</a:t>
              </a:r>
              <a:endParaRPr sz="1000"/>
            </a:p>
          </p:txBody>
        </p:sp>
        <p:sp>
          <p:nvSpPr>
            <p:cNvPr id="481" name="Google Shape;481;p36"/>
            <p:cNvSpPr/>
            <p:nvPr/>
          </p:nvSpPr>
          <p:spPr>
            <a:xfrm>
              <a:off x="7371707" y="1595549"/>
              <a:ext cx="1615800" cy="432000"/>
            </a:xfrm>
            <a:prstGeom prst="rect">
              <a:avLst/>
            </a:prstGeom>
            <a:solidFill>
              <a:srgbClr val="C00000"/>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txBox="1"/>
            <p:nvPr/>
          </p:nvSpPr>
          <p:spPr>
            <a:xfrm>
              <a:off x="7371707" y="1595549"/>
              <a:ext cx="1615800" cy="432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chemeClr val="lt1"/>
                </a:buClr>
                <a:buSzPts val="1500"/>
                <a:buFont typeface="Arial"/>
                <a:buNone/>
              </a:pPr>
              <a:r>
                <a:rPr b="0" i="0" lang="en-US" u="none" cap="none" strike="noStrike">
                  <a:solidFill>
                    <a:schemeClr val="lt1"/>
                  </a:solidFill>
                  <a:latin typeface="Arial"/>
                  <a:ea typeface="Arial"/>
                  <a:cs typeface="Arial"/>
                  <a:sym typeface="Arial"/>
                </a:rPr>
                <a:t>Operations</a:t>
              </a:r>
              <a:endParaRPr/>
            </a:p>
          </p:txBody>
        </p:sp>
        <p:sp>
          <p:nvSpPr>
            <p:cNvPr id="483" name="Google Shape;483;p36"/>
            <p:cNvSpPr/>
            <p:nvPr/>
          </p:nvSpPr>
          <p:spPr>
            <a:xfrm>
              <a:off x="7371707" y="2027549"/>
              <a:ext cx="1615800" cy="1482300"/>
            </a:xfrm>
            <a:prstGeom prst="rect">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txBox="1"/>
            <p:nvPr/>
          </p:nvSpPr>
          <p:spPr>
            <a:xfrm>
              <a:off x="7371707" y="2027549"/>
              <a:ext cx="1615800" cy="1482300"/>
            </a:xfrm>
            <a:prstGeom prst="rect">
              <a:avLst/>
            </a:prstGeom>
            <a:noFill/>
            <a:ln>
              <a:noFill/>
            </a:ln>
          </p:spPr>
          <p:txBody>
            <a:bodyPr anchorCtr="0" anchor="t" bIns="120000" lIns="80000" spcFirstLastPara="1" rIns="106675" wrap="square" tIns="80000">
              <a:noAutofit/>
            </a:bodyPr>
            <a:lstStyle/>
            <a:p>
              <a:pPr indent="-82550" lvl="1" marL="114300" marR="0" rtl="0" algn="l">
                <a:lnSpc>
                  <a:spcPct val="9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Incident Management</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Environment Management</a:t>
              </a:r>
              <a:endParaRPr sz="1000"/>
            </a:p>
            <a:p>
              <a:pPr indent="-82550" lvl="1" marL="114300" marR="0" rtl="0" algn="l">
                <a:lnSpc>
                  <a:spcPct val="90000"/>
                </a:lnSpc>
                <a:spcBef>
                  <a:spcPts val="225"/>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Operational Management</a:t>
              </a:r>
              <a:endParaRPr sz="10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Under Each Security Practice</a:t>
            </a:r>
            <a:endParaRPr/>
          </a:p>
        </p:txBody>
      </p:sp>
      <p:sp>
        <p:nvSpPr>
          <p:cNvPr id="491" name="Google Shape;491;p3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42900" lvl="0" marL="457200" rtl="0" algn="l">
              <a:spcBef>
                <a:spcPts val="640"/>
              </a:spcBef>
              <a:spcAft>
                <a:spcPts val="0"/>
              </a:spcAft>
              <a:buClr>
                <a:srgbClr val="FFFFFF"/>
              </a:buClr>
              <a:buSzPts val="1800"/>
              <a:buChar char="•"/>
            </a:pPr>
            <a:r>
              <a:rPr lang="en-US" sz="1800"/>
              <a:t>Three successive Objectives under each Practice define how it can be improved over time</a:t>
            </a:r>
            <a:endParaRPr sz="1800"/>
          </a:p>
          <a:p>
            <a:pPr indent="-342900" lvl="1" marL="914400" rtl="0" algn="l">
              <a:spcBef>
                <a:spcPts val="0"/>
              </a:spcBef>
              <a:spcAft>
                <a:spcPts val="0"/>
              </a:spcAft>
              <a:buClr>
                <a:srgbClr val="FFFFFF"/>
              </a:buClr>
              <a:buSzPts val="1800"/>
              <a:buChar char="–"/>
            </a:pPr>
            <a:r>
              <a:rPr lang="en-US" sz="1800"/>
              <a:t>This establishes a notion of a Level at which an organization fulfills a given Practice</a:t>
            </a:r>
            <a:endParaRPr sz="1800"/>
          </a:p>
          <a:p>
            <a:pPr indent="-342900" lvl="0" marL="457200" rtl="0" algn="l">
              <a:spcBef>
                <a:spcPts val="0"/>
              </a:spcBef>
              <a:spcAft>
                <a:spcPts val="0"/>
              </a:spcAft>
              <a:buClr>
                <a:srgbClr val="FFFFFF"/>
              </a:buClr>
              <a:buSzPts val="1800"/>
              <a:buChar char="•"/>
            </a:pPr>
            <a:r>
              <a:rPr lang="en-US" sz="1800"/>
              <a:t>The three Levels for a Practice generally correspond to:</a:t>
            </a:r>
            <a:endParaRPr sz="1800"/>
          </a:p>
          <a:p>
            <a:pPr indent="-342900" lvl="1" marL="914400" rtl="0" algn="l">
              <a:spcBef>
                <a:spcPts val="0"/>
              </a:spcBef>
              <a:spcAft>
                <a:spcPts val="0"/>
              </a:spcAft>
              <a:buClr>
                <a:srgbClr val="FFFFFF"/>
              </a:buClr>
              <a:buSzPts val="1800"/>
              <a:buChar char="–"/>
            </a:pPr>
            <a:r>
              <a:rPr lang="en-US" sz="1800"/>
              <a:t>(</a:t>
            </a:r>
            <a:r>
              <a:rPr lang="en-US" sz="1800"/>
              <a:t>0: Implicit starting point with the Practice unfulfilled)</a:t>
            </a:r>
            <a:endParaRPr sz="1800"/>
          </a:p>
          <a:p>
            <a:pPr indent="-342900" lvl="1" marL="914400" rtl="0" algn="l">
              <a:spcBef>
                <a:spcPts val="0"/>
              </a:spcBef>
              <a:spcAft>
                <a:spcPts val="0"/>
              </a:spcAft>
              <a:buClr>
                <a:srgbClr val="FFFFFF"/>
              </a:buClr>
              <a:buSzPts val="1800"/>
              <a:buChar char="–"/>
            </a:pPr>
            <a:r>
              <a:rPr lang="en-US" sz="1800"/>
              <a:t>1: Initial understanding and ad hoc provision of the Practice</a:t>
            </a:r>
            <a:endParaRPr sz="1800"/>
          </a:p>
          <a:p>
            <a:pPr indent="-342900" lvl="1" marL="914400" rtl="0" algn="l">
              <a:spcBef>
                <a:spcPts val="0"/>
              </a:spcBef>
              <a:spcAft>
                <a:spcPts val="0"/>
              </a:spcAft>
              <a:buClr>
                <a:srgbClr val="FFFFFF"/>
              </a:buClr>
              <a:buSzPts val="1800"/>
              <a:buChar char="–"/>
            </a:pPr>
            <a:r>
              <a:rPr lang="en-US" sz="1800"/>
              <a:t>2: Increase efficiency and/or effectiveness of the Practice</a:t>
            </a:r>
            <a:endParaRPr sz="1800"/>
          </a:p>
          <a:p>
            <a:pPr indent="-342900" lvl="1" marL="914400" rtl="0" algn="l">
              <a:spcBef>
                <a:spcPts val="0"/>
              </a:spcBef>
              <a:spcAft>
                <a:spcPts val="0"/>
              </a:spcAft>
              <a:buClr>
                <a:srgbClr val="FFFFFF"/>
              </a:buClr>
              <a:buSzPts val="1800"/>
              <a:buChar char="–"/>
            </a:pPr>
            <a:r>
              <a:rPr lang="en-US" sz="1800"/>
              <a:t>3: Comprehensive mastery of the Practice at scale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How About You?	</a:t>
            </a:r>
            <a:endParaRPr/>
          </a:p>
        </p:txBody>
      </p:sp>
      <p:sp>
        <p:nvSpPr>
          <p:cNvPr id="67" name="Google Shape;67;p1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A little bit about you!</a:t>
            </a:r>
            <a:endParaRPr/>
          </a:p>
          <a:p>
            <a:pPr indent="0" lvl="0" marL="742950" rtl="0" algn="l">
              <a:lnSpc>
                <a:spcPct val="100000"/>
              </a:lnSpc>
              <a:spcBef>
                <a:spcPts val="560"/>
              </a:spcBef>
              <a:spcAft>
                <a:spcPts val="0"/>
              </a:spcAft>
              <a:buNone/>
            </a:pPr>
            <a:r>
              <a:rPr lang="en-US"/>
              <a:t>What is your SAMM experience?</a:t>
            </a:r>
            <a:endParaRPr/>
          </a:p>
          <a:p>
            <a:pPr indent="0" lvl="0" marL="742950" rtl="0" algn="l">
              <a:lnSpc>
                <a:spcPct val="100000"/>
              </a:lnSpc>
              <a:spcBef>
                <a:spcPts val="560"/>
              </a:spcBef>
              <a:spcAft>
                <a:spcPts val="0"/>
              </a:spcAft>
              <a:buNone/>
            </a:pPr>
            <a:r>
              <a:rPr lang="en-US"/>
              <a:t>Your role in application security?</a:t>
            </a:r>
            <a:endParaRPr/>
          </a:p>
          <a:p>
            <a:pPr indent="0" lvl="0" marL="742950" rtl="0" algn="l">
              <a:lnSpc>
                <a:spcPct val="100000"/>
              </a:lnSpc>
              <a:spcBef>
                <a:spcPts val="560"/>
              </a:spcBef>
              <a:spcAft>
                <a:spcPts val="0"/>
              </a:spcAft>
              <a:buNone/>
            </a:pPr>
            <a:r>
              <a:rPr lang="en-US"/>
              <a:t>Specific areas you’d like to cover?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8"/>
          <p:cNvSpPr/>
          <p:nvPr/>
        </p:nvSpPr>
        <p:spPr>
          <a:xfrm>
            <a:off x="726600" y="1812600"/>
            <a:ext cx="355500" cy="18969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8"/>
          <p:cNvSpPr txBox="1"/>
          <p:nvPr/>
        </p:nvSpPr>
        <p:spPr>
          <a:xfrm rot="-5400000">
            <a:off x="-45000" y="2539075"/>
            <a:ext cx="1104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Maturity</a:t>
            </a:r>
            <a:endParaRPr sz="2000">
              <a:solidFill>
                <a:srgbClr val="FFFFFF"/>
              </a:solidFill>
            </a:endParaRPr>
          </a:p>
        </p:txBody>
      </p:sp>
      <p:sp>
        <p:nvSpPr>
          <p:cNvPr id="498" name="Google Shape;498;p38"/>
          <p:cNvSpPr txBox="1"/>
          <p:nvPr/>
        </p:nvSpPr>
        <p:spPr>
          <a:xfrm rot="5400000">
            <a:off x="8047975" y="2538625"/>
            <a:ext cx="1125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2000">
                <a:solidFill>
                  <a:srgbClr val="FFFFFF"/>
                </a:solidFill>
                <a:latin typeface="Calibri"/>
                <a:ea typeface="Calibri"/>
                <a:cs typeface="Calibri"/>
                <a:sym typeface="Calibri"/>
              </a:rPr>
              <a:t>Activities</a:t>
            </a:r>
            <a:endParaRPr sz="2000">
              <a:solidFill>
                <a:srgbClr val="FFFFFF"/>
              </a:solidFill>
            </a:endParaRPr>
          </a:p>
        </p:txBody>
      </p:sp>
      <p:sp>
        <p:nvSpPr>
          <p:cNvPr id="499" name="Google Shape;499;p38"/>
          <p:cNvSpPr/>
          <p:nvPr/>
        </p:nvSpPr>
        <p:spPr>
          <a:xfrm rot="5400000">
            <a:off x="7779100" y="3003625"/>
            <a:ext cx="334200" cy="7497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38"/>
          <p:cNvSpPr txBox="1"/>
          <p:nvPr/>
        </p:nvSpPr>
        <p:spPr>
          <a:xfrm>
            <a:off x="7571344" y="1297533"/>
            <a:ext cx="1176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2000">
                <a:solidFill>
                  <a:srgbClr val="FFFFFF"/>
                </a:solidFill>
                <a:latin typeface="Calibri"/>
                <a:ea typeface="Calibri"/>
                <a:cs typeface="Calibri"/>
                <a:sym typeface="Calibri"/>
              </a:rPr>
              <a:t>Streams</a:t>
            </a:r>
            <a:endParaRPr sz="2000">
              <a:solidFill>
                <a:srgbClr val="FFFFFF"/>
              </a:solidFill>
            </a:endParaRPr>
          </a:p>
        </p:txBody>
      </p:sp>
      <p:graphicFrame>
        <p:nvGraphicFramePr>
          <p:cNvPr id="501" name="Google Shape;501;p38"/>
          <p:cNvGraphicFramePr/>
          <p:nvPr/>
        </p:nvGraphicFramePr>
        <p:xfrm>
          <a:off x="1137150" y="1248600"/>
          <a:ext cx="3000000" cy="3000000"/>
        </p:xfrm>
        <a:graphic>
          <a:graphicData uri="http://schemas.openxmlformats.org/drawingml/2006/table">
            <a:tbl>
              <a:tblPr>
                <a:noFill/>
                <a:tableStyleId>{B36E4878-50D1-4887-8C01-59761D5791A0}</a:tableStyleId>
              </a:tblPr>
              <a:tblGrid>
                <a:gridCol w="2290100"/>
                <a:gridCol w="1926250"/>
                <a:gridCol w="2217850"/>
              </a:tblGrid>
              <a:tr h="546525">
                <a:tc>
                  <a:txBody>
                    <a:bodyPr/>
                    <a:lstStyle/>
                    <a:p>
                      <a:pPr indent="0" lvl="0" marL="0" rtl="0" algn="l">
                        <a:spcBef>
                          <a:spcPts val="0"/>
                        </a:spcBef>
                        <a:spcAft>
                          <a:spcPts val="0"/>
                        </a:spcAft>
                        <a:buNone/>
                      </a:pPr>
                      <a:r>
                        <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A: Control Verification</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B: Misuse/Abuse Testing</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50925">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Maturity 1 - Opportunistically find basic vulnerabilities and other security issues.</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Test for standard security controls</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Perform security fuzzing testing</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07975">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Maturity 2 - Perform implementation review to discover application-specific risks against the security requirements.</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Derive test cases from known security requirements</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Create and test abuse cases and business logic flaw test</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38175">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Maturity 3 - Maintain the application security level after bug fixes, changes or during maintenance</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Perform regression testing (with security unit tests)</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rgbClr val="FFFFFF"/>
                          </a:solidFill>
                          <a:latin typeface="Source Sans Pro"/>
                          <a:ea typeface="Source Sans Pro"/>
                          <a:cs typeface="Source Sans Pro"/>
                          <a:sym typeface="Source Sans Pro"/>
                        </a:rPr>
                        <a:t>Denial of service and security stress testing</a:t>
                      </a:r>
                      <a:endParaRPr sz="1000">
                        <a:solidFill>
                          <a:srgbClr val="FFFFFF"/>
                        </a:solidFill>
                        <a:latin typeface="Source Sans Pro"/>
                        <a:ea typeface="Source Sans Pro"/>
                        <a:cs typeface="Source Sans Pro"/>
                        <a:sym typeface="Source Sans Pr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502" name="Google Shape;502;p38"/>
          <p:cNvSpPr/>
          <p:nvPr/>
        </p:nvSpPr>
        <p:spPr>
          <a:xfrm>
            <a:off x="5069100" y="1267200"/>
            <a:ext cx="284400" cy="5454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38"/>
          <p:cNvSpPr/>
          <p:nvPr/>
        </p:nvSpPr>
        <p:spPr>
          <a:xfrm>
            <a:off x="7286950" y="1267200"/>
            <a:ext cx="284400" cy="5454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38"/>
          <p:cNvSpPr txBox="1"/>
          <p:nvPr/>
        </p:nvSpPr>
        <p:spPr>
          <a:xfrm>
            <a:off x="260425" y="4095850"/>
            <a:ext cx="85698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800"/>
              <a:t>This security practice focuses on creating and integrating both positive (Control Verification) and negative (Misuse/Abuse Testing) security tests based on requirements (user stories).</a:t>
            </a:r>
            <a:endParaRPr i="1" sz="800"/>
          </a:p>
        </p:txBody>
      </p:sp>
      <p:sp>
        <p:nvSpPr>
          <p:cNvPr id="505" name="Google Shape;505;p38"/>
          <p:cNvSpPr/>
          <p:nvPr/>
        </p:nvSpPr>
        <p:spPr>
          <a:xfrm rot="5400000">
            <a:off x="7779100" y="2383075"/>
            <a:ext cx="334200" cy="7497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38"/>
          <p:cNvSpPr/>
          <p:nvPr/>
        </p:nvSpPr>
        <p:spPr>
          <a:xfrm rot="5400000">
            <a:off x="7779100" y="1762513"/>
            <a:ext cx="334200" cy="749700"/>
          </a:xfrm>
          <a:prstGeom prst="downArrow">
            <a:avLst>
              <a:gd fmla="val 50000" name="adj1"/>
              <a:gd fmla="val 50000" name="adj2"/>
            </a:avLst>
          </a:prstGeom>
          <a:solidFill>
            <a:srgbClr val="6FA8D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Activity Streams &amp; Maturity Level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Maturity levels and scoring</a:t>
            </a:r>
            <a:endParaRPr sz="3200">
              <a:solidFill>
                <a:srgbClr val="FFFFFF"/>
              </a:solidFill>
              <a:latin typeface="Days One"/>
              <a:ea typeface="Days One"/>
              <a:cs typeface="Days One"/>
              <a:sym typeface="Days One"/>
            </a:endParaRPr>
          </a:p>
        </p:txBody>
      </p:sp>
      <p:pic>
        <p:nvPicPr>
          <p:cNvPr id="514" name="Google Shape;514;p39"/>
          <p:cNvPicPr preferRelativeResize="0"/>
          <p:nvPr/>
        </p:nvPicPr>
        <p:blipFill>
          <a:blip r:embed="rId3">
            <a:alphaModFix/>
          </a:blip>
          <a:stretch>
            <a:fillRect/>
          </a:stretch>
        </p:blipFill>
        <p:spPr>
          <a:xfrm>
            <a:off x="7399825" y="4464575"/>
            <a:ext cx="1500550" cy="537150"/>
          </a:xfrm>
          <a:prstGeom prst="rect">
            <a:avLst/>
          </a:prstGeom>
          <a:noFill/>
          <a:ln>
            <a:noFill/>
          </a:ln>
        </p:spPr>
      </p:pic>
      <p:graphicFrame>
        <p:nvGraphicFramePr>
          <p:cNvPr id="515" name="Google Shape;515;p39"/>
          <p:cNvGraphicFramePr/>
          <p:nvPr/>
        </p:nvGraphicFramePr>
        <p:xfrm>
          <a:off x="1000588" y="2096700"/>
          <a:ext cx="3000000" cy="3000000"/>
        </p:xfrm>
        <a:graphic>
          <a:graphicData uri="http://schemas.openxmlformats.org/drawingml/2006/table">
            <a:tbl>
              <a:tblPr>
                <a:noFill/>
                <a:tableStyleId>{9996F481-F27B-4875-9BFC-CB3BA556FAD9}</a:tableStyleId>
              </a:tblPr>
              <a:tblGrid>
                <a:gridCol w="403325"/>
                <a:gridCol w="3216175"/>
                <a:gridCol w="483675"/>
                <a:gridCol w="1641000"/>
              </a:tblGrid>
              <a:tr h="381000">
                <a:tc gridSpan="2">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Maturity levels</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hMerge="1"/>
                <a:tc gridSpan="2">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Assessment scores</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hMerge="1"/>
              </a:tr>
              <a:tr h="381000">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3</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Comprehensive mastery at scale</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1</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Most</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r>
              <a:tr h="381000">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2</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Increased efficiency and effectiveness</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0.5</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At least half</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r>
              <a:tr h="381000">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1</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Ad-hoc provision</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0.2</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Some</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r>
              <a:tr h="381000">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0</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Practice unfulfilled</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0</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c>
                  <a:txBody>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None</a:t>
                      </a:r>
                      <a:endParaRPr>
                        <a:solidFill>
                          <a:srgbClr val="FFFFFF"/>
                        </a:solidFill>
                        <a:latin typeface="Source Sans Pro"/>
                        <a:ea typeface="Source Sans Pro"/>
                        <a:cs typeface="Source Sans Pro"/>
                        <a:sym typeface="Source Sans Pro"/>
                      </a:endParaRPr>
                    </a:p>
                  </a:txBody>
                  <a:tcPr marT="91425" marB="91425" marR="91425" marL="91425">
                    <a:lnL cap="flat" cmpd="sng" w="9525">
                      <a:solidFill>
                        <a:srgbClr val="71B8B8"/>
                      </a:solidFill>
                      <a:prstDash val="solid"/>
                      <a:round/>
                      <a:headEnd len="sm" w="sm" type="none"/>
                      <a:tailEnd len="sm" w="sm" type="none"/>
                    </a:lnL>
                    <a:lnR cap="flat" cmpd="sng" w="9525">
                      <a:solidFill>
                        <a:srgbClr val="71B8B8"/>
                      </a:solidFill>
                      <a:prstDash val="solid"/>
                      <a:round/>
                      <a:headEnd len="sm" w="sm" type="none"/>
                      <a:tailEnd len="sm" w="sm" type="none"/>
                    </a:lnR>
                    <a:lnT cap="flat" cmpd="sng" w="9525">
                      <a:solidFill>
                        <a:srgbClr val="71B8B8"/>
                      </a:solidFill>
                      <a:prstDash val="solid"/>
                      <a:round/>
                      <a:headEnd len="sm" w="sm" type="none"/>
                      <a:tailEnd len="sm" w="sm" type="none"/>
                    </a:lnT>
                    <a:lnB cap="flat" cmpd="sng" w="9525">
                      <a:solidFill>
                        <a:srgbClr val="71B8B8"/>
                      </a:solidFill>
                      <a:prstDash val="solid"/>
                      <a:round/>
                      <a:headEnd len="sm" w="sm" type="none"/>
                      <a:tailEnd len="sm" w="sm" type="none"/>
                    </a:lnB>
                    <a:solidFill>
                      <a:srgbClr val="154748">
                        <a:alpha val="56739"/>
                      </a:srgbClr>
                    </a:solidFill>
                  </a:tcPr>
                </a:tc>
              </a:tr>
            </a:tbl>
          </a:graphicData>
        </a:graphic>
      </p:graphicFrame>
      <p:sp>
        <p:nvSpPr>
          <p:cNvPr id="516" name="Google Shape;516;p39"/>
          <p:cNvSpPr txBox="1"/>
          <p:nvPr>
            <p:ph idx="4294967295" type="body"/>
          </p:nvPr>
        </p:nvSpPr>
        <p:spPr>
          <a:xfrm>
            <a:off x="457188" y="1139575"/>
            <a:ext cx="5744100" cy="8574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40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Transparent view over different levels</a:t>
            </a:r>
            <a:endParaRPr sz="2000">
              <a:solidFill>
                <a:srgbClr val="FFFFFF"/>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rgbClr val="FFFFFF"/>
              </a:buClr>
              <a:buSzPts val="2000"/>
              <a:buFont typeface="Source Sans Pro"/>
              <a:buChar char="•"/>
            </a:pPr>
            <a:r>
              <a:rPr lang="en-US" sz="2000">
                <a:solidFill>
                  <a:srgbClr val="FFFFFF"/>
                </a:solidFill>
                <a:latin typeface="Source Sans Pro"/>
                <a:ea typeface="Source Sans Pro"/>
                <a:cs typeface="Source Sans Pro"/>
                <a:sym typeface="Source Sans Pro"/>
              </a:rPr>
              <a:t>Fine-grained improvements are visible</a:t>
            </a:r>
            <a:endParaRPr sz="2000">
              <a:solidFill>
                <a:srgbClr val="FFFFFF"/>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000"/>
              <a:buFont typeface="Cambria"/>
              <a:buNone/>
            </a:pPr>
            <a:r>
              <a:rPr lang="en-US"/>
              <a:t>SAMM Core Framework v1.5</a:t>
            </a:r>
            <a:endParaRPr/>
          </a:p>
        </p:txBody>
      </p:sp>
      <p:sp>
        <p:nvSpPr>
          <p:cNvPr id="523" name="Google Shape;523;p40"/>
          <p:cNvSpPr txBox="1"/>
          <p:nvPr>
            <p:ph idx="4294967295" type="body"/>
          </p:nvPr>
        </p:nvSpPr>
        <p:spPr>
          <a:xfrm>
            <a:off x="457200" y="993454"/>
            <a:ext cx="8229600" cy="3156600"/>
          </a:xfrm>
          <a:prstGeom prst="rect">
            <a:avLst/>
          </a:prstGeom>
          <a:noFill/>
          <a:ln>
            <a:noFill/>
          </a:ln>
        </p:spPr>
        <p:txBody>
          <a:bodyPr anchorCtr="0" anchor="t" bIns="45700" lIns="91425" spcFirstLastPara="1" rIns="91425" wrap="square" tIns="45700">
            <a:noAutofit/>
          </a:bodyPr>
          <a:lstStyle/>
          <a:p>
            <a:pPr indent="-330200" lvl="0" marL="468768" marR="0" rtl="0" algn="l">
              <a:lnSpc>
                <a:spcPct val="100000"/>
              </a:lnSpc>
              <a:spcBef>
                <a:spcPts val="0"/>
              </a:spcBef>
              <a:spcAft>
                <a:spcPts val="0"/>
              </a:spcAft>
              <a:buSzPts val="1600"/>
              <a:buFont typeface="Arial"/>
              <a:buChar char="•"/>
            </a:pPr>
            <a:r>
              <a:rPr lang="en-US" sz="1600"/>
              <a:t>For</a:t>
            </a:r>
            <a:r>
              <a:rPr lang="en-US" sz="1600"/>
              <a:t> each of the </a:t>
            </a:r>
            <a:r>
              <a:rPr i="1" lang="en-US" sz="1600"/>
              <a:t>four</a:t>
            </a:r>
            <a:r>
              <a:rPr lang="en-US" sz="1600"/>
              <a:t> Business Functions, three Security Practices are defined</a:t>
            </a:r>
            <a:endParaRPr sz="1600"/>
          </a:p>
          <a:p>
            <a:pPr indent="-330200" lvl="0" marL="468768" rtl="0" algn="l">
              <a:spcBef>
                <a:spcPts val="527"/>
              </a:spcBef>
              <a:spcAft>
                <a:spcPts val="0"/>
              </a:spcAft>
              <a:buSzPts val="1600"/>
              <a:buFont typeface="Arial"/>
              <a:buChar char="•"/>
            </a:pPr>
            <a:r>
              <a:rPr lang="en-US" sz="1600"/>
              <a:t>The security practices</a:t>
            </a:r>
            <a:r>
              <a:rPr lang="en-US" sz="1600"/>
              <a:t> encompass</a:t>
            </a:r>
            <a:r>
              <a:rPr lang="en-US" sz="1600"/>
              <a:t> activities relevant to software security assurance</a:t>
            </a:r>
            <a:endParaRPr sz="1600"/>
          </a:p>
        </p:txBody>
      </p:sp>
      <p:pic>
        <p:nvPicPr>
          <p:cNvPr id="524" name="Google Shape;524;p40"/>
          <p:cNvPicPr preferRelativeResize="0"/>
          <p:nvPr/>
        </p:nvPicPr>
        <p:blipFill rotWithShape="1">
          <a:blip r:embed="rId3">
            <a:alphaModFix/>
          </a:blip>
          <a:srcRect b="0" l="0" r="0" t="0"/>
          <a:stretch/>
        </p:blipFill>
        <p:spPr>
          <a:xfrm>
            <a:off x="635650" y="1783075"/>
            <a:ext cx="7591900" cy="246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1"/>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000"/>
              <a:buFont typeface="Cambria"/>
              <a:buNone/>
            </a:pPr>
            <a:r>
              <a:rPr lang="en-US" sz="3200"/>
              <a:t>SAMM Core Framework v2.0</a:t>
            </a:r>
            <a:endParaRPr sz="3200">
              <a:solidFill>
                <a:srgbClr val="FFFFFF"/>
              </a:solidFill>
            </a:endParaRPr>
          </a:p>
        </p:txBody>
      </p:sp>
      <p:pic>
        <p:nvPicPr>
          <p:cNvPr id="531" name="Google Shape;531;p41"/>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532" name="Google Shape;532;p41"/>
          <p:cNvSpPr/>
          <p:nvPr/>
        </p:nvSpPr>
        <p:spPr>
          <a:xfrm>
            <a:off x="285500"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Strategy &amp; </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Metrics</a:t>
            </a:r>
            <a:endParaRPr>
              <a:solidFill>
                <a:srgbClr val="FFFFFF"/>
              </a:solidFill>
              <a:latin typeface="Source Sans Pro"/>
              <a:ea typeface="Source Sans Pro"/>
              <a:cs typeface="Source Sans Pro"/>
              <a:sym typeface="Source Sans Pro"/>
            </a:endParaRPr>
          </a:p>
        </p:txBody>
      </p:sp>
      <p:sp>
        <p:nvSpPr>
          <p:cNvPr id="533" name="Google Shape;533;p41"/>
          <p:cNvSpPr/>
          <p:nvPr/>
        </p:nvSpPr>
        <p:spPr>
          <a:xfrm>
            <a:off x="285500" y="1330680"/>
            <a:ext cx="1583100" cy="4101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Governance</a:t>
            </a:r>
            <a:endParaRPr>
              <a:solidFill>
                <a:srgbClr val="154748"/>
              </a:solidFill>
              <a:latin typeface="Source Sans Pro"/>
              <a:ea typeface="Source Sans Pro"/>
              <a:cs typeface="Source Sans Pro"/>
              <a:sym typeface="Source Sans Pro"/>
            </a:endParaRPr>
          </a:p>
        </p:txBody>
      </p:sp>
      <p:sp>
        <p:nvSpPr>
          <p:cNvPr id="534" name="Google Shape;534;p41"/>
          <p:cNvSpPr/>
          <p:nvPr/>
        </p:nvSpPr>
        <p:spPr>
          <a:xfrm>
            <a:off x="2032912" y="1330680"/>
            <a:ext cx="1583100" cy="4101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Design</a:t>
            </a:r>
            <a:endParaRPr>
              <a:solidFill>
                <a:srgbClr val="154748"/>
              </a:solidFill>
              <a:latin typeface="Source Sans Pro"/>
              <a:ea typeface="Source Sans Pro"/>
              <a:cs typeface="Source Sans Pro"/>
              <a:sym typeface="Source Sans Pro"/>
            </a:endParaRPr>
          </a:p>
        </p:txBody>
      </p:sp>
      <p:sp>
        <p:nvSpPr>
          <p:cNvPr id="535" name="Google Shape;535;p41"/>
          <p:cNvSpPr/>
          <p:nvPr/>
        </p:nvSpPr>
        <p:spPr>
          <a:xfrm>
            <a:off x="5527663"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Architecture Assessment</a:t>
            </a:r>
            <a:endParaRPr>
              <a:solidFill>
                <a:srgbClr val="FFFFFF"/>
              </a:solidFill>
              <a:latin typeface="Source Sans Pro"/>
              <a:ea typeface="Source Sans Pro"/>
              <a:cs typeface="Source Sans Pro"/>
              <a:sym typeface="Source Sans Pro"/>
            </a:endParaRPr>
          </a:p>
        </p:txBody>
      </p:sp>
      <p:sp>
        <p:nvSpPr>
          <p:cNvPr id="536" name="Google Shape;536;p41"/>
          <p:cNvSpPr/>
          <p:nvPr/>
        </p:nvSpPr>
        <p:spPr>
          <a:xfrm>
            <a:off x="5527736" y="1330680"/>
            <a:ext cx="1583100" cy="410100"/>
          </a:xfrm>
          <a:prstGeom prst="rect">
            <a:avLst/>
          </a:prstGeom>
          <a:solidFill>
            <a:srgbClr val="A976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Verification</a:t>
            </a:r>
            <a:endParaRPr>
              <a:solidFill>
                <a:srgbClr val="154748"/>
              </a:solidFill>
              <a:latin typeface="Source Sans Pro"/>
              <a:ea typeface="Source Sans Pro"/>
              <a:cs typeface="Source Sans Pro"/>
              <a:sym typeface="Source Sans Pro"/>
            </a:endParaRPr>
          </a:p>
        </p:txBody>
      </p:sp>
      <p:sp>
        <p:nvSpPr>
          <p:cNvPr id="537" name="Google Shape;537;p41"/>
          <p:cNvSpPr/>
          <p:nvPr/>
        </p:nvSpPr>
        <p:spPr>
          <a:xfrm>
            <a:off x="3780263" y="2593000"/>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Deployment</a:t>
            </a:r>
            <a:endParaRPr>
              <a:solidFill>
                <a:srgbClr val="FFFFFF"/>
              </a:solidFill>
              <a:latin typeface="Source Sans Pro"/>
              <a:ea typeface="Source Sans Pro"/>
              <a:cs typeface="Source Sans Pro"/>
              <a:sym typeface="Source Sans Pro"/>
            </a:endParaRPr>
          </a:p>
        </p:txBody>
      </p:sp>
      <p:sp>
        <p:nvSpPr>
          <p:cNvPr id="538" name="Google Shape;538;p41"/>
          <p:cNvSpPr/>
          <p:nvPr/>
        </p:nvSpPr>
        <p:spPr>
          <a:xfrm>
            <a:off x="3780324" y="1330680"/>
            <a:ext cx="1583100" cy="4101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Implementation</a:t>
            </a:r>
            <a:endParaRPr>
              <a:solidFill>
                <a:srgbClr val="154748"/>
              </a:solidFill>
              <a:latin typeface="Source Sans Pro"/>
              <a:ea typeface="Source Sans Pro"/>
              <a:cs typeface="Source Sans Pro"/>
              <a:sym typeface="Source Sans Pro"/>
            </a:endParaRPr>
          </a:p>
        </p:txBody>
      </p:sp>
      <p:sp>
        <p:nvSpPr>
          <p:cNvPr id="539" name="Google Shape;539;p41"/>
          <p:cNvSpPr/>
          <p:nvPr/>
        </p:nvSpPr>
        <p:spPr>
          <a:xfrm>
            <a:off x="7274875" y="2589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Environment Management</a:t>
            </a:r>
            <a:endParaRPr>
              <a:solidFill>
                <a:srgbClr val="FFFFFF"/>
              </a:solidFill>
              <a:latin typeface="Source Sans Pro"/>
              <a:ea typeface="Source Sans Pro"/>
              <a:cs typeface="Source Sans Pro"/>
              <a:sym typeface="Source Sans Pro"/>
            </a:endParaRPr>
          </a:p>
        </p:txBody>
      </p:sp>
      <p:sp>
        <p:nvSpPr>
          <p:cNvPr id="540" name="Google Shape;540;p41"/>
          <p:cNvSpPr/>
          <p:nvPr/>
        </p:nvSpPr>
        <p:spPr>
          <a:xfrm>
            <a:off x="7275148" y="1330680"/>
            <a:ext cx="1583100" cy="4101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Operations</a:t>
            </a:r>
            <a:endParaRPr>
              <a:solidFill>
                <a:srgbClr val="154748"/>
              </a:solidFill>
              <a:latin typeface="Source Sans Pro"/>
              <a:ea typeface="Source Sans Pro"/>
              <a:cs typeface="Source Sans Pro"/>
              <a:sym typeface="Source Sans Pro"/>
            </a:endParaRPr>
          </a:p>
        </p:txBody>
      </p:sp>
      <p:sp>
        <p:nvSpPr>
          <p:cNvPr id="541" name="Google Shape;541;p41"/>
          <p:cNvSpPr/>
          <p:nvPr/>
        </p:nvSpPr>
        <p:spPr>
          <a:xfrm>
            <a:off x="2032975" y="2592988"/>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Requirements</a:t>
            </a:r>
            <a:endParaRPr>
              <a:solidFill>
                <a:srgbClr val="FFFFFF"/>
              </a:solidFill>
              <a:latin typeface="Source Sans Pro"/>
              <a:ea typeface="Source Sans Pro"/>
              <a:cs typeface="Source Sans Pro"/>
              <a:sym typeface="Source Sans Pro"/>
            </a:endParaRPr>
          </a:p>
        </p:txBody>
      </p:sp>
      <p:sp>
        <p:nvSpPr>
          <p:cNvPr id="542" name="Google Shape;542;p41"/>
          <p:cNvSpPr/>
          <p:nvPr/>
        </p:nvSpPr>
        <p:spPr>
          <a:xfrm>
            <a:off x="285500" y="2610426"/>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Policy &amp; Compliance</a:t>
            </a:r>
            <a:endParaRPr>
              <a:solidFill>
                <a:srgbClr val="FFFFFF"/>
              </a:solidFill>
              <a:latin typeface="Source Sans Pro"/>
              <a:ea typeface="Source Sans Pro"/>
              <a:cs typeface="Source Sans Pro"/>
              <a:sym typeface="Source Sans Pro"/>
            </a:endParaRPr>
          </a:p>
        </p:txBody>
      </p:sp>
      <p:sp>
        <p:nvSpPr>
          <p:cNvPr id="543" name="Google Shape;543;p41"/>
          <p:cNvSpPr/>
          <p:nvPr/>
        </p:nvSpPr>
        <p:spPr>
          <a:xfrm>
            <a:off x="285500"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Education &amp; Guidance</a:t>
            </a:r>
            <a:endParaRPr>
              <a:solidFill>
                <a:srgbClr val="FFFFFF"/>
              </a:solidFill>
              <a:latin typeface="Source Sans Pro"/>
              <a:ea typeface="Source Sans Pro"/>
              <a:cs typeface="Source Sans Pro"/>
              <a:sym typeface="Source Sans Pro"/>
            </a:endParaRPr>
          </a:p>
        </p:txBody>
      </p:sp>
      <p:sp>
        <p:nvSpPr>
          <p:cNvPr id="544" name="Google Shape;544;p41"/>
          <p:cNvSpPr/>
          <p:nvPr/>
        </p:nvSpPr>
        <p:spPr>
          <a:xfrm>
            <a:off x="2032975"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Threat </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Assessment</a:t>
            </a:r>
            <a:endParaRPr>
              <a:solidFill>
                <a:srgbClr val="FFFFFF"/>
              </a:solidFill>
              <a:latin typeface="Source Sans Pro"/>
              <a:ea typeface="Source Sans Pro"/>
              <a:cs typeface="Source Sans Pro"/>
              <a:sym typeface="Source Sans Pro"/>
            </a:endParaRPr>
          </a:p>
        </p:txBody>
      </p:sp>
      <p:sp>
        <p:nvSpPr>
          <p:cNvPr id="545" name="Google Shape;545;p41"/>
          <p:cNvSpPr/>
          <p:nvPr/>
        </p:nvSpPr>
        <p:spPr>
          <a:xfrm>
            <a:off x="2032975" y="32805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Architecture</a:t>
            </a:r>
            <a:endParaRPr>
              <a:solidFill>
                <a:srgbClr val="FFFFFF"/>
              </a:solidFill>
              <a:latin typeface="Source Sans Pro"/>
              <a:ea typeface="Source Sans Pro"/>
              <a:cs typeface="Source Sans Pro"/>
              <a:sym typeface="Source Sans Pro"/>
            </a:endParaRPr>
          </a:p>
        </p:txBody>
      </p:sp>
      <p:sp>
        <p:nvSpPr>
          <p:cNvPr id="546" name="Google Shape;546;p41"/>
          <p:cNvSpPr/>
          <p:nvPr/>
        </p:nvSpPr>
        <p:spPr>
          <a:xfrm>
            <a:off x="3780263" y="18916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Build</a:t>
            </a:r>
            <a:endParaRPr>
              <a:solidFill>
                <a:srgbClr val="FFFFFF"/>
              </a:solidFill>
              <a:latin typeface="Source Sans Pro"/>
              <a:ea typeface="Source Sans Pro"/>
              <a:cs typeface="Source Sans Pro"/>
              <a:sym typeface="Source Sans Pro"/>
            </a:endParaRPr>
          </a:p>
        </p:txBody>
      </p:sp>
      <p:sp>
        <p:nvSpPr>
          <p:cNvPr id="547" name="Google Shape;547;p41"/>
          <p:cNvSpPr/>
          <p:nvPr/>
        </p:nvSpPr>
        <p:spPr>
          <a:xfrm>
            <a:off x="3780388" y="3294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Defect Management</a:t>
            </a:r>
            <a:endParaRPr>
              <a:solidFill>
                <a:srgbClr val="FFFFFF"/>
              </a:solidFill>
              <a:latin typeface="Source Sans Pro"/>
              <a:ea typeface="Source Sans Pro"/>
              <a:cs typeface="Source Sans Pro"/>
              <a:sym typeface="Source Sans Pro"/>
            </a:endParaRPr>
          </a:p>
        </p:txBody>
      </p:sp>
      <p:sp>
        <p:nvSpPr>
          <p:cNvPr id="548" name="Google Shape;548;p41"/>
          <p:cNvSpPr/>
          <p:nvPr/>
        </p:nvSpPr>
        <p:spPr>
          <a:xfrm>
            <a:off x="5527563" y="2589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Requirements-</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driven Testing</a:t>
            </a:r>
            <a:endParaRPr>
              <a:solidFill>
                <a:srgbClr val="FFFFFF"/>
              </a:solidFill>
              <a:latin typeface="Source Sans Pro"/>
              <a:ea typeface="Source Sans Pro"/>
              <a:cs typeface="Source Sans Pro"/>
              <a:sym typeface="Source Sans Pro"/>
            </a:endParaRPr>
          </a:p>
        </p:txBody>
      </p:sp>
      <p:sp>
        <p:nvSpPr>
          <p:cNvPr id="549" name="Google Shape;549;p41"/>
          <p:cNvSpPr/>
          <p:nvPr/>
        </p:nvSpPr>
        <p:spPr>
          <a:xfrm>
            <a:off x="5527813"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Testing</a:t>
            </a:r>
            <a:endParaRPr>
              <a:solidFill>
                <a:srgbClr val="FFFFFF"/>
              </a:solidFill>
              <a:latin typeface="Source Sans Pro"/>
              <a:ea typeface="Source Sans Pro"/>
              <a:cs typeface="Source Sans Pro"/>
              <a:sym typeface="Source Sans Pro"/>
            </a:endParaRPr>
          </a:p>
        </p:txBody>
      </p:sp>
      <p:sp>
        <p:nvSpPr>
          <p:cNvPr id="550" name="Google Shape;550;p41"/>
          <p:cNvSpPr/>
          <p:nvPr/>
        </p:nvSpPr>
        <p:spPr>
          <a:xfrm>
            <a:off x="7275075"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Incident Management</a:t>
            </a:r>
            <a:endParaRPr>
              <a:solidFill>
                <a:srgbClr val="FFFFFF"/>
              </a:solidFill>
              <a:latin typeface="Source Sans Pro"/>
              <a:ea typeface="Source Sans Pro"/>
              <a:cs typeface="Source Sans Pro"/>
              <a:sym typeface="Source Sans Pro"/>
            </a:endParaRPr>
          </a:p>
        </p:txBody>
      </p:sp>
      <p:sp>
        <p:nvSpPr>
          <p:cNvPr id="551" name="Google Shape;551;p41"/>
          <p:cNvSpPr/>
          <p:nvPr/>
        </p:nvSpPr>
        <p:spPr>
          <a:xfrm>
            <a:off x="7275250"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Operational Management</a:t>
            </a:r>
            <a:endParaRPr>
              <a:solidFill>
                <a:srgbClr val="FFFFFF"/>
              </a:solidFill>
              <a:latin typeface="Source Sans Pro"/>
              <a:ea typeface="Source Sans Pro"/>
              <a:cs typeface="Source Sans Pro"/>
              <a:sym typeface="Source Sans Pro"/>
            </a:endParaRPr>
          </a:p>
        </p:txBody>
      </p:sp>
      <p:sp>
        <p:nvSpPr>
          <p:cNvPr id="552" name="Google Shape;552;p41"/>
          <p:cNvSpPr txBox="1"/>
          <p:nvPr/>
        </p:nvSpPr>
        <p:spPr>
          <a:xfrm>
            <a:off x="457200" y="844125"/>
            <a:ext cx="8400900" cy="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5446850" y="1827175"/>
            <a:ext cx="1734900" cy="1406100"/>
          </a:xfrm>
          <a:prstGeom prst="rect">
            <a:avLst/>
          </a:prstGeom>
          <a:noFill/>
          <a:ln cap="flat" cmpd="sng" w="38100">
            <a:solidFill>
              <a:srgbClr val="71B8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7191600" y="1825050"/>
            <a:ext cx="1734900" cy="2169000"/>
          </a:xfrm>
          <a:prstGeom prst="rect">
            <a:avLst/>
          </a:prstGeom>
          <a:noFill/>
          <a:ln cap="flat" cmpd="sng" w="38100">
            <a:solidFill>
              <a:srgbClr val="71B8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3711950" y="1254475"/>
            <a:ext cx="1734900" cy="2739600"/>
          </a:xfrm>
          <a:prstGeom prst="rect">
            <a:avLst/>
          </a:prstGeom>
          <a:noFill/>
          <a:ln cap="flat" cmpd="sng" w="38100">
            <a:solidFill>
              <a:srgbClr val="71B8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1963475" y="1254475"/>
            <a:ext cx="1734900" cy="572700"/>
          </a:xfrm>
          <a:prstGeom prst="rect">
            <a:avLst/>
          </a:prstGeom>
          <a:noFill/>
          <a:ln cap="flat" cmpd="sng" w="38100">
            <a:solidFill>
              <a:srgbClr val="71B8B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000"/>
              <a:buFont typeface="Cambria"/>
              <a:buNone/>
            </a:pPr>
            <a:r>
              <a:rPr lang="en-US" sz="3200"/>
              <a:t>SAMM Core Framework v2.0</a:t>
            </a:r>
            <a:endParaRPr sz="3200">
              <a:solidFill>
                <a:srgbClr val="FFFFFF"/>
              </a:solidFill>
            </a:endParaRPr>
          </a:p>
        </p:txBody>
      </p:sp>
      <p:pic>
        <p:nvPicPr>
          <p:cNvPr id="563" name="Google Shape;563;p42"/>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564" name="Google Shape;564;p42"/>
          <p:cNvSpPr/>
          <p:nvPr/>
        </p:nvSpPr>
        <p:spPr>
          <a:xfrm>
            <a:off x="285500"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Strategy &amp; </a:t>
            </a:r>
            <a:endParaRPr>
              <a:solidFill>
                <a:srgbClr val="999999"/>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Metrics</a:t>
            </a:r>
            <a:endParaRPr>
              <a:solidFill>
                <a:srgbClr val="999999"/>
              </a:solidFill>
              <a:latin typeface="Source Sans Pro"/>
              <a:ea typeface="Source Sans Pro"/>
              <a:cs typeface="Source Sans Pro"/>
              <a:sym typeface="Source Sans Pro"/>
            </a:endParaRPr>
          </a:p>
        </p:txBody>
      </p:sp>
      <p:sp>
        <p:nvSpPr>
          <p:cNvPr id="565" name="Google Shape;565;p42"/>
          <p:cNvSpPr/>
          <p:nvPr/>
        </p:nvSpPr>
        <p:spPr>
          <a:xfrm>
            <a:off x="285500" y="1330680"/>
            <a:ext cx="1583100" cy="4101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666666"/>
                </a:solidFill>
                <a:latin typeface="Source Sans Pro"/>
                <a:ea typeface="Source Sans Pro"/>
                <a:cs typeface="Source Sans Pro"/>
                <a:sym typeface="Source Sans Pro"/>
              </a:rPr>
              <a:t>Governance</a:t>
            </a:r>
            <a:endParaRPr>
              <a:solidFill>
                <a:srgbClr val="666666"/>
              </a:solidFill>
              <a:latin typeface="Source Sans Pro"/>
              <a:ea typeface="Source Sans Pro"/>
              <a:cs typeface="Source Sans Pro"/>
              <a:sym typeface="Source Sans Pro"/>
            </a:endParaRPr>
          </a:p>
        </p:txBody>
      </p:sp>
      <p:sp>
        <p:nvSpPr>
          <p:cNvPr id="566" name="Google Shape;566;p42"/>
          <p:cNvSpPr/>
          <p:nvPr/>
        </p:nvSpPr>
        <p:spPr>
          <a:xfrm>
            <a:off x="2032912" y="1330680"/>
            <a:ext cx="1583100" cy="4101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Design</a:t>
            </a:r>
            <a:endParaRPr>
              <a:solidFill>
                <a:srgbClr val="154748"/>
              </a:solidFill>
              <a:latin typeface="Source Sans Pro"/>
              <a:ea typeface="Source Sans Pro"/>
              <a:cs typeface="Source Sans Pro"/>
              <a:sym typeface="Source Sans Pro"/>
            </a:endParaRPr>
          </a:p>
        </p:txBody>
      </p:sp>
      <p:sp>
        <p:nvSpPr>
          <p:cNvPr id="567" name="Google Shape;567;p42"/>
          <p:cNvSpPr/>
          <p:nvPr/>
        </p:nvSpPr>
        <p:spPr>
          <a:xfrm>
            <a:off x="5527663"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Architecture Assessment</a:t>
            </a:r>
            <a:endParaRPr>
              <a:solidFill>
                <a:srgbClr val="FFFFFF"/>
              </a:solidFill>
              <a:latin typeface="Source Sans Pro"/>
              <a:ea typeface="Source Sans Pro"/>
              <a:cs typeface="Source Sans Pro"/>
              <a:sym typeface="Source Sans Pro"/>
            </a:endParaRPr>
          </a:p>
        </p:txBody>
      </p:sp>
      <p:sp>
        <p:nvSpPr>
          <p:cNvPr id="568" name="Google Shape;568;p42"/>
          <p:cNvSpPr/>
          <p:nvPr/>
        </p:nvSpPr>
        <p:spPr>
          <a:xfrm>
            <a:off x="5527736" y="1330680"/>
            <a:ext cx="1583100" cy="410100"/>
          </a:xfrm>
          <a:prstGeom prst="rect">
            <a:avLst/>
          </a:prstGeom>
          <a:solidFill>
            <a:srgbClr val="A976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666666"/>
                </a:solidFill>
                <a:latin typeface="Source Sans Pro"/>
                <a:ea typeface="Source Sans Pro"/>
                <a:cs typeface="Source Sans Pro"/>
                <a:sym typeface="Source Sans Pro"/>
              </a:rPr>
              <a:t>Verification</a:t>
            </a:r>
            <a:endParaRPr>
              <a:solidFill>
                <a:srgbClr val="666666"/>
              </a:solidFill>
              <a:latin typeface="Source Sans Pro"/>
              <a:ea typeface="Source Sans Pro"/>
              <a:cs typeface="Source Sans Pro"/>
              <a:sym typeface="Source Sans Pro"/>
            </a:endParaRPr>
          </a:p>
        </p:txBody>
      </p:sp>
      <p:sp>
        <p:nvSpPr>
          <p:cNvPr id="569" name="Google Shape;569;p42"/>
          <p:cNvSpPr/>
          <p:nvPr/>
        </p:nvSpPr>
        <p:spPr>
          <a:xfrm>
            <a:off x="3780263" y="2593000"/>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Deployment</a:t>
            </a:r>
            <a:endParaRPr>
              <a:solidFill>
                <a:srgbClr val="FFFFFF"/>
              </a:solidFill>
              <a:latin typeface="Source Sans Pro"/>
              <a:ea typeface="Source Sans Pro"/>
              <a:cs typeface="Source Sans Pro"/>
              <a:sym typeface="Source Sans Pro"/>
            </a:endParaRPr>
          </a:p>
        </p:txBody>
      </p:sp>
      <p:sp>
        <p:nvSpPr>
          <p:cNvPr id="570" name="Google Shape;570;p42"/>
          <p:cNvSpPr/>
          <p:nvPr/>
        </p:nvSpPr>
        <p:spPr>
          <a:xfrm>
            <a:off x="3780324" y="1330680"/>
            <a:ext cx="1583100" cy="4101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154748"/>
                </a:solidFill>
                <a:latin typeface="Source Sans Pro"/>
                <a:ea typeface="Source Sans Pro"/>
                <a:cs typeface="Source Sans Pro"/>
                <a:sym typeface="Source Sans Pro"/>
              </a:rPr>
              <a:t>Implementation</a:t>
            </a:r>
            <a:endParaRPr>
              <a:solidFill>
                <a:srgbClr val="154748"/>
              </a:solidFill>
              <a:latin typeface="Source Sans Pro"/>
              <a:ea typeface="Source Sans Pro"/>
              <a:cs typeface="Source Sans Pro"/>
              <a:sym typeface="Source Sans Pro"/>
            </a:endParaRPr>
          </a:p>
        </p:txBody>
      </p:sp>
      <p:sp>
        <p:nvSpPr>
          <p:cNvPr id="571" name="Google Shape;571;p42"/>
          <p:cNvSpPr/>
          <p:nvPr/>
        </p:nvSpPr>
        <p:spPr>
          <a:xfrm>
            <a:off x="7274875" y="2589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Environment Management</a:t>
            </a:r>
            <a:endParaRPr>
              <a:solidFill>
                <a:srgbClr val="FFFFFF"/>
              </a:solidFill>
              <a:latin typeface="Source Sans Pro"/>
              <a:ea typeface="Source Sans Pro"/>
              <a:cs typeface="Source Sans Pro"/>
              <a:sym typeface="Source Sans Pro"/>
            </a:endParaRPr>
          </a:p>
        </p:txBody>
      </p:sp>
      <p:sp>
        <p:nvSpPr>
          <p:cNvPr id="572" name="Google Shape;572;p42"/>
          <p:cNvSpPr/>
          <p:nvPr/>
        </p:nvSpPr>
        <p:spPr>
          <a:xfrm>
            <a:off x="7275148" y="1330680"/>
            <a:ext cx="1583100" cy="4101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666666"/>
                </a:solidFill>
                <a:latin typeface="Source Sans Pro"/>
                <a:ea typeface="Source Sans Pro"/>
                <a:cs typeface="Source Sans Pro"/>
                <a:sym typeface="Source Sans Pro"/>
              </a:rPr>
              <a:t>Operations</a:t>
            </a:r>
            <a:endParaRPr>
              <a:solidFill>
                <a:srgbClr val="666666"/>
              </a:solidFill>
              <a:latin typeface="Source Sans Pro"/>
              <a:ea typeface="Source Sans Pro"/>
              <a:cs typeface="Source Sans Pro"/>
              <a:sym typeface="Source Sans Pro"/>
            </a:endParaRPr>
          </a:p>
        </p:txBody>
      </p:sp>
      <p:sp>
        <p:nvSpPr>
          <p:cNvPr id="573" name="Google Shape;573;p42"/>
          <p:cNvSpPr/>
          <p:nvPr/>
        </p:nvSpPr>
        <p:spPr>
          <a:xfrm>
            <a:off x="2032975" y="2592988"/>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Security Requirements</a:t>
            </a:r>
            <a:endParaRPr>
              <a:solidFill>
                <a:srgbClr val="999999"/>
              </a:solidFill>
              <a:latin typeface="Source Sans Pro"/>
              <a:ea typeface="Source Sans Pro"/>
              <a:cs typeface="Source Sans Pro"/>
              <a:sym typeface="Source Sans Pro"/>
            </a:endParaRPr>
          </a:p>
        </p:txBody>
      </p:sp>
      <p:sp>
        <p:nvSpPr>
          <p:cNvPr id="574" name="Google Shape;574;p42"/>
          <p:cNvSpPr/>
          <p:nvPr/>
        </p:nvSpPr>
        <p:spPr>
          <a:xfrm>
            <a:off x="285500" y="2610426"/>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Policy &amp; Compliance</a:t>
            </a:r>
            <a:endParaRPr>
              <a:solidFill>
                <a:srgbClr val="999999"/>
              </a:solidFill>
              <a:latin typeface="Source Sans Pro"/>
              <a:ea typeface="Source Sans Pro"/>
              <a:cs typeface="Source Sans Pro"/>
              <a:sym typeface="Source Sans Pro"/>
            </a:endParaRPr>
          </a:p>
        </p:txBody>
      </p:sp>
      <p:sp>
        <p:nvSpPr>
          <p:cNvPr id="575" name="Google Shape;575;p42"/>
          <p:cNvSpPr/>
          <p:nvPr/>
        </p:nvSpPr>
        <p:spPr>
          <a:xfrm>
            <a:off x="285500"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Education &amp; Guidance</a:t>
            </a:r>
            <a:endParaRPr>
              <a:solidFill>
                <a:srgbClr val="999999"/>
              </a:solidFill>
              <a:latin typeface="Source Sans Pro"/>
              <a:ea typeface="Source Sans Pro"/>
              <a:cs typeface="Source Sans Pro"/>
              <a:sym typeface="Source Sans Pro"/>
            </a:endParaRPr>
          </a:p>
        </p:txBody>
      </p:sp>
      <p:sp>
        <p:nvSpPr>
          <p:cNvPr id="576" name="Google Shape;576;p42"/>
          <p:cNvSpPr/>
          <p:nvPr/>
        </p:nvSpPr>
        <p:spPr>
          <a:xfrm>
            <a:off x="2032975"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Threat </a:t>
            </a:r>
            <a:endParaRPr>
              <a:solidFill>
                <a:srgbClr val="999999"/>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Assessment</a:t>
            </a:r>
            <a:endParaRPr>
              <a:solidFill>
                <a:srgbClr val="999999"/>
              </a:solidFill>
              <a:latin typeface="Source Sans Pro"/>
              <a:ea typeface="Source Sans Pro"/>
              <a:cs typeface="Source Sans Pro"/>
              <a:sym typeface="Source Sans Pro"/>
            </a:endParaRPr>
          </a:p>
        </p:txBody>
      </p:sp>
      <p:sp>
        <p:nvSpPr>
          <p:cNvPr id="577" name="Google Shape;577;p42"/>
          <p:cNvSpPr/>
          <p:nvPr/>
        </p:nvSpPr>
        <p:spPr>
          <a:xfrm>
            <a:off x="2032975" y="32805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Secure Architecture</a:t>
            </a:r>
            <a:endParaRPr>
              <a:solidFill>
                <a:srgbClr val="999999"/>
              </a:solidFill>
              <a:latin typeface="Source Sans Pro"/>
              <a:ea typeface="Source Sans Pro"/>
              <a:cs typeface="Source Sans Pro"/>
              <a:sym typeface="Source Sans Pro"/>
            </a:endParaRPr>
          </a:p>
        </p:txBody>
      </p:sp>
      <p:sp>
        <p:nvSpPr>
          <p:cNvPr id="578" name="Google Shape;578;p42"/>
          <p:cNvSpPr/>
          <p:nvPr/>
        </p:nvSpPr>
        <p:spPr>
          <a:xfrm>
            <a:off x="3780263" y="18916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Build</a:t>
            </a:r>
            <a:endParaRPr>
              <a:solidFill>
                <a:srgbClr val="FFFFFF"/>
              </a:solidFill>
              <a:latin typeface="Source Sans Pro"/>
              <a:ea typeface="Source Sans Pro"/>
              <a:cs typeface="Source Sans Pro"/>
              <a:sym typeface="Source Sans Pro"/>
            </a:endParaRPr>
          </a:p>
        </p:txBody>
      </p:sp>
      <p:sp>
        <p:nvSpPr>
          <p:cNvPr id="579" name="Google Shape;579;p42"/>
          <p:cNvSpPr/>
          <p:nvPr/>
        </p:nvSpPr>
        <p:spPr>
          <a:xfrm>
            <a:off x="3780388" y="3294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Defect Management</a:t>
            </a:r>
            <a:endParaRPr>
              <a:solidFill>
                <a:srgbClr val="FFFFFF"/>
              </a:solidFill>
              <a:latin typeface="Source Sans Pro"/>
              <a:ea typeface="Source Sans Pro"/>
              <a:cs typeface="Source Sans Pro"/>
              <a:sym typeface="Source Sans Pro"/>
            </a:endParaRPr>
          </a:p>
        </p:txBody>
      </p:sp>
      <p:sp>
        <p:nvSpPr>
          <p:cNvPr id="580" name="Google Shape;580;p42"/>
          <p:cNvSpPr/>
          <p:nvPr/>
        </p:nvSpPr>
        <p:spPr>
          <a:xfrm>
            <a:off x="5527563" y="258937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Requirements-</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driven Testing</a:t>
            </a:r>
            <a:endParaRPr>
              <a:solidFill>
                <a:srgbClr val="FFFFFF"/>
              </a:solidFill>
              <a:latin typeface="Source Sans Pro"/>
              <a:ea typeface="Source Sans Pro"/>
              <a:cs typeface="Source Sans Pro"/>
              <a:sym typeface="Source Sans Pro"/>
            </a:endParaRPr>
          </a:p>
        </p:txBody>
      </p:sp>
      <p:sp>
        <p:nvSpPr>
          <p:cNvPr id="581" name="Google Shape;581;p42"/>
          <p:cNvSpPr/>
          <p:nvPr/>
        </p:nvSpPr>
        <p:spPr>
          <a:xfrm>
            <a:off x="5527813"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999999"/>
                </a:solidFill>
                <a:latin typeface="Source Sans Pro"/>
                <a:ea typeface="Source Sans Pro"/>
                <a:cs typeface="Source Sans Pro"/>
                <a:sym typeface="Source Sans Pro"/>
              </a:rPr>
              <a:t>Security Testing</a:t>
            </a:r>
            <a:endParaRPr>
              <a:solidFill>
                <a:srgbClr val="999999"/>
              </a:solidFill>
              <a:latin typeface="Source Sans Pro"/>
              <a:ea typeface="Source Sans Pro"/>
              <a:cs typeface="Source Sans Pro"/>
              <a:sym typeface="Source Sans Pro"/>
            </a:endParaRPr>
          </a:p>
        </p:txBody>
      </p:sp>
      <p:sp>
        <p:nvSpPr>
          <p:cNvPr id="582" name="Google Shape;582;p42"/>
          <p:cNvSpPr/>
          <p:nvPr/>
        </p:nvSpPr>
        <p:spPr>
          <a:xfrm>
            <a:off x="7275075" y="190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Incident Management</a:t>
            </a:r>
            <a:endParaRPr>
              <a:solidFill>
                <a:srgbClr val="FFFFFF"/>
              </a:solidFill>
              <a:latin typeface="Source Sans Pro"/>
              <a:ea typeface="Source Sans Pro"/>
              <a:cs typeface="Source Sans Pro"/>
              <a:sym typeface="Source Sans Pro"/>
            </a:endParaRPr>
          </a:p>
        </p:txBody>
      </p:sp>
      <p:sp>
        <p:nvSpPr>
          <p:cNvPr id="583" name="Google Shape;583;p42"/>
          <p:cNvSpPr/>
          <p:nvPr/>
        </p:nvSpPr>
        <p:spPr>
          <a:xfrm>
            <a:off x="7275250" y="3315425"/>
            <a:ext cx="1583100" cy="5727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Operational Management</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3"/>
          <p:cNvSpPr/>
          <p:nvPr/>
        </p:nvSpPr>
        <p:spPr>
          <a:xfrm>
            <a:off x="0" y="0"/>
            <a:ext cx="9144000" cy="51435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589" name="Google Shape;589;p43"/>
          <p:cNvSpPr/>
          <p:nvPr/>
        </p:nvSpPr>
        <p:spPr>
          <a:xfrm>
            <a:off x="271600"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A</a:t>
            </a:r>
            <a:endParaRPr sz="1100">
              <a:solidFill>
                <a:srgbClr val="71B8B8"/>
              </a:solidFill>
              <a:latin typeface="Source Sans Pro"/>
              <a:ea typeface="Source Sans Pro"/>
              <a:cs typeface="Source Sans Pro"/>
              <a:sym typeface="Source Sans Pro"/>
            </a:endParaRPr>
          </a:p>
        </p:txBody>
      </p:sp>
      <p:sp>
        <p:nvSpPr>
          <p:cNvPr id="590" name="Google Shape;590;p43"/>
          <p:cNvSpPr/>
          <p:nvPr/>
        </p:nvSpPr>
        <p:spPr>
          <a:xfrm>
            <a:off x="1014450"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B</a:t>
            </a:r>
            <a:endParaRPr sz="1100">
              <a:solidFill>
                <a:srgbClr val="71B8B8"/>
              </a:solidFill>
              <a:latin typeface="Source Sans Pro"/>
              <a:ea typeface="Source Sans Pro"/>
              <a:cs typeface="Source Sans Pro"/>
              <a:sym typeface="Source Sans Pro"/>
            </a:endParaRPr>
          </a:p>
        </p:txBody>
      </p:sp>
      <p:grpSp>
        <p:nvGrpSpPr>
          <p:cNvPr id="591" name="Google Shape;591;p43"/>
          <p:cNvGrpSpPr/>
          <p:nvPr/>
        </p:nvGrpSpPr>
        <p:grpSpPr>
          <a:xfrm>
            <a:off x="231050" y="1070800"/>
            <a:ext cx="711850" cy="3756600"/>
            <a:chOff x="231050" y="1070800"/>
            <a:chExt cx="711850" cy="3756600"/>
          </a:xfrm>
        </p:grpSpPr>
        <p:sp>
          <p:nvSpPr>
            <p:cNvPr id="592" name="Google Shape;592;p43"/>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43"/>
          <p:cNvGrpSpPr/>
          <p:nvPr/>
        </p:nvGrpSpPr>
        <p:grpSpPr>
          <a:xfrm>
            <a:off x="1128725" y="1070800"/>
            <a:ext cx="710013" cy="3756600"/>
            <a:chOff x="1128725" y="1070800"/>
            <a:chExt cx="710013" cy="3756600"/>
          </a:xfrm>
        </p:grpSpPr>
        <p:sp>
          <p:nvSpPr>
            <p:cNvPr id="595" name="Google Shape;595;p43"/>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43"/>
          <p:cNvSpPr/>
          <p:nvPr/>
        </p:nvSpPr>
        <p:spPr>
          <a:xfrm>
            <a:off x="2026625"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A</a:t>
            </a:r>
            <a:endParaRPr sz="1100">
              <a:solidFill>
                <a:srgbClr val="71B8B8"/>
              </a:solidFill>
              <a:latin typeface="Source Sans Pro"/>
              <a:ea typeface="Source Sans Pro"/>
              <a:cs typeface="Source Sans Pro"/>
              <a:sym typeface="Source Sans Pro"/>
            </a:endParaRPr>
          </a:p>
        </p:txBody>
      </p:sp>
      <p:sp>
        <p:nvSpPr>
          <p:cNvPr id="598" name="Google Shape;598;p43"/>
          <p:cNvSpPr/>
          <p:nvPr/>
        </p:nvSpPr>
        <p:spPr>
          <a:xfrm>
            <a:off x="2769475"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B</a:t>
            </a:r>
            <a:endParaRPr sz="1100">
              <a:solidFill>
                <a:srgbClr val="71B8B8"/>
              </a:solidFill>
              <a:latin typeface="Source Sans Pro"/>
              <a:ea typeface="Source Sans Pro"/>
              <a:cs typeface="Source Sans Pro"/>
              <a:sym typeface="Source Sans Pro"/>
            </a:endParaRPr>
          </a:p>
        </p:txBody>
      </p:sp>
      <p:grpSp>
        <p:nvGrpSpPr>
          <p:cNvPr id="599" name="Google Shape;599;p43"/>
          <p:cNvGrpSpPr/>
          <p:nvPr/>
        </p:nvGrpSpPr>
        <p:grpSpPr>
          <a:xfrm>
            <a:off x="1986075" y="1070800"/>
            <a:ext cx="711850" cy="3756600"/>
            <a:chOff x="231050" y="1070800"/>
            <a:chExt cx="711850" cy="3756600"/>
          </a:xfrm>
        </p:grpSpPr>
        <p:sp>
          <p:nvSpPr>
            <p:cNvPr id="600" name="Google Shape;600;p43"/>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43"/>
          <p:cNvGrpSpPr/>
          <p:nvPr/>
        </p:nvGrpSpPr>
        <p:grpSpPr>
          <a:xfrm>
            <a:off x="2883750" y="1070800"/>
            <a:ext cx="710013" cy="3756600"/>
            <a:chOff x="1128725" y="1070800"/>
            <a:chExt cx="710013" cy="3756600"/>
          </a:xfrm>
        </p:grpSpPr>
        <p:sp>
          <p:nvSpPr>
            <p:cNvPr id="603" name="Google Shape;603;p43"/>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43"/>
          <p:cNvSpPr/>
          <p:nvPr/>
        </p:nvSpPr>
        <p:spPr>
          <a:xfrm>
            <a:off x="3781175"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A</a:t>
            </a:r>
            <a:endParaRPr sz="1100">
              <a:solidFill>
                <a:srgbClr val="71B8B8"/>
              </a:solidFill>
              <a:latin typeface="Source Sans Pro"/>
              <a:ea typeface="Source Sans Pro"/>
              <a:cs typeface="Source Sans Pro"/>
              <a:sym typeface="Source Sans Pro"/>
            </a:endParaRPr>
          </a:p>
        </p:txBody>
      </p:sp>
      <p:sp>
        <p:nvSpPr>
          <p:cNvPr id="606" name="Google Shape;606;p43"/>
          <p:cNvSpPr/>
          <p:nvPr/>
        </p:nvSpPr>
        <p:spPr>
          <a:xfrm>
            <a:off x="4524025"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B</a:t>
            </a:r>
            <a:endParaRPr sz="1100">
              <a:solidFill>
                <a:srgbClr val="71B8B8"/>
              </a:solidFill>
              <a:latin typeface="Source Sans Pro"/>
              <a:ea typeface="Source Sans Pro"/>
              <a:cs typeface="Source Sans Pro"/>
              <a:sym typeface="Source Sans Pro"/>
            </a:endParaRPr>
          </a:p>
        </p:txBody>
      </p:sp>
      <p:grpSp>
        <p:nvGrpSpPr>
          <p:cNvPr id="607" name="Google Shape;607;p43"/>
          <p:cNvGrpSpPr/>
          <p:nvPr/>
        </p:nvGrpSpPr>
        <p:grpSpPr>
          <a:xfrm>
            <a:off x="3740625" y="1070800"/>
            <a:ext cx="711850" cy="3756600"/>
            <a:chOff x="231050" y="1070800"/>
            <a:chExt cx="711850" cy="3756600"/>
          </a:xfrm>
        </p:grpSpPr>
        <p:sp>
          <p:nvSpPr>
            <p:cNvPr id="608" name="Google Shape;608;p43"/>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3"/>
          <p:cNvGrpSpPr/>
          <p:nvPr/>
        </p:nvGrpSpPr>
        <p:grpSpPr>
          <a:xfrm>
            <a:off x="4638300" y="1070800"/>
            <a:ext cx="710013" cy="3756600"/>
            <a:chOff x="1128725" y="1070800"/>
            <a:chExt cx="710013" cy="3756600"/>
          </a:xfrm>
        </p:grpSpPr>
        <p:sp>
          <p:nvSpPr>
            <p:cNvPr id="611" name="Google Shape;611;p43"/>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43"/>
          <p:cNvSpPr/>
          <p:nvPr/>
        </p:nvSpPr>
        <p:spPr>
          <a:xfrm>
            <a:off x="7291513"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A</a:t>
            </a:r>
            <a:endParaRPr sz="1100">
              <a:solidFill>
                <a:srgbClr val="71B8B8"/>
              </a:solidFill>
              <a:latin typeface="Source Sans Pro"/>
              <a:ea typeface="Source Sans Pro"/>
              <a:cs typeface="Source Sans Pro"/>
              <a:sym typeface="Source Sans Pro"/>
            </a:endParaRPr>
          </a:p>
        </p:txBody>
      </p:sp>
      <p:sp>
        <p:nvSpPr>
          <p:cNvPr id="614" name="Google Shape;614;p43"/>
          <p:cNvSpPr/>
          <p:nvPr/>
        </p:nvSpPr>
        <p:spPr>
          <a:xfrm>
            <a:off x="8034363"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B</a:t>
            </a:r>
            <a:endParaRPr sz="1100">
              <a:solidFill>
                <a:srgbClr val="71B8B8"/>
              </a:solidFill>
              <a:latin typeface="Source Sans Pro"/>
              <a:ea typeface="Source Sans Pro"/>
              <a:cs typeface="Source Sans Pro"/>
              <a:sym typeface="Source Sans Pro"/>
            </a:endParaRPr>
          </a:p>
        </p:txBody>
      </p:sp>
      <p:grpSp>
        <p:nvGrpSpPr>
          <p:cNvPr id="615" name="Google Shape;615;p43"/>
          <p:cNvGrpSpPr/>
          <p:nvPr/>
        </p:nvGrpSpPr>
        <p:grpSpPr>
          <a:xfrm>
            <a:off x="7250963" y="1070800"/>
            <a:ext cx="711850" cy="3756600"/>
            <a:chOff x="231050" y="1070800"/>
            <a:chExt cx="711850" cy="3756600"/>
          </a:xfrm>
        </p:grpSpPr>
        <p:sp>
          <p:nvSpPr>
            <p:cNvPr id="616" name="Google Shape;616;p43"/>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3"/>
          <p:cNvGrpSpPr/>
          <p:nvPr/>
        </p:nvGrpSpPr>
        <p:grpSpPr>
          <a:xfrm>
            <a:off x="8148638" y="1070800"/>
            <a:ext cx="710013" cy="3756600"/>
            <a:chOff x="1128725" y="1070800"/>
            <a:chExt cx="710013" cy="3756600"/>
          </a:xfrm>
        </p:grpSpPr>
        <p:sp>
          <p:nvSpPr>
            <p:cNvPr id="619" name="Google Shape;619;p43"/>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3"/>
          <p:cNvSpPr/>
          <p:nvPr/>
        </p:nvSpPr>
        <p:spPr>
          <a:xfrm>
            <a:off x="5536363"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A</a:t>
            </a:r>
            <a:endParaRPr sz="1100">
              <a:solidFill>
                <a:srgbClr val="71B8B8"/>
              </a:solidFill>
              <a:latin typeface="Source Sans Pro"/>
              <a:ea typeface="Source Sans Pro"/>
              <a:cs typeface="Source Sans Pro"/>
              <a:sym typeface="Source Sans Pro"/>
            </a:endParaRPr>
          </a:p>
        </p:txBody>
      </p:sp>
      <p:sp>
        <p:nvSpPr>
          <p:cNvPr id="622" name="Google Shape;622;p43"/>
          <p:cNvSpPr/>
          <p:nvPr/>
        </p:nvSpPr>
        <p:spPr>
          <a:xfrm>
            <a:off x="6279213"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rgbClr val="71B8B8"/>
                </a:solidFill>
                <a:latin typeface="Source Sans Pro"/>
                <a:ea typeface="Source Sans Pro"/>
                <a:cs typeface="Source Sans Pro"/>
                <a:sym typeface="Source Sans Pro"/>
              </a:rPr>
              <a:t>Stream B</a:t>
            </a:r>
            <a:endParaRPr sz="1100">
              <a:solidFill>
                <a:srgbClr val="71B8B8"/>
              </a:solidFill>
              <a:latin typeface="Source Sans Pro"/>
              <a:ea typeface="Source Sans Pro"/>
              <a:cs typeface="Source Sans Pro"/>
              <a:sym typeface="Source Sans Pro"/>
            </a:endParaRPr>
          </a:p>
        </p:txBody>
      </p:sp>
      <p:grpSp>
        <p:nvGrpSpPr>
          <p:cNvPr id="623" name="Google Shape;623;p43"/>
          <p:cNvGrpSpPr/>
          <p:nvPr/>
        </p:nvGrpSpPr>
        <p:grpSpPr>
          <a:xfrm>
            <a:off x="5495813" y="1070800"/>
            <a:ext cx="711850" cy="3756600"/>
            <a:chOff x="231050" y="1070800"/>
            <a:chExt cx="711850" cy="3756600"/>
          </a:xfrm>
        </p:grpSpPr>
        <p:sp>
          <p:nvSpPr>
            <p:cNvPr id="624" name="Google Shape;624;p43"/>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3"/>
          <p:cNvGrpSpPr/>
          <p:nvPr/>
        </p:nvGrpSpPr>
        <p:grpSpPr>
          <a:xfrm>
            <a:off x="6393488" y="1070800"/>
            <a:ext cx="710013" cy="3756600"/>
            <a:chOff x="1128725" y="1070800"/>
            <a:chExt cx="710013" cy="3756600"/>
          </a:xfrm>
        </p:grpSpPr>
        <p:sp>
          <p:nvSpPr>
            <p:cNvPr id="627" name="Google Shape;627;p43"/>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3"/>
          <p:cNvSpPr/>
          <p:nvPr/>
        </p:nvSpPr>
        <p:spPr>
          <a:xfrm>
            <a:off x="231050" y="60281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Strategy &amp; </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Metrics</a:t>
            </a:r>
            <a:endParaRPr>
              <a:solidFill>
                <a:srgbClr val="FFFFFF"/>
              </a:solidFill>
              <a:latin typeface="Source Sans Pro"/>
              <a:ea typeface="Source Sans Pro"/>
              <a:cs typeface="Source Sans Pro"/>
              <a:sym typeface="Source Sans Pro"/>
            </a:endParaRPr>
          </a:p>
        </p:txBody>
      </p:sp>
      <p:sp>
        <p:nvSpPr>
          <p:cNvPr id="630" name="Google Shape;630;p43"/>
          <p:cNvSpPr/>
          <p:nvPr/>
        </p:nvSpPr>
        <p:spPr>
          <a:xfrm>
            <a:off x="231050" y="187675"/>
            <a:ext cx="1607100" cy="3210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Governance</a:t>
            </a:r>
            <a:endParaRPr>
              <a:solidFill>
                <a:srgbClr val="FFFFFF"/>
              </a:solidFill>
              <a:latin typeface="Source Sans Pro"/>
              <a:ea typeface="Source Sans Pro"/>
              <a:cs typeface="Source Sans Pro"/>
              <a:sym typeface="Source Sans Pro"/>
            </a:endParaRPr>
          </a:p>
        </p:txBody>
      </p:sp>
      <p:sp>
        <p:nvSpPr>
          <p:cNvPr id="631" name="Google Shape;631;p43"/>
          <p:cNvSpPr/>
          <p:nvPr/>
        </p:nvSpPr>
        <p:spPr>
          <a:xfrm>
            <a:off x="1986045" y="187675"/>
            <a:ext cx="1607100" cy="3210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Design</a:t>
            </a:r>
            <a:endParaRPr>
              <a:solidFill>
                <a:srgbClr val="FFFFFF"/>
              </a:solidFill>
              <a:latin typeface="Source Sans Pro"/>
              <a:ea typeface="Source Sans Pro"/>
              <a:cs typeface="Source Sans Pro"/>
              <a:sym typeface="Source Sans Pro"/>
            </a:endParaRPr>
          </a:p>
        </p:txBody>
      </p:sp>
      <p:sp>
        <p:nvSpPr>
          <p:cNvPr id="632" name="Google Shape;632;p43"/>
          <p:cNvSpPr/>
          <p:nvPr/>
        </p:nvSpPr>
        <p:spPr>
          <a:xfrm>
            <a:off x="5495978" y="60281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Architecture Assessment</a:t>
            </a:r>
            <a:endParaRPr>
              <a:solidFill>
                <a:srgbClr val="FFFFFF"/>
              </a:solidFill>
              <a:latin typeface="Source Sans Pro"/>
              <a:ea typeface="Source Sans Pro"/>
              <a:cs typeface="Source Sans Pro"/>
              <a:sym typeface="Source Sans Pro"/>
            </a:endParaRPr>
          </a:p>
        </p:txBody>
      </p:sp>
      <p:sp>
        <p:nvSpPr>
          <p:cNvPr id="633" name="Google Shape;633;p43"/>
          <p:cNvSpPr/>
          <p:nvPr/>
        </p:nvSpPr>
        <p:spPr>
          <a:xfrm>
            <a:off x="5496035" y="187675"/>
            <a:ext cx="1607100" cy="321000"/>
          </a:xfrm>
          <a:prstGeom prst="rect">
            <a:avLst/>
          </a:prstGeom>
          <a:solidFill>
            <a:srgbClr val="A976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Verification</a:t>
            </a:r>
            <a:endParaRPr>
              <a:solidFill>
                <a:srgbClr val="FFFFFF"/>
              </a:solidFill>
              <a:latin typeface="Source Sans Pro"/>
              <a:ea typeface="Source Sans Pro"/>
              <a:cs typeface="Source Sans Pro"/>
              <a:sym typeface="Source Sans Pro"/>
            </a:endParaRPr>
          </a:p>
        </p:txBody>
      </p:sp>
      <p:sp>
        <p:nvSpPr>
          <p:cNvPr id="634" name="Google Shape;634;p43"/>
          <p:cNvSpPr/>
          <p:nvPr/>
        </p:nvSpPr>
        <p:spPr>
          <a:xfrm>
            <a:off x="3741001" y="1911905"/>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Deployment</a:t>
            </a:r>
            <a:endParaRPr>
              <a:solidFill>
                <a:srgbClr val="FFFFFF"/>
              </a:solidFill>
              <a:latin typeface="Source Sans Pro"/>
              <a:ea typeface="Source Sans Pro"/>
              <a:cs typeface="Source Sans Pro"/>
              <a:sym typeface="Source Sans Pro"/>
            </a:endParaRPr>
          </a:p>
        </p:txBody>
      </p:sp>
      <p:sp>
        <p:nvSpPr>
          <p:cNvPr id="635" name="Google Shape;635;p43"/>
          <p:cNvSpPr/>
          <p:nvPr/>
        </p:nvSpPr>
        <p:spPr>
          <a:xfrm>
            <a:off x="3741040" y="187675"/>
            <a:ext cx="1607100" cy="3210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Implementation</a:t>
            </a:r>
            <a:endParaRPr>
              <a:solidFill>
                <a:srgbClr val="FFFFFF"/>
              </a:solidFill>
              <a:latin typeface="Source Sans Pro"/>
              <a:ea typeface="Source Sans Pro"/>
              <a:cs typeface="Source Sans Pro"/>
              <a:sym typeface="Source Sans Pro"/>
            </a:endParaRPr>
          </a:p>
        </p:txBody>
      </p:sp>
      <p:sp>
        <p:nvSpPr>
          <p:cNvPr id="636" name="Google Shape;636;p43"/>
          <p:cNvSpPr/>
          <p:nvPr/>
        </p:nvSpPr>
        <p:spPr>
          <a:xfrm>
            <a:off x="7250852" y="1911905"/>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Environment Management</a:t>
            </a:r>
            <a:endParaRPr>
              <a:solidFill>
                <a:srgbClr val="FFFFFF"/>
              </a:solidFill>
              <a:latin typeface="Source Sans Pro"/>
              <a:ea typeface="Source Sans Pro"/>
              <a:cs typeface="Source Sans Pro"/>
              <a:sym typeface="Source Sans Pro"/>
            </a:endParaRPr>
          </a:p>
        </p:txBody>
      </p:sp>
      <p:sp>
        <p:nvSpPr>
          <p:cNvPr id="637" name="Google Shape;637;p43"/>
          <p:cNvSpPr/>
          <p:nvPr/>
        </p:nvSpPr>
        <p:spPr>
          <a:xfrm>
            <a:off x="7251030" y="187675"/>
            <a:ext cx="1607100" cy="3210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Operations</a:t>
            </a:r>
            <a:endParaRPr>
              <a:solidFill>
                <a:srgbClr val="FFFFFF"/>
              </a:solidFill>
              <a:latin typeface="Source Sans Pro"/>
              <a:ea typeface="Source Sans Pro"/>
              <a:cs typeface="Source Sans Pro"/>
              <a:sym typeface="Source Sans Pro"/>
            </a:endParaRPr>
          </a:p>
        </p:txBody>
      </p:sp>
      <p:sp>
        <p:nvSpPr>
          <p:cNvPr id="638" name="Google Shape;638;p43"/>
          <p:cNvSpPr/>
          <p:nvPr/>
        </p:nvSpPr>
        <p:spPr>
          <a:xfrm>
            <a:off x="1986075" y="1911905"/>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Requirements</a:t>
            </a:r>
            <a:endParaRPr>
              <a:solidFill>
                <a:srgbClr val="FFFFFF"/>
              </a:solidFill>
              <a:latin typeface="Source Sans Pro"/>
              <a:ea typeface="Source Sans Pro"/>
              <a:cs typeface="Source Sans Pro"/>
              <a:sym typeface="Source Sans Pro"/>
            </a:endParaRPr>
          </a:p>
        </p:txBody>
      </p:sp>
      <p:sp>
        <p:nvSpPr>
          <p:cNvPr id="639" name="Google Shape;639;p43"/>
          <p:cNvSpPr/>
          <p:nvPr/>
        </p:nvSpPr>
        <p:spPr>
          <a:xfrm>
            <a:off x="231150" y="1911905"/>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Policy &amp; Compliance</a:t>
            </a:r>
            <a:endParaRPr>
              <a:solidFill>
                <a:srgbClr val="FFFFFF"/>
              </a:solidFill>
              <a:latin typeface="Source Sans Pro"/>
              <a:ea typeface="Source Sans Pro"/>
              <a:cs typeface="Source Sans Pro"/>
              <a:sym typeface="Source Sans Pro"/>
            </a:endParaRPr>
          </a:p>
        </p:txBody>
      </p:sp>
      <p:sp>
        <p:nvSpPr>
          <p:cNvPr id="640" name="Google Shape;640;p43"/>
          <p:cNvSpPr/>
          <p:nvPr/>
        </p:nvSpPr>
        <p:spPr>
          <a:xfrm>
            <a:off x="231075" y="3164700"/>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Education &amp; Guidance</a:t>
            </a:r>
            <a:endParaRPr>
              <a:solidFill>
                <a:srgbClr val="FFFFFF"/>
              </a:solidFill>
              <a:latin typeface="Source Sans Pro"/>
              <a:ea typeface="Source Sans Pro"/>
              <a:cs typeface="Source Sans Pro"/>
              <a:sym typeface="Source Sans Pro"/>
            </a:endParaRPr>
          </a:p>
        </p:txBody>
      </p:sp>
      <p:sp>
        <p:nvSpPr>
          <p:cNvPr id="641" name="Google Shape;641;p43"/>
          <p:cNvSpPr/>
          <p:nvPr/>
        </p:nvSpPr>
        <p:spPr>
          <a:xfrm>
            <a:off x="1986026" y="60281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Threat </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Assessment</a:t>
            </a:r>
            <a:endParaRPr>
              <a:solidFill>
                <a:srgbClr val="FFFFFF"/>
              </a:solidFill>
              <a:latin typeface="Source Sans Pro"/>
              <a:ea typeface="Source Sans Pro"/>
              <a:cs typeface="Source Sans Pro"/>
              <a:sym typeface="Source Sans Pro"/>
            </a:endParaRPr>
          </a:p>
        </p:txBody>
      </p:sp>
      <p:sp>
        <p:nvSpPr>
          <p:cNvPr id="642" name="Google Shape;642;p43"/>
          <p:cNvSpPr/>
          <p:nvPr/>
        </p:nvSpPr>
        <p:spPr>
          <a:xfrm>
            <a:off x="1986096" y="317475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643" name="Google Shape;643;p43"/>
          <p:cNvSpPr/>
          <p:nvPr/>
        </p:nvSpPr>
        <p:spPr>
          <a:xfrm>
            <a:off x="3741002" y="60281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Build</a:t>
            </a:r>
            <a:endParaRPr>
              <a:solidFill>
                <a:srgbClr val="FFFFFF"/>
              </a:solidFill>
              <a:latin typeface="Source Sans Pro"/>
              <a:ea typeface="Source Sans Pro"/>
              <a:cs typeface="Source Sans Pro"/>
              <a:sym typeface="Source Sans Pro"/>
            </a:endParaRPr>
          </a:p>
        </p:txBody>
      </p:sp>
      <p:sp>
        <p:nvSpPr>
          <p:cNvPr id="644" name="Google Shape;644;p43"/>
          <p:cNvSpPr/>
          <p:nvPr/>
        </p:nvSpPr>
        <p:spPr>
          <a:xfrm>
            <a:off x="3741091" y="3164700"/>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Defect Management</a:t>
            </a:r>
            <a:endParaRPr>
              <a:solidFill>
                <a:srgbClr val="FFFFFF"/>
              </a:solidFill>
              <a:latin typeface="Source Sans Pro"/>
              <a:ea typeface="Source Sans Pro"/>
              <a:cs typeface="Source Sans Pro"/>
              <a:sym typeface="Source Sans Pro"/>
            </a:endParaRPr>
          </a:p>
        </p:txBody>
      </p:sp>
      <p:sp>
        <p:nvSpPr>
          <p:cNvPr id="645" name="Google Shape;645;p43"/>
          <p:cNvSpPr/>
          <p:nvPr/>
        </p:nvSpPr>
        <p:spPr>
          <a:xfrm>
            <a:off x="5495926" y="1911905"/>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Requirements-</a:t>
            </a:r>
            <a:endParaRPr>
              <a:solidFill>
                <a:srgbClr val="FFFFFF"/>
              </a:solidFill>
              <a:latin typeface="Source Sans Pro"/>
              <a:ea typeface="Source Sans Pro"/>
              <a:cs typeface="Source Sans Pro"/>
              <a:sym typeface="Source Sans Pro"/>
            </a:endParaRPr>
          </a:p>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driven Testing</a:t>
            </a:r>
            <a:endParaRPr>
              <a:solidFill>
                <a:srgbClr val="FFFFFF"/>
              </a:solidFill>
              <a:latin typeface="Source Sans Pro"/>
              <a:ea typeface="Source Sans Pro"/>
              <a:cs typeface="Source Sans Pro"/>
              <a:sym typeface="Source Sans Pro"/>
            </a:endParaRPr>
          </a:p>
        </p:txBody>
      </p:sp>
      <p:sp>
        <p:nvSpPr>
          <p:cNvPr id="646" name="Google Shape;646;p43"/>
          <p:cNvSpPr/>
          <p:nvPr/>
        </p:nvSpPr>
        <p:spPr>
          <a:xfrm>
            <a:off x="5496112" y="3164700"/>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Testing</a:t>
            </a:r>
            <a:endParaRPr>
              <a:solidFill>
                <a:srgbClr val="FFFFFF"/>
              </a:solidFill>
              <a:latin typeface="Source Sans Pro"/>
              <a:ea typeface="Source Sans Pro"/>
              <a:cs typeface="Source Sans Pro"/>
              <a:sym typeface="Source Sans Pro"/>
            </a:endParaRPr>
          </a:p>
        </p:txBody>
      </p:sp>
      <p:sp>
        <p:nvSpPr>
          <p:cNvPr id="647" name="Google Shape;647;p43"/>
          <p:cNvSpPr/>
          <p:nvPr/>
        </p:nvSpPr>
        <p:spPr>
          <a:xfrm>
            <a:off x="7250955" y="60281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Incident Management</a:t>
            </a:r>
            <a:endParaRPr>
              <a:solidFill>
                <a:srgbClr val="FFFFFF"/>
              </a:solidFill>
              <a:latin typeface="Source Sans Pro"/>
              <a:ea typeface="Source Sans Pro"/>
              <a:cs typeface="Source Sans Pro"/>
              <a:sym typeface="Source Sans Pro"/>
            </a:endParaRPr>
          </a:p>
        </p:txBody>
      </p:sp>
      <p:sp>
        <p:nvSpPr>
          <p:cNvPr id="648" name="Google Shape;648;p43"/>
          <p:cNvSpPr/>
          <p:nvPr/>
        </p:nvSpPr>
        <p:spPr>
          <a:xfrm>
            <a:off x="7251132" y="3164700"/>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Operational Management</a:t>
            </a:r>
            <a:endParaRPr>
              <a:solidFill>
                <a:srgbClr val="FFFFFF"/>
              </a:solidFill>
              <a:latin typeface="Source Sans Pro"/>
              <a:ea typeface="Source Sans Pro"/>
              <a:cs typeface="Source Sans Pro"/>
              <a:sym typeface="Source Sans Pro"/>
            </a:endParaRPr>
          </a:p>
        </p:txBody>
      </p:sp>
      <p:sp>
        <p:nvSpPr>
          <p:cNvPr id="649" name="Google Shape;649;p43"/>
          <p:cNvSpPr/>
          <p:nvPr/>
        </p:nvSpPr>
        <p:spPr>
          <a:xfrm>
            <a:off x="231213"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Create</a:t>
            </a:r>
            <a:r>
              <a:rPr lang="en-US" sz="900">
                <a:solidFill>
                  <a:srgbClr val="FFFFFF"/>
                </a:solidFill>
                <a:latin typeface="Source Sans Pro"/>
                <a:ea typeface="Source Sans Pro"/>
                <a:cs typeface="Source Sans Pro"/>
                <a:sym typeface="Source Sans Pro"/>
              </a:rPr>
              <a:t> &amp; promote</a:t>
            </a:r>
            <a:endParaRPr sz="900">
              <a:solidFill>
                <a:srgbClr val="FFFFFF"/>
              </a:solidFill>
              <a:latin typeface="Source Sans Pro"/>
              <a:ea typeface="Source Sans Pro"/>
              <a:cs typeface="Source Sans Pro"/>
              <a:sym typeface="Source Sans Pro"/>
            </a:endParaRPr>
          </a:p>
        </p:txBody>
      </p:sp>
      <p:sp>
        <p:nvSpPr>
          <p:cNvPr id="650" name="Google Shape;650;p43"/>
          <p:cNvSpPr/>
          <p:nvPr/>
        </p:nvSpPr>
        <p:spPr>
          <a:xfrm>
            <a:off x="1054991"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Measure</a:t>
            </a:r>
            <a:r>
              <a:rPr lang="en-US" sz="900">
                <a:solidFill>
                  <a:srgbClr val="FFFFFF"/>
                </a:solidFill>
                <a:latin typeface="Source Sans Pro"/>
                <a:ea typeface="Source Sans Pro"/>
                <a:cs typeface="Source Sans Pro"/>
                <a:sym typeface="Source Sans Pro"/>
              </a:rPr>
              <a:t> &amp; improve</a:t>
            </a:r>
            <a:endParaRPr sz="900">
              <a:solidFill>
                <a:srgbClr val="FFFFFF"/>
              </a:solidFill>
              <a:latin typeface="Source Sans Pro"/>
              <a:ea typeface="Source Sans Pro"/>
              <a:cs typeface="Source Sans Pro"/>
              <a:sym typeface="Source Sans Pro"/>
            </a:endParaRPr>
          </a:p>
        </p:txBody>
      </p:sp>
      <p:sp>
        <p:nvSpPr>
          <p:cNvPr id="651" name="Google Shape;651;p43"/>
          <p:cNvSpPr/>
          <p:nvPr/>
        </p:nvSpPr>
        <p:spPr>
          <a:xfrm>
            <a:off x="1986157"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App risk profile</a:t>
            </a:r>
            <a:endParaRPr sz="900">
              <a:solidFill>
                <a:srgbClr val="FFFFFF"/>
              </a:solidFill>
              <a:latin typeface="Source Sans Pro"/>
              <a:ea typeface="Source Sans Pro"/>
              <a:cs typeface="Source Sans Pro"/>
              <a:sym typeface="Source Sans Pro"/>
            </a:endParaRPr>
          </a:p>
        </p:txBody>
      </p:sp>
      <p:sp>
        <p:nvSpPr>
          <p:cNvPr id="652" name="Google Shape;652;p43"/>
          <p:cNvSpPr/>
          <p:nvPr/>
        </p:nvSpPr>
        <p:spPr>
          <a:xfrm>
            <a:off x="2809935"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Threat model</a:t>
            </a:r>
            <a:endParaRPr sz="900">
              <a:solidFill>
                <a:srgbClr val="FFFFFF"/>
              </a:solidFill>
              <a:latin typeface="Source Sans Pro"/>
              <a:ea typeface="Source Sans Pro"/>
              <a:cs typeface="Source Sans Pro"/>
              <a:sym typeface="Source Sans Pro"/>
            </a:endParaRPr>
          </a:p>
        </p:txBody>
      </p:sp>
      <p:sp>
        <p:nvSpPr>
          <p:cNvPr id="653" name="Google Shape;653;p43"/>
          <p:cNvSpPr/>
          <p:nvPr/>
        </p:nvSpPr>
        <p:spPr>
          <a:xfrm>
            <a:off x="3741100" y="1224150"/>
            <a:ext cx="6720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Build process</a:t>
            </a:r>
            <a:endParaRPr sz="900">
              <a:solidFill>
                <a:srgbClr val="FFFFFF"/>
              </a:solidFill>
              <a:latin typeface="Source Sans Pro"/>
              <a:ea typeface="Source Sans Pro"/>
              <a:cs typeface="Source Sans Pro"/>
              <a:sym typeface="Source Sans Pro"/>
            </a:endParaRPr>
          </a:p>
        </p:txBody>
      </p:sp>
      <p:sp>
        <p:nvSpPr>
          <p:cNvPr id="654" name="Google Shape;654;p43"/>
          <p:cNvSpPr/>
          <p:nvPr/>
        </p:nvSpPr>
        <p:spPr>
          <a:xfrm>
            <a:off x="4452850" y="1224150"/>
            <a:ext cx="8952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Dependencies</a:t>
            </a:r>
            <a:endParaRPr sz="900">
              <a:solidFill>
                <a:srgbClr val="FFFFFF"/>
              </a:solidFill>
              <a:latin typeface="Source Sans Pro"/>
              <a:ea typeface="Source Sans Pro"/>
              <a:cs typeface="Source Sans Pro"/>
              <a:sym typeface="Source Sans Pro"/>
            </a:endParaRPr>
          </a:p>
        </p:txBody>
      </p:sp>
      <p:sp>
        <p:nvSpPr>
          <p:cNvPr id="655" name="Google Shape;655;p43"/>
          <p:cNvSpPr/>
          <p:nvPr/>
        </p:nvSpPr>
        <p:spPr>
          <a:xfrm>
            <a:off x="5496058"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validation</a:t>
            </a:r>
            <a:endParaRPr sz="900">
              <a:solidFill>
                <a:srgbClr val="FFFFFF"/>
              </a:solidFill>
              <a:latin typeface="Source Sans Pro"/>
              <a:ea typeface="Source Sans Pro"/>
              <a:cs typeface="Source Sans Pro"/>
              <a:sym typeface="Source Sans Pro"/>
            </a:endParaRPr>
          </a:p>
        </p:txBody>
      </p:sp>
      <p:sp>
        <p:nvSpPr>
          <p:cNvPr id="656" name="Google Shape;656;p43"/>
          <p:cNvSpPr/>
          <p:nvPr/>
        </p:nvSpPr>
        <p:spPr>
          <a:xfrm>
            <a:off x="6319837"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compliance</a:t>
            </a:r>
            <a:endParaRPr sz="900">
              <a:solidFill>
                <a:srgbClr val="FFFFFF"/>
              </a:solidFill>
              <a:latin typeface="Source Sans Pro"/>
              <a:ea typeface="Source Sans Pro"/>
              <a:cs typeface="Source Sans Pro"/>
              <a:sym typeface="Source Sans Pro"/>
            </a:endParaRPr>
          </a:p>
        </p:txBody>
      </p:sp>
      <p:sp>
        <p:nvSpPr>
          <p:cNvPr id="657" name="Google Shape;657;p43"/>
          <p:cNvSpPr/>
          <p:nvPr/>
        </p:nvSpPr>
        <p:spPr>
          <a:xfrm>
            <a:off x="7251009"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Incident detection</a:t>
            </a:r>
            <a:endParaRPr sz="900">
              <a:solidFill>
                <a:srgbClr val="FFFFFF"/>
              </a:solidFill>
              <a:latin typeface="Source Sans Pro"/>
              <a:ea typeface="Source Sans Pro"/>
              <a:cs typeface="Source Sans Pro"/>
              <a:sym typeface="Source Sans Pro"/>
            </a:endParaRPr>
          </a:p>
        </p:txBody>
      </p:sp>
      <p:sp>
        <p:nvSpPr>
          <p:cNvPr id="658" name="Google Shape;658;p43"/>
          <p:cNvSpPr/>
          <p:nvPr/>
        </p:nvSpPr>
        <p:spPr>
          <a:xfrm>
            <a:off x="8074787" y="1224154"/>
            <a:ext cx="783300" cy="39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Incident response</a:t>
            </a:r>
            <a:endParaRPr sz="900">
              <a:solidFill>
                <a:srgbClr val="FFFFFF"/>
              </a:solidFill>
              <a:latin typeface="Source Sans Pro"/>
              <a:ea typeface="Source Sans Pro"/>
              <a:cs typeface="Source Sans Pro"/>
              <a:sym typeface="Source Sans Pro"/>
            </a:endParaRPr>
          </a:p>
        </p:txBody>
      </p:sp>
      <p:sp>
        <p:nvSpPr>
          <p:cNvPr id="659" name="Google Shape;659;p43"/>
          <p:cNvSpPr/>
          <p:nvPr/>
        </p:nvSpPr>
        <p:spPr>
          <a:xfrm>
            <a:off x="231125"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Policy </a:t>
            </a:r>
            <a:r>
              <a:rPr lang="en-US" sz="900">
                <a:solidFill>
                  <a:srgbClr val="FFFFFF"/>
                </a:solidFill>
                <a:latin typeface="Source Sans Pro"/>
                <a:ea typeface="Source Sans Pro"/>
                <a:cs typeface="Source Sans Pro"/>
                <a:sym typeface="Source Sans Pro"/>
              </a:rPr>
              <a:t> &amp; standards</a:t>
            </a:r>
            <a:endParaRPr sz="900">
              <a:solidFill>
                <a:srgbClr val="FFFFFF"/>
              </a:solidFill>
              <a:latin typeface="Source Sans Pro"/>
              <a:ea typeface="Source Sans Pro"/>
              <a:cs typeface="Source Sans Pro"/>
              <a:sym typeface="Source Sans Pro"/>
            </a:endParaRPr>
          </a:p>
        </p:txBody>
      </p:sp>
      <p:sp>
        <p:nvSpPr>
          <p:cNvPr id="660" name="Google Shape;660;p43"/>
          <p:cNvSpPr/>
          <p:nvPr/>
        </p:nvSpPr>
        <p:spPr>
          <a:xfrm>
            <a:off x="1054901"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Compliance mgmt</a:t>
            </a:r>
            <a:endParaRPr sz="900">
              <a:solidFill>
                <a:srgbClr val="FFFFFF"/>
              </a:solidFill>
              <a:latin typeface="Source Sans Pro"/>
              <a:ea typeface="Source Sans Pro"/>
              <a:cs typeface="Source Sans Pro"/>
              <a:sym typeface="Source Sans Pro"/>
            </a:endParaRPr>
          </a:p>
        </p:txBody>
      </p:sp>
      <p:sp>
        <p:nvSpPr>
          <p:cNvPr id="661" name="Google Shape;661;p43"/>
          <p:cNvSpPr/>
          <p:nvPr/>
        </p:nvSpPr>
        <p:spPr>
          <a:xfrm>
            <a:off x="1986065"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Software reqmts</a:t>
            </a:r>
            <a:endParaRPr sz="900">
              <a:solidFill>
                <a:srgbClr val="FFFFFF"/>
              </a:solidFill>
              <a:latin typeface="Source Sans Pro"/>
              <a:ea typeface="Source Sans Pro"/>
              <a:cs typeface="Source Sans Pro"/>
              <a:sym typeface="Source Sans Pro"/>
            </a:endParaRPr>
          </a:p>
        </p:txBody>
      </p:sp>
      <p:sp>
        <p:nvSpPr>
          <p:cNvPr id="662" name="Google Shape;662;p43"/>
          <p:cNvSpPr/>
          <p:nvPr/>
        </p:nvSpPr>
        <p:spPr>
          <a:xfrm>
            <a:off x="2809840"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Supplier security</a:t>
            </a:r>
            <a:endParaRPr sz="900">
              <a:solidFill>
                <a:srgbClr val="FFFFFF"/>
              </a:solidFill>
              <a:latin typeface="Source Sans Pro"/>
              <a:ea typeface="Source Sans Pro"/>
              <a:cs typeface="Source Sans Pro"/>
              <a:sym typeface="Source Sans Pro"/>
            </a:endParaRPr>
          </a:p>
        </p:txBody>
      </p:sp>
      <p:sp>
        <p:nvSpPr>
          <p:cNvPr id="663" name="Google Shape;663;p43"/>
          <p:cNvSpPr/>
          <p:nvPr/>
        </p:nvSpPr>
        <p:spPr>
          <a:xfrm>
            <a:off x="3741010"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Deployment process</a:t>
            </a:r>
            <a:endParaRPr sz="900">
              <a:solidFill>
                <a:srgbClr val="FFFFFF"/>
              </a:solidFill>
              <a:latin typeface="Source Sans Pro"/>
              <a:ea typeface="Source Sans Pro"/>
              <a:cs typeface="Source Sans Pro"/>
              <a:sym typeface="Source Sans Pro"/>
            </a:endParaRPr>
          </a:p>
        </p:txBody>
      </p:sp>
      <p:sp>
        <p:nvSpPr>
          <p:cNvPr id="664" name="Google Shape;664;p43"/>
          <p:cNvSpPr/>
          <p:nvPr/>
        </p:nvSpPr>
        <p:spPr>
          <a:xfrm>
            <a:off x="4564786"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Secret mgmt</a:t>
            </a:r>
            <a:endParaRPr sz="900">
              <a:solidFill>
                <a:srgbClr val="FFFFFF"/>
              </a:solidFill>
              <a:latin typeface="Source Sans Pro"/>
              <a:ea typeface="Source Sans Pro"/>
              <a:cs typeface="Source Sans Pro"/>
              <a:sym typeface="Source Sans Pro"/>
            </a:endParaRPr>
          </a:p>
        </p:txBody>
      </p:sp>
      <p:sp>
        <p:nvSpPr>
          <p:cNvPr id="665" name="Google Shape;665;p43"/>
          <p:cNvSpPr/>
          <p:nvPr/>
        </p:nvSpPr>
        <p:spPr>
          <a:xfrm>
            <a:off x="5495950" y="2524125"/>
            <a:ext cx="7422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Control verification</a:t>
            </a:r>
            <a:endParaRPr sz="900">
              <a:solidFill>
                <a:srgbClr val="FFFFFF"/>
              </a:solidFill>
              <a:latin typeface="Source Sans Pro"/>
              <a:ea typeface="Source Sans Pro"/>
              <a:cs typeface="Source Sans Pro"/>
              <a:sym typeface="Source Sans Pro"/>
            </a:endParaRPr>
          </a:p>
        </p:txBody>
      </p:sp>
      <p:sp>
        <p:nvSpPr>
          <p:cNvPr id="666" name="Google Shape;666;p43"/>
          <p:cNvSpPr/>
          <p:nvPr/>
        </p:nvSpPr>
        <p:spPr>
          <a:xfrm>
            <a:off x="6279225" y="2524125"/>
            <a:ext cx="8238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Misuse/abuse testing</a:t>
            </a:r>
            <a:endParaRPr sz="900">
              <a:solidFill>
                <a:srgbClr val="FFFFFF"/>
              </a:solidFill>
              <a:latin typeface="Source Sans Pro"/>
              <a:ea typeface="Source Sans Pro"/>
              <a:cs typeface="Source Sans Pro"/>
              <a:sym typeface="Source Sans Pro"/>
            </a:endParaRPr>
          </a:p>
        </p:txBody>
      </p:sp>
      <p:sp>
        <p:nvSpPr>
          <p:cNvPr id="667" name="Google Shape;667;p43"/>
          <p:cNvSpPr/>
          <p:nvPr/>
        </p:nvSpPr>
        <p:spPr>
          <a:xfrm>
            <a:off x="7250901"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Config hardening</a:t>
            </a:r>
            <a:endParaRPr sz="900">
              <a:solidFill>
                <a:srgbClr val="FFFFFF"/>
              </a:solidFill>
              <a:latin typeface="Source Sans Pro"/>
              <a:ea typeface="Source Sans Pro"/>
              <a:cs typeface="Source Sans Pro"/>
              <a:sym typeface="Source Sans Pro"/>
            </a:endParaRPr>
          </a:p>
        </p:txBody>
      </p:sp>
      <p:sp>
        <p:nvSpPr>
          <p:cNvPr id="668" name="Google Shape;668;p43"/>
          <p:cNvSpPr/>
          <p:nvPr/>
        </p:nvSpPr>
        <p:spPr>
          <a:xfrm>
            <a:off x="8074677" y="2524127"/>
            <a:ext cx="783300" cy="4032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Patch &amp; update</a:t>
            </a:r>
            <a:endParaRPr sz="900">
              <a:solidFill>
                <a:srgbClr val="FFFFFF"/>
              </a:solidFill>
              <a:latin typeface="Source Sans Pro"/>
              <a:ea typeface="Source Sans Pro"/>
              <a:cs typeface="Source Sans Pro"/>
              <a:sym typeface="Source Sans Pro"/>
            </a:endParaRPr>
          </a:p>
        </p:txBody>
      </p:sp>
      <p:sp>
        <p:nvSpPr>
          <p:cNvPr id="669" name="Google Shape;669;p43"/>
          <p:cNvSpPr/>
          <p:nvPr/>
        </p:nvSpPr>
        <p:spPr>
          <a:xfrm>
            <a:off x="231125"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Training</a:t>
            </a:r>
            <a:r>
              <a:rPr lang="en-US" sz="900">
                <a:solidFill>
                  <a:srgbClr val="FFFFFF"/>
                </a:solidFill>
                <a:latin typeface="Source Sans Pro"/>
                <a:ea typeface="Source Sans Pro"/>
                <a:cs typeface="Source Sans Pro"/>
                <a:sym typeface="Source Sans Pro"/>
              </a:rPr>
              <a:t> &amp; awareness</a:t>
            </a:r>
            <a:endParaRPr sz="900">
              <a:solidFill>
                <a:srgbClr val="FFFFFF"/>
              </a:solidFill>
              <a:latin typeface="Source Sans Pro"/>
              <a:ea typeface="Source Sans Pro"/>
              <a:cs typeface="Source Sans Pro"/>
              <a:sym typeface="Source Sans Pro"/>
            </a:endParaRPr>
          </a:p>
        </p:txBody>
      </p:sp>
      <p:sp>
        <p:nvSpPr>
          <p:cNvPr id="670" name="Google Shape;670;p43"/>
          <p:cNvSpPr/>
          <p:nvPr/>
        </p:nvSpPr>
        <p:spPr>
          <a:xfrm>
            <a:off x="1054901"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Org </a:t>
            </a:r>
            <a:r>
              <a:rPr lang="en-US" sz="900">
                <a:solidFill>
                  <a:srgbClr val="FFFFFF"/>
                </a:solidFill>
                <a:latin typeface="Source Sans Pro"/>
                <a:ea typeface="Source Sans Pro"/>
                <a:cs typeface="Source Sans Pro"/>
                <a:sym typeface="Source Sans Pro"/>
              </a:rPr>
              <a:t> &amp; culture</a:t>
            </a:r>
            <a:endParaRPr sz="900">
              <a:solidFill>
                <a:srgbClr val="FFFFFF"/>
              </a:solidFill>
              <a:latin typeface="Source Sans Pro"/>
              <a:ea typeface="Source Sans Pro"/>
              <a:cs typeface="Source Sans Pro"/>
              <a:sym typeface="Source Sans Pro"/>
            </a:endParaRPr>
          </a:p>
        </p:txBody>
      </p:sp>
      <p:sp>
        <p:nvSpPr>
          <p:cNvPr id="671" name="Google Shape;671;p43"/>
          <p:cNvSpPr/>
          <p:nvPr/>
        </p:nvSpPr>
        <p:spPr>
          <a:xfrm>
            <a:off x="1986065"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design</a:t>
            </a:r>
            <a:endParaRPr sz="900">
              <a:solidFill>
                <a:srgbClr val="FFFFFF"/>
              </a:solidFill>
              <a:latin typeface="Source Sans Pro"/>
              <a:ea typeface="Source Sans Pro"/>
              <a:cs typeface="Source Sans Pro"/>
              <a:sym typeface="Source Sans Pro"/>
            </a:endParaRPr>
          </a:p>
        </p:txBody>
      </p:sp>
      <p:sp>
        <p:nvSpPr>
          <p:cNvPr id="672" name="Google Shape;672;p43"/>
          <p:cNvSpPr/>
          <p:nvPr/>
        </p:nvSpPr>
        <p:spPr>
          <a:xfrm>
            <a:off x="2809840"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Technology </a:t>
            </a:r>
            <a:r>
              <a:rPr lang="en-US" sz="900">
                <a:solidFill>
                  <a:srgbClr val="FFFFFF"/>
                </a:solidFill>
                <a:latin typeface="Source Sans Pro"/>
                <a:ea typeface="Source Sans Pro"/>
                <a:cs typeface="Source Sans Pro"/>
                <a:sym typeface="Source Sans Pro"/>
              </a:rPr>
              <a:t>mgmt</a:t>
            </a:r>
            <a:endParaRPr sz="900">
              <a:solidFill>
                <a:srgbClr val="FFFFFF"/>
              </a:solidFill>
              <a:latin typeface="Source Sans Pro"/>
              <a:ea typeface="Source Sans Pro"/>
              <a:cs typeface="Source Sans Pro"/>
              <a:sym typeface="Source Sans Pro"/>
            </a:endParaRPr>
          </a:p>
        </p:txBody>
      </p:sp>
      <p:sp>
        <p:nvSpPr>
          <p:cNvPr id="673" name="Google Shape;673;p43"/>
          <p:cNvSpPr/>
          <p:nvPr/>
        </p:nvSpPr>
        <p:spPr>
          <a:xfrm>
            <a:off x="3741010"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Defect tracking</a:t>
            </a:r>
            <a:endParaRPr sz="900">
              <a:solidFill>
                <a:srgbClr val="FFFFFF"/>
              </a:solidFill>
              <a:latin typeface="Source Sans Pro"/>
              <a:ea typeface="Source Sans Pro"/>
              <a:cs typeface="Source Sans Pro"/>
              <a:sym typeface="Source Sans Pro"/>
            </a:endParaRPr>
          </a:p>
        </p:txBody>
      </p:sp>
      <p:sp>
        <p:nvSpPr>
          <p:cNvPr id="674" name="Google Shape;674;p43"/>
          <p:cNvSpPr/>
          <p:nvPr/>
        </p:nvSpPr>
        <p:spPr>
          <a:xfrm>
            <a:off x="4564786"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Metrics &amp; feedback</a:t>
            </a:r>
            <a:endParaRPr sz="900">
              <a:solidFill>
                <a:srgbClr val="FFFFFF"/>
              </a:solidFill>
              <a:latin typeface="Source Sans Pro"/>
              <a:ea typeface="Source Sans Pro"/>
              <a:cs typeface="Source Sans Pro"/>
              <a:sym typeface="Source Sans Pro"/>
            </a:endParaRPr>
          </a:p>
        </p:txBody>
      </p:sp>
      <p:sp>
        <p:nvSpPr>
          <p:cNvPr id="675" name="Google Shape;675;p43"/>
          <p:cNvSpPr/>
          <p:nvPr/>
        </p:nvSpPr>
        <p:spPr>
          <a:xfrm>
            <a:off x="5495950" y="3773250"/>
            <a:ext cx="6720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Scalable baseline</a:t>
            </a:r>
            <a:endParaRPr sz="900">
              <a:solidFill>
                <a:srgbClr val="FFFFFF"/>
              </a:solidFill>
              <a:latin typeface="Source Sans Pro"/>
              <a:ea typeface="Source Sans Pro"/>
              <a:cs typeface="Source Sans Pro"/>
              <a:sym typeface="Source Sans Pro"/>
            </a:endParaRPr>
          </a:p>
        </p:txBody>
      </p:sp>
      <p:sp>
        <p:nvSpPr>
          <p:cNvPr id="676" name="Google Shape;676;p43"/>
          <p:cNvSpPr/>
          <p:nvPr/>
        </p:nvSpPr>
        <p:spPr>
          <a:xfrm>
            <a:off x="6207675" y="3773250"/>
            <a:ext cx="8952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Deep understanding</a:t>
            </a:r>
            <a:endParaRPr sz="900">
              <a:solidFill>
                <a:srgbClr val="FFFFFF"/>
              </a:solidFill>
              <a:latin typeface="Source Sans Pro"/>
              <a:ea typeface="Source Sans Pro"/>
              <a:cs typeface="Source Sans Pro"/>
              <a:sym typeface="Source Sans Pro"/>
            </a:endParaRPr>
          </a:p>
        </p:txBody>
      </p:sp>
      <p:sp>
        <p:nvSpPr>
          <p:cNvPr id="677" name="Google Shape;677;p43"/>
          <p:cNvSpPr/>
          <p:nvPr/>
        </p:nvSpPr>
        <p:spPr>
          <a:xfrm>
            <a:off x="7250901"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Data protection</a:t>
            </a:r>
            <a:endParaRPr sz="900">
              <a:solidFill>
                <a:srgbClr val="FFFFFF"/>
              </a:solidFill>
              <a:latin typeface="Source Sans Pro"/>
              <a:ea typeface="Source Sans Pro"/>
              <a:cs typeface="Source Sans Pro"/>
              <a:sym typeface="Source Sans Pro"/>
            </a:endParaRPr>
          </a:p>
        </p:txBody>
      </p:sp>
      <p:sp>
        <p:nvSpPr>
          <p:cNvPr id="678" name="Google Shape;678;p43"/>
          <p:cNvSpPr/>
          <p:nvPr/>
        </p:nvSpPr>
        <p:spPr>
          <a:xfrm>
            <a:off x="8074677" y="3773250"/>
            <a:ext cx="783300" cy="4095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900">
                <a:solidFill>
                  <a:srgbClr val="FFFFFF"/>
                </a:solidFill>
                <a:latin typeface="Source Sans Pro"/>
                <a:ea typeface="Source Sans Pro"/>
                <a:cs typeface="Source Sans Pro"/>
                <a:sym typeface="Source Sans Pro"/>
              </a:rPr>
              <a:t>Legacy mgmt</a:t>
            </a:r>
            <a:endParaRPr sz="900">
              <a:solidFill>
                <a:srgbClr val="FFFFFF"/>
              </a:solidFill>
              <a:latin typeface="Source Sans Pro"/>
              <a:ea typeface="Source Sans Pro"/>
              <a:cs typeface="Source Sans Pro"/>
              <a:sym typeface="Source Sans Pro"/>
            </a:endParaRPr>
          </a:p>
        </p:txBody>
      </p:sp>
      <p:sp>
        <p:nvSpPr>
          <p:cNvPr id="679" name="Google Shape;679;p43"/>
          <p:cNvSpPr/>
          <p:nvPr/>
        </p:nvSpPr>
        <p:spPr>
          <a:xfrm>
            <a:off x="1986083" y="3164700"/>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Secure Architecture</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4"/>
          <p:cNvSpPr/>
          <p:nvPr/>
        </p:nvSpPr>
        <p:spPr>
          <a:xfrm>
            <a:off x="0" y="0"/>
            <a:ext cx="9144000" cy="51435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685" name="Google Shape;685;p44"/>
          <p:cNvSpPr/>
          <p:nvPr/>
        </p:nvSpPr>
        <p:spPr>
          <a:xfrm>
            <a:off x="271600"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A</a:t>
            </a:r>
            <a:endParaRPr sz="1100">
              <a:solidFill>
                <a:schemeClr val="lt1"/>
              </a:solidFill>
              <a:latin typeface="Source Sans Pro"/>
              <a:ea typeface="Source Sans Pro"/>
              <a:cs typeface="Source Sans Pro"/>
              <a:sym typeface="Source Sans Pro"/>
            </a:endParaRPr>
          </a:p>
        </p:txBody>
      </p:sp>
      <p:sp>
        <p:nvSpPr>
          <p:cNvPr id="686" name="Google Shape;686;p44"/>
          <p:cNvSpPr/>
          <p:nvPr/>
        </p:nvSpPr>
        <p:spPr>
          <a:xfrm>
            <a:off x="1014450"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B</a:t>
            </a:r>
            <a:endParaRPr sz="1100">
              <a:solidFill>
                <a:schemeClr val="lt1"/>
              </a:solidFill>
              <a:latin typeface="Source Sans Pro"/>
              <a:ea typeface="Source Sans Pro"/>
              <a:cs typeface="Source Sans Pro"/>
              <a:sym typeface="Source Sans Pro"/>
            </a:endParaRPr>
          </a:p>
        </p:txBody>
      </p:sp>
      <p:grpSp>
        <p:nvGrpSpPr>
          <p:cNvPr id="687" name="Google Shape;687;p44"/>
          <p:cNvGrpSpPr/>
          <p:nvPr/>
        </p:nvGrpSpPr>
        <p:grpSpPr>
          <a:xfrm>
            <a:off x="231050" y="1070800"/>
            <a:ext cx="711850" cy="3756600"/>
            <a:chOff x="231050" y="1070800"/>
            <a:chExt cx="711850" cy="3756600"/>
          </a:xfrm>
        </p:grpSpPr>
        <p:sp>
          <p:nvSpPr>
            <p:cNvPr id="688" name="Google Shape;688;p4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4"/>
          <p:cNvGrpSpPr/>
          <p:nvPr/>
        </p:nvGrpSpPr>
        <p:grpSpPr>
          <a:xfrm>
            <a:off x="1128725" y="1070800"/>
            <a:ext cx="710013" cy="3756600"/>
            <a:chOff x="1128725" y="1070800"/>
            <a:chExt cx="710013" cy="3756600"/>
          </a:xfrm>
        </p:grpSpPr>
        <p:sp>
          <p:nvSpPr>
            <p:cNvPr id="691" name="Google Shape;691;p4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44"/>
          <p:cNvSpPr/>
          <p:nvPr/>
        </p:nvSpPr>
        <p:spPr>
          <a:xfrm>
            <a:off x="2026625"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A</a:t>
            </a:r>
            <a:endParaRPr sz="1100">
              <a:solidFill>
                <a:schemeClr val="lt1"/>
              </a:solidFill>
              <a:latin typeface="Source Sans Pro"/>
              <a:ea typeface="Source Sans Pro"/>
              <a:cs typeface="Source Sans Pro"/>
              <a:sym typeface="Source Sans Pro"/>
            </a:endParaRPr>
          </a:p>
        </p:txBody>
      </p:sp>
      <p:sp>
        <p:nvSpPr>
          <p:cNvPr id="694" name="Google Shape;694;p44"/>
          <p:cNvSpPr/>
          <p:nvPr/>
        </p:nvSpPr>
        <p:spPr>
          <a:xfrm>
            <a:off x="2769475"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B</a:t>
            </a:r>
            <a:endParaRPr sz="1100">
              <a:solidFill>
                <a:schemeClr val="lt1"/>
              </a:solidFill>
              <a:latin typeface="Source Sans Pro"/>
              <a:ea typeface="Source Sans Pro"/>
              <a:cs typeface="Source Sans Pro"/>
              <a:sym typeface="Source Sans Pro"/>
            </a:endParaRPr>
          </a:p>
        </p:txBody>
      </p:sp>
      <p:grpSp>
        <p:nvGrpSpPr>
          <p:cNvPr id="695" name="Google Shape;695;p44"/>
          <p:cNvGrpSpPr/>
          <p:nvPr/>
        </p:nvGrpSpPr>
        <p:grpSpPr>
          <a:xfrm>
            <a:off x="1986075" y="1070800"/>
            <a:ext cx="711850" cy="3756600"/>
            <a:chOff x="231050" y="1070800"/>
            <a:chExt cx="711850" cy="3756600"/>
          </a:xfrm>
        </p:grpSpPr>
        <p:sp>
          <p:nvSpPr>
            <p:cNvPr id="696" name="Google Shape;696;p4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4"/>
          <p:cNvGrpSpPr/>
          <p:nvPr/>
        </p:nvGrpSpPr>
        <p:grpSpPr>
          <a:xfrm>
            <a:off x="2883750" y="1070800"/>
            <a:ext cx="710013" cy="3756600"/>
            <a:chOff x="1128725" y="1070800"/>
            <a:chExt cx="710013" cy="3756600"/>
          </a:xfrm>
        </p:grpSpPr>
        <p:sp>
          <p:nvSpPr>
            <p:cNvPr id="699" name="Google Shape;699;p4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44"/>
          <p:cNvSpPr/>
          <p:nvPr/>
        </p:nvSpPr>
        <p:spPr>
          <a:xfrm>
            <a:off x="3781175"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A</a:t>
            </a:r>
            <a:endParaRPr sz="1100">
              <a:solidFill>
                <a:schemeClr val="lt1"/>
              </a:solidFill>
              <a:latin typeface="Source Sans Pro"/>
              <a:ea typeface="Source Sans Pro"/>
              <a:cs typeface="Source Sans Pro"/>
              <a:sym typeface="Source Sans Pro"/>
            </a:endParaRPr>
          </a:p>
        </p:txBody>
      </p:sp>
      <p:sp>
        <p:nvSpPr>
          <p:cNvPr id="702" name="Google Shape;702;p44"/>
          <p:cNvSpPr/>
          <p:nvPr/>
        </p:nvSpPr>
        <p:spPr>
          <a:xfrm>
            <a:off x="4524025"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B</a:t>
            </a:r>
            <a:endParaRPr sz="1100">
              <a:solidFill>
                <a:schemeClr val="lt1"/>
              </a:solidFill>
              <a:latin typeface="Source Sans Pro"/>
              <a:ea typeface="Source Sans Pro"/>
              <a:cs typeface="Source Sans Pro"/>
              <a:sym typeface="Source Sans Pro"/>
            </a:endParaRPr>
          </a:p>
        </p:txBody>
      </p:sp>
      <p:grpSp>
        <p:nvGrpSpPr>
          <p:cNvPr id="703" name="Google Shape;703;p44"/>
          <p:cNvGrpSpPr/>
          <p:nvPr/>
        </p:nvGrpSpPr>
        <p:grpSpPr>
          <a:xfrm>
            <a:off x="3740625" y="1070800"/>
            <a:ext cx="711850" cy="3756600"/>
            <a:chOff x="231050" y="1070800"/>
            <a:chExt cx="711850" cy="3756600"/>
          </a:xfrm>
        </p:grpSpPr>
        <p:sp>
          <p:nvSpPr>
            <p:cNvPr id="704" name="Google Shape;704;p4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4"/>
          <p:cNvGrpSpPr/>
          <p:nvPr/>
        </p:nvGrpSpPr>
        <p:grpSpPr>
          <a:xfrm>
            <a:off x="4638300" y="1070800"/>
            <a:ext cx="710013" cy="3756600"/>
            <a:chOff x="1128725" y="1070800"/>
            <a:chExt cx="710013" cy="3756600"/>
          </a:xfrm>
        </p:grpSpPr>
        <p:sp>
          <p:nvSpPr>
            <p:cNvPr id="707" name="Google Shape;707;p4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44"/>
          <p:cNvSpPr/>
          <p:nvPr/>
        </p:nvSpPr>
        <p:spPr>
          <a:xfrm>
            <a:off x="7291513"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A</a:t>
            </a:r>
            <a:endParaRPr sz="1100">
              <a:solidFill>
                <a:schemeClr val="lt1"/>
              </a:solidFill>
              <a:latin typeface="Source Sans Pro"/>
              <a:ea typeface="Source Sans Pro"/>
              <a:cs typeface="Source Sans Pro"/>
              <a:sym typeface="Source Sans Pro"/>
            </a:endParaRPr>
          </a:p>
        </p:txBody>
      </p:sp>
      <p:sp>
        <p:nvSpPr>
          <p:cNvPr id="710" name="Google Shape;710;p44"/>
          <p:cNvSpPr/>
          <p:nvPr/>
        </p:nvSpPr>
        <p:spPr>
          <a:xfrm>
            <a:off x="8034363"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B</a:t>
            </a:r>
            <a:endParaRPr sz="1100">
              <a:solidFill>
                <a:schemeClr val="lt1"/>
              </a:solidFill>
              <a:latin typeface="Source Sans Pro"/>
              <a:ea typeface="Source Sans Pro"/>
              <a:cs typeface="Source Sans Pro"/>
              <a:sym typeface="Source Sans Pro"/>
            </a:endParaRPr>
          </a:p>
        </p:txBody>
      </p:sp>
      <p:grpSp>
        <p:nvGrpSpPr>
          <p:cNvPr id="711" name="Google Shape;711;p44"/>
          <p:cNvGrpSpPr/>
          <p:nvPr/>
        </p:nvGrpSpPr>
        <p:grpSpPr>
          <a:xfrm>
            <a:off x="7250963" y="1070800"/>
            <a:ext cx="711850" cy="3756600"/>
            <a:chOff x="231050" y="1070800"/>
            <a:chExt cx="711850" cy="3756600"/>
          </a:xfrm>
        </p:grpSpPr>
        <p:sp>
          <p:nvSpPr>
            <p:cNvPr id="712" name="Google Shape;712;p4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4"/>
          <p:cNvGrpSpPr/>
          <p:nvPr/>
        </p:nvGrpSpPr>
        <p:grpSpPr>
          <a:xfrm>
            <a:off x="8148638" y="1070800"/>
            <a:ext cx="710013" cy="3756600"/>
            <a:chOff x="1128725" y="1070800"/>
            <a:chExt cx="710013" cy="3756600"/>
          </a:xfrm>
        </p:grpSpPr>
        <p:sp>
          <p:nvSpPr>
            <p:cNvPr id="715" name="Google Shape;715;p4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4"/>
          <p:cNvSpPr/>
          <p:nvPr/>
        </p:nvSpPr>
        <p:spPr>
          <a:xfrm>
            <a:off x="5536363" y="4505800"/>
            <a:ext cx="783300" cy="245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A</a:t>
            </a:r>
            <a:endParaRPr sz="1100">
              <a:solidFill>
                <a:schemeClr val="lt1"/>
              </a:solidFill>
              <a:latin typeface="Source Sans Pro"/>
              <a:ea typeface="Source Sans Pro"/>
              <a:cs typeface="Source Sans Pro"/>
              <a:sym typeface="Source Sans Pro"/>
            </a:endParaRPr>
          </a:p>
        </p:txBody>
      </p:sp>
      <p:sp>
        <p:nvSpPr>
          <p:cNvPr id="718" name="Google Shape;718;p44"/>
          <p:cNvSpPr/>
          <p:nvPr/>
        </p:nvSpPr>
        <p:spPr>
          <a:xfrm>
            <a:off x="6279213" y="4532350"/>
            <a:ext cx="783300" cy="1923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1100">
                <a:solidFill>
                  <a:schemeClr val="lt1"/>
                </a:solidFill>
                <a:latin typeface="Source Sans Pro"/>
                <a:ea typeface="Source Sans Pro"/>
                <a:cs typeface="Source Sans Pro"/>
                <a:sym typeface="Source Sans Pro"/>
              </a:rPr>
              <a:t>Stream B</a:t>
            </a:r>
            <a:endParaRPr sz="1100">
              <a:solidFill>
                <a:schemeClr val="lt1"/>
              </a:solidFill>
              <a:latin typeface="Source Sans Pro"/>
              <a:ea typeface="Source Sans Pro"/>
              <a:cs typeface="Source Sans Pro"/>
              <a:sym typeface="Source Sans Pro"/>
            </a:endParaRPr>
          </a:p>
        </p:txBody>
      </p:sp>
      <p:grpSp>
        <p:nvGrpSpPr>
          <p:cNvPr id="719" name="Google Shape;719;p44"/>
          <p:cNvGrpSpPr/>
          <p:nvPr/>
        </p:nvGrpSpPr>
        <p:grpSpPr>
          <a:xfrm>
            <a:off x="5495813" y="1070800"/>
            <a:ext cx="711850" cy="3756600"/>
            <a:chOff x="231050" y="1070800"/>
            <a:chExt cx="711850" cy="3756600"/>
          </a:xfrm>
        </p:grpSpPr>
        <p:sp>
          <p:nvSpPr>
            <p:cNvPr id="720" name="Google Shape;720;p44"/>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44"/>
          <p:cNvGrpSpPr/>
          <p:nvPr/>
        </p:nvGrpSpPr>
        <p:grpSpPr>
          <a:xfrm>
            <a:off x="6393488" y="1070800"/>
            <a:ext cx="710013" cy="3756600"/>
            <a:chOff x="1128725" y="1070800"/>
            <a:chExt cx="710013" cy="3756600"/>
          </a:xfrm>
        </p:grpSpPr>
        <p:sp>
          <p:nvSpPr>
            <p:cNvPr id="723" name="Google Shape;723;p44"/>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4"/>
          <p:cNvSpPr/>
          <p:nvPr/>
        </p:nvSpPr>
        <p:spPr>
          <a:xfrm>
            <a:off x="231050" y="602813"/>
            <a:ext cx="1607100" cy="5469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Strategy &amp; </a:t>
            </a:r>
            <a:endParaRPr>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Metrics</a:t>
            </a:r>
            <a:endParaRPr>
              <a:solidFill>
                <a:srgbClr val="FFFFFF"/>
              </a:solidFill>
              <a:latin typeface="Source Sans Pro"/>
              <a:ea typeface="Source Sans Pro"/>
              <a:cs typeface="Source Sans Pro"/>
              <a:sym typeface="Source Sans Pro"/>
            </a:endParaRPr>
          </a:p>
        </p:txBody>
      </p:sp>
      <p:sp>
        <p:nvSpPr>
          <p:cNvPr id="726" name="Google Shape;726;p44"/>
          <p:cNvSpPr/>
          <p:nvPr/>
        </p:nvSpPr>
        <p:spPr>
          <a:xfrm>
            <a:off x="231050" y="187675"/>
            <a:ext cx="1607100" cy="3210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Governance</a:t>
            </a:r>
            <a:endParaRPr>
              <a:solidFill>
                <a:srgbClr val="FFFFFF"/>
              </a:solidFill>
              <a:latin typeface="Source Sans Pro"/>
              <a:ea typeface="Source Sans Pro"/>
              <a:cs typeface="Source Sans Pro"/>
              <a:sym typeface="Source Sans Pro"/>
            </a:endParaRPr>
          </a:p>
        </p:txBody>
      </p:sp>
      <p:sp>
        <p:nvSpPr>
          <p:cNvPr id="727" name="Google Shape;727;p44"/>
          <p:cNvSpPr/>
          <p:nvPr/>
        </p:nvSpPr>
        <p:spPr>
          <a:xfrm>
            <a:off x="1986045" y="187675"/>
            <a:ext cx="1607100" cy="3210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Design</a:t>
            </a:r>
            <a:endParaRPr>
              <a:solidFill>
                <a:srgbClr val="FFFFFF"/>
              </a:solidFill>
              <a:latin typeface="Source Sans Pro"/>
              <a:ea typeface="Source Sans Pro"/>
              <a:cs typeface="Source Sans Pro"/>
              <a:sym typeface="Source Sans Pro"/>
            </a:endParaRPr>
          </a:p>
        </p:txBody>
      </p:sp>
      <p:sp>
        <p:nvSpPr>
          <p:cNvPr id="728" name="Google Shape;728;p44"/>
          <p:cNvSpPr/>
          <p:nvPr/>
        </p:nvSpPr>
        <p:spPr>
          <a:xfrm>
            <a:off x="5495978" y="602813"/>
            <a:ext cx="1607100" cy="5469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Architecture Assessment</a:t>
            </a:r>
            <a:endParaRPr>
              <a:solidFill>
                <a:srgbClr val="FFFFFF"/>
              </a:solidFill>
              <a:latin typeface="Source Sans Pro"/>
              <a:ea typeface="Source Sans Pro"/>
              <a:cs typeface="Source Sans Pro"/>
              <a:sym typeface="Source Sans Pro"/>
            </a:endParaRPr>
          </a:p>
        </p:txBody>
      </p:sp>
      <p:sp>
        <p:nvSpPr>
          <p:cNvPr id="729" name="Google Shape;729;p44"/>
          <p:cNvSpPr/>
          <p:nvPr/>
        </p:nvSpPr>
        <p:spPr>
          <a:xfrm>
            <a:off x="5496035" y="187675"/>
            <a:ext cx="1607100" cy="3210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Verification</a:t>
            </a:r>
            <a:endParaRPr>
              <a:solidFill>
                <a:srgbClr val="FFFFFF"/>
              </a:solidFill>
              <a:latin typeface="Source Sans Pro"/>
              <a:ea typeface="Source Sans Pro"/>
              <a:cs typeface="Source Sans Pro"/>
              <a:sym typeface="Source Sans Pro"/>
            </a:endParaRPr>
          </a:p>
        </p:txBody>
      </p:sp>
      <p:sp>
        <p:nvSpPr>
          <p:cNvPr id="730" name="Google Shape;730;p44"/>
          <p:cNvSpPr/>
          <p:nvPr/>
        </p:nvSpPr>
        <p:spPr>
          <a:xfrm>
            <a:off x="3741001" y="1911905"/>
            <a:ext cx="1607100" cy="5469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Secure Deployment</a:t>
            </a:r>
            <a:endParaRPr>
              <a:solidFill>
                <a:srgbClr val="FFFFFF"/>
              </a:solidFill>
              <a:latin typeface="Source Sans Pro"/>
              <a:ea typeface="Source Sans Pro"/>
              <a:cs typeface="Source Sans Pro"/>
              <a:sym typeface="Source Sans Pro"/>
            </a:endParaRPr>
          </a:p>
        </p:txBody>
      </p:sp>
      <p:sp>
        <p:nvSpPr>
          <p:cNvPr id="731" name="Google Shape;731;p44"/>
          <p:cNvSpPr/>
          <p:nvPr/>
        </p:nvSpPr>
        <p:spPr>
          <a:xfrm>
            <a:off x="3741040" y="187675"/>
            <a:ext cx="1607100" cy="3210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Implementation</a:t>
            </a:r>
            <a:endParaRPr>
              <a:solidFill>
                <a:srgbClr val="FFFFFF"/>
              </a:solidFill>
              <a:latin typeface="Source Sans Pro"/>
              <a:ea typeface="Source Sans Pro"/>
              <a:cs typeface="Source Sans Pro"/>
              <a:sym typeface="Source Sans Pro"/>
            </a:endParaRPr>
          </a:p>
        </p:txBody>
      </p:sp>
      <p:sp>
        <p:nvSpPr>
          <p:cNvPr id="732" name="Google Shape;732;p44"/>
          <p:cNvSpPr/>
          <p:nvPr/>
        </p:nvSpPr>
        <p:spPr>
          <a:xfrm>
            <a:off x="7250852" y="1911905"/>
            <a:ext cx="1607100" cy="5469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Environment Management</a:t>
            </a:r>
            <a:endParaRPr>
              <a:solidFill>
                <a:srgbClr val="FFFFFF"/>
              </a:solidFill>
              <a:latin typeface="Source Sans Pro"/>
              <a:ea typeface="Source Sans Pro"/>
              <a:cs typeface="Source Sans Pro"/>
              <a:sym typeface="Source Sans Pro"/>
            </a:endParaRPr>
          </a:p>
        </p:txBody>
      </p:sp>
      <p:sp>
        <p:nvSpPr>
          <p:cNvPr id="733" name="Google Shape;733;p44"/>
          <p:cNvSpPr/>
          <p:nvPr/>
        </p:nvSpPr>
        <p:spPr>
          <a:xfrm>
            <a:off x="7251030" y="187675"/>
            <a:ext cx="1607100" cy="3210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a:solidFill>
                  <a:srgbClr val="FFFFFF"/>
                </a:solidFill>
                <a:latin typeface="Source Sans Pro"/>
                <a:ea typeface="Source Sans Pro"/>
                <a:cs typeface="Source Sans Pro"/>
                <a:sym typeface="Source Sans Pro"/>
              </a:rPr>
              <a:t>Operations</a:t>
            </a:r>
            <a:endParaRPr>
              <a:solidFill>
                <a:srgbClr val="FFFFFF"/>
              </a:solidFill>
              <a:latin typeface="Source Sans Pro"/>
              <a:ea typeface="Source Sans Pro"/>
              <a:cs typeface="Source Sans Pro"/>
              <a:sym typeface="Source Sans Pro"/>
            </a:endParaRPr>
          </a:p>
        </p:txBody>
      </p:sp>
      <p:sp>
        <p:nvSpPr>
          <p:cNvPr id="734" name="Google Shape;734;p44"/>
          <p:cNvSpPr/>
          <p:nvPr/>
        </p:nvSpPr>
        <p:spPr>
          <a:xfrm>
            <a:off x="1986075" y="1911905"/>
            <a:ext cx="1607100" cy="5469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Security Requirements</a:t>
            </a:r>
            <a:endParaRPr>
              <a:solidFill>
                <a:srgbClr val="FFFFFF"/>
              </a:solidFill>
              <a:latin typeface="Source Sans Pro"/>
              <a:ea typeface="Source Sans Pro"/>
              <a:cs typeface="Source Sans Pro"/>
              <a:sym typeface="Source Sans Pro"/>
            </a:endParaRPr>
          </a:p>
        </p:txBody>
      </p:sp>
      <p:sp>
        <p:nvSpPr>
          <p:cNvPr id="735" name="Google Shape;735;p44"/>
          <p:cNvSpPr/>
          <p:nvPr/>
        </p:nvSpPr>
        <p:spPr>
          <a:xfrm>
            <a:off x="231150" y="1911905"/>
            <a:ext cx="1607100" cy="5469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Policy &amp; Compliance</a:t>
            </a:r>
            <a:endParaRPr>
              <a:solidFill>
                <a:srgbClr val="FFFFFF"/>
              </a:solidFill>
              <a:latin typeface="Source Sans Pro"/>
              <a:ea typeface="Source Sans Pro"/>
              <a:cs typeface="Source Sans Pro"/>
              <a:sym typeface="Source Sans Pro"/>
            </a:endParaRPr>
          </a:p>
        </p:txBody>
      </p:sp>
      <p:sp>
        <p:nvSpPr>
          <p:cNvPr id="736" name="Google Shape;736;p44"/>
          <p:cNvSpPr/>
          <p:nvPr/>
        </p:nvSpPr>
        <p:spPr>
          <a:xfrm>
            <a:off x="231075" y="3164700"/>
            <a:ext cx="1607100" cy="5469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Education &amp; Guidance</a:t>
            </a:r>
            <a:endParaRPr>
              <a:solidFill>
                <a:srgbClr val="FFFFFF"/>
              </a:solidFill>
              <a:latin typeface="Source Sans Pro"/>
              <a:ea typeface="Source Sans Pro"/>
              <a:cs typeface="Source Sans Pro"/>
              <a:sym typeface="Source Sans Pro"/>
            </a:endParaRPr>
          </a:p>
        </p:txBody>
      </p:sp>
      <p:sp>
        <p:nvSpPr>
          <p:cNvPr id="737" name="Google Shape;737;p44"/>
          <p:cNvSpPr/>
          <p:nvPr/>
        </p:nvSpPr>
        <p:spPr>
          <a:xfrm>
            <a:off x="1986026" y="602813"/>
            <a:ext cx="1607100" cy="5469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Threat </a:t>
            </a:r>
            <a:endParaRPr>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Assessment</a:t>
            </a:r>
            <a:endParaRPr>
              <a:solidFill>
                <a:srgbClr val="FFFFFF"/>
              </a:solidFill>
              <a:latin typeface="Source Sans Pro"/>
              <a:ea typeface="Source Sans Pro"/>
              <a:cs typeface="Source Sans Pro"/>
              <a:sym typeface="Source Sans Pro"/>
            </a:endParaRPr>
          </a:p>
        </p:txBody>
      </p:sp>
      <p:sp>
        <p:nvSpPr>
          <p:cNvPr id="738" name="Google Shape;738;p44"/>
          <p:cNvSpPr/>
          <p:nvPr/>
        </p:nvSpPr>
        <p:spPr>
          <a:xfrm>
            <a:off x="1986096" y="3174753"/>
            <a:ext cx="1607100" cy="5469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739" name="Google Shape;739;p44"/>
          <p:cNvSpPr/>
          <p:nvPr/>
        </p:nvSpPr>
        <p:spPr>
          <a:xfrm>
            <a:off x="3741002" y="602813"/>
            <a:ext cx="1607100" cy="5469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Secure Build</a:t>
            </a:r>
            <a:endParaRPr>
              <a:solidFill>
                <a:srgbClr val="FFFFFF"/>
              </a:solidFill>
              <a:latin typeface="Source Sans Pro"/>
              <a:ea typeface="Source Sans Pro"/>
              <a:cs typeface="Source Sans Pro"/>
              <a:sym typeface="Source Sans Pro"/>
            </a:endParaRPr>
          </a:p>
        </p:txBody>
      </p:sp>
      <p:sp>
        <p:nvSpPr>
          <p:cNvPr id="740" name="Google Shape;740;p44"/>
          <p:cNvSpPr/>
          <p:nvPr/>
        </p:nvSpPr>
        <p:spPr>
          <a:xfrm>
            <a:off x="3741091" y="3164700"/>
            <a:ext cx="1607100" cy="5469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Defect Management</a:t>
            </a:r>
            <a:endParaRPr>
              <a:solidFill>
                <a:srgbClr val="FFFFFF"/>
              </a:solidFill>
              <a:latin typeface="Source Sans Pro"/>
              <a:ea typeface="Source Sans Pro"/>
              <a:cs typeface="Source Sans Pro"/>
              <a:sym typeface="Source Sans Pro"/>
            </a:endParaRPr>
          </a:p>
        </p:txBody>
      </p:sp>
      <p:sp>
        <p:nvSpPr>
          <p:cNvPr id="741" name="Google Shape;741;p44"/>
          <p:cNvSpPr/>
          <p:nvPr/>
        </p:nvSpPr>
        <p:spPr>
          <a:xfrm>
            <a:off x="5495926" y="1911905"/>
            <a:ext cx="1607100" cy="5469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Requirements-</a:t>
            </a:r>
            <a:endParaRPr>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driven Testing</a:t>
            </a:r>
            <a:endParaRPr>
              <a:solidFill>
                <a:srgbClr val="FFFFFF"/>
              </a:solidFill>
              <a:latin typeface="Source Sans Pro"/>
              <a:ea typeface="Source Sans Pro"/>
              <a:cs typeface="Source Sans Pro"/>
              <a:sym typeface="Source Sans Pro"/>
            </a:endParaRPr>
          </a:p>
        </p:txBody>
      </p:sp>
      <p:sp>
        <p:nvSpPr>
          <p:cNvPr id="742" name="Google Shape;742;p44"/>
          <p:cNvSpPr/>
          <p:nvPr/>
        </p:nvSpPr>
        <p:spPr>
          <a:xfrm>
            <a:off x="5496112" y="3164700"/>
            <a:ext cx="1607100" cy="5469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Security Testing</a:t>
            </a:r>
            <a:endParaRPr>
              <a:solidFill>
                <a:srgbClr val="FFFFFF"/>
              </a:solidFill>
              <a:latin typeface="Source Sans Pro"/>
              <a:ea typeface="Source Sans Pro"/>
              <a:cs typeface="Source Sans Pro"/>
              <a:sym typeface="Source Sans Pro"/>
            </a:endParaRPr>
          </a:p>
        </p:txBody>
      </p:sp>
      <p:sp>
        <p:nvSpPr>
          <p:cNvPr id="743" name="Google Shape;743;p44"/>
          <p:cNvSpPr/>
          <p:nvPr/>
        </p:nvSpPr>
        <p:spPr>
          <a:xfrm>
            <a:off x="7250955" y="602813"/>
            <a:ext cx="1607100" cy="5469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Incident Management</a:t>
            </a:r>
            <a:endParaRPr>
              <a:solidFill>
                <a:srgbClr val="FFFFFF"/>
              </a:solidFill>
              <a:latin typeface="Source Sans Pro"/>
              <a:ea typeface="Source Sans Pro"/>
              <a:cs typeface="Source Sans Pro"/>
              <a:sym typeface="Source Sans Pro"/>
            </a:endParaRPr>
          </a:p>
        </p:txBody>
      </p:sp>
      <p:sp>
        <p:nvSpPr>
          <p:cNvPr id="744" name="Google Shape;744;p44"/>
          <p:cNvSpPr/>
          <p:nvPr/>
        </p:nvSpPr>
        <p:spPr>
          <a:xfrm>
            <a:off x="7251132" y="3164700"/>
            <a:ext cx="1607100" cy="5469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Operational Management</a:t>
            </a:r>
            <a:endParaRPr>
              <a:solidFill>
                <a:srgbClr val="FFFFFF"/>
              </a:solidFill>
              <a:latin typeface="Source Sans Pro"/>
              <a:ea typeface="Source Sans Pro"/>
              <a:cs typeface="Source Sans Pro"/>
              <a:sym typeface="Source Sans Pro"/>
            </a:endParaRPr>
          </a:p>
        </p:txBody>
      </p:sp>
      <p:sp>
        <p:nvSpPr>
          <p:cNvPr id="745" name="Google Shape;745;p44"/>
          <p:cNvSpPr/>
          <p:nvPr/>
        </p:nvSpPr>
        <p:spPr>
          <a:xfrm>
            <a:off x="231213" y="1224154"/>
            <a:ext cx="783300" cy="396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Create &amp; promote</a:t>
            </a:r>
            <a:endParaRPr sz="900">
              <a:solidFill>
                <a:srgbClr val="FFFFFF"/>
              </a:solidFill>
              <a:latin typeface="Source Sans Pro"/>
              <a:ea typeface="Source Sans Pro"/>
              <a:cs typeface="Source Sans Pro"/>
              <a:sym typeface="Source Sans Pro"/>
            </a:endParaRPr>
          </a:p>
        </p:txBody>
      </p:sp>
      <p:sp>
        <p:nvSpPr>
          <p:cNvPr id="746" name="Google Shape;746;p44"/>
          <p:cNvSpPr/>
          <p:nvPr/>
        </p:nvSpPr>
        <p:spPr>
          <a:xfrm>
            <a:off x="1054991" y="1224154"/>
            <a:ext cx="783300" cy="396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Measure &amp; improve</a:t>
            </a:r>
            <a:endParaRPr sz="900">
              <a:solidFill>
                <a:srgbClr val="FFFFFF"/>
              </a:solidFill>
              <a:latin typeface="Source Sans Pro"/>
              <a:ea typeface="Source Sans Pro"/>
              <a:cs typeface="Source Sans Pro"/>
              <a:sym typeface="Source Sans Pro"/>
            </a:endParaRPr>
          </a:p>
        </p:txBody>
      </p:sp>
      <p:sp>
        <p:nvSpPr>
          <p:cNvPr id="747" name="Google Shape;747;p44"/>
          <p:cNvSpPr/>
          <p:nvPr/>
        </p:nvSpPr>
        <p:spPr>
          <a:xfrm>
            <a:off x="1986157" y="1224154"/>
            <a:ext cx="783300" cy="396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App risk profile</a:t>
            </a:r>
            <a:endParaRPr sz="900">
              <a:solidFill>
                <a:srgbClr val="FFFFFF"/>
              </a:solidFill>
              <a:latin typeface="Source Sans Pro"/>
              <a:ea typeface="Source Sans Pro"/>
              <a:cs typeface="Source Sans Pro"/>
              <a:sym typeface="Source Sans Pro"/>
            </a:endParaRPr>
          </a:p>
        </p:txBody>
      </p:sp>
      <p:sp>
        <p:nvSpPr>
          <p:cNvPr id="748" name="Google Shape;748;p44"/>
          <p:cNvSpPr/>
          <p:nvPr/>
        </p:nvSpPr>
        <p:spPr>
          <a:xfrm>
            <a:off x="2809935" y="1224154"/>
            <a:ext cx="783300" cy="396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Threat model</a:t>
            </a:r>
            <a:endParaRPr sz="900">
              <a:solidFill>
                <a:srgbClr val="FFFFFF"/>
              </a:solidFill>
              <a:latin typeface="Source Sans Pro"/>
              <a:ea typeface="Source Sans Pro"/>
              <a:cs typeface="Source Sans Pro"/>
              <a:sym typeface="Source Sans Pro"/>
            </a:endParaRPr>
          </a:p>
        </p:txBody>
      </p:sp>
      <p:sp>
        <p:nvSpPr>
          <p:cNvPr id="749" name="Google Shape;749;p44"/>
          <p:cNvSpPr/>
          <p:nvPr/>
        </p:nvSpPr>
        <p:spPr>
          <a:xfrm>
            <a:off x="3741100" y="1224150"/>
            <a:ext cx="672000" cy="396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Build process</a:t>
            </a:r>
            <a:endParaRPr sz="900">
              <a:solidFill>
                <a:srgbClr val="FFFFFF"/>
              </a:solidFill>
              <a:latin typeface="Source Sans Pro"/>
              <a:ea typeface="Source Sans Pro"/>
              <a:cs typeface="Source Sans Pro"/>
              <a:sym typeface="Source Sans Pro"/>
            </a:endParaRPr>
          </a:p>
        </p:txBody>
      </p:sp>
      <p:sp>
        <p:nvSpPr>
          <p:cNvPr id="750" name="Google Shape;750;p44"/>
          <p:cNvSpPr/>
          <p:nvPr/>
        </p:nvSpPr>
        <p:spPr>
          <a:xfrm>
            <a:off x="4452850" y="1224150"/>
            <a:ext cx="895200" cy="396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Dependencies</a:t>
            </a:r>
            <a:endParaRPr sz="900">
              <a:solidFill>
                <a:srgbClr val="FFFFFF"/>
              </a:solidFill>
              <a:latin typeface="Source Sans Pro"/>
              <a:ea typeface="Source Sans Pro"/>
              <a:cs typeface="Source Sans Pro"/>
              <a:sym typeface="Source Sans Pro"/>
            </a:endParaRPr>
          </a:p>
        </p:txBody>
      </p:sp>
      <p:sp>
        <p:nvSpPr>
          <p:cNvPr id="751" name="Google Shape;751;p44"/>
          <p:cNvSpPr/>
          <p:nvPr/>
        </p:nvSpPr>
        <p:spPr>
          <a:xfrm>
            <a:off x="5496058" y="1224154"/>
            <a:ext cx="783300" cy="396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validation</a:t>
            </a:r>
            <a:endParaRPr sz="900">
              <a:solidFill>
                <a:srgbClr val="FFFFFF"/>
              </a:solidFill>
              <a:latin typeface="Source Sans Pro"/>
              <a:ea typeface="Source Sans Pro"/>
              <a:cs typeface="Source Sans Pro"/>
              <a:sym typeface="Source Sans Pro"/>
            </a:endParaRPr>
          </a:p>
        </p:txBody>
      </p:sp>
      <p:sp>
        <p:nvSpPr>
          <p:cNvPr id="752" name="Google Shape;752;p44"/>
          <p:cNvSpPr/>
          <p:nvPr/>
        </p:nvSpPr>
        <p:spPr>
          <a:xfrm>
            <a:off x="6319837" y="1224154"/>
            <a:ext cx="783300" cy="396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compliance</a:t>
            </a:r>
            <a:endParaRPr sz="900">
              <a:solidFill>
                <a:srgbClr val="FFFFFF"/>
              </a:solidFill>
              <a:latin typeface="Source Sans Pro"/>
              <a:ea typeface="Source Sans Pro"/>
              <a:cs typeface="Source Sans Pro"/>
              <a:sym typeface="Source Sans Pro"/>
            </a:endParaRPr>
          </a:p>
        </p:txBody>
      </p:sp>
      <p:sp>
        <p:nvSpPr>
          <p:cNvPr id="753" name="Google Shape;753;p44"/>
          <p:cNvSpPr/>
          <p:nvPr/>
        </p:nvSpPr>
        <p:spPr>
          <a:xfrm>
            <a:off x="7251009" y="1224154"/>
            <a:ext cx="783300" cy="396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Incident detection</a:t>
            </a:r>
            <a:endParaRPr sz="900">
              <a:solidFill>
                <a:srgbClr val="FFFFFF"/>
              </a:solidFill>
              <a:latin typeface="Source Sans Pro"/>
              <a:ea typeface="Source Sans Pro"/>
              <a:cs typeface="Source Sans Pro"/>
              <a:sym typeface="Source Sans Pro"/>
            </a:endParaRPr>
          </a:p>
        </p:txBody>
      </p:sp>
      <p:sp>
        <p:nvSpPr>
          <p:cNvPr id="754" name="Google Shape;754;p44"/>
          <p:cNvSpPr/>
          <p:nvPr/>
        </p:nvSpPr>
        <p:spPr>
          <a:xfrm>
            <a:off x="8074787" y="1224154"/>
            <a:ext cx="783300" cy="396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Incident response</a:t>
            </a:r>
            <a:endParaRPr sz="900">
              <a:solidFill>
                <a:srgbClr val="FFFFFF"/>
              </a:solidFill>
              <a:latin typeface="Source Sans Pro"/>
              <a:ea typeface="Source Sans Pro"/>
              <a:cs typeface="Source Sans Pro"/>
              <a:sym typeface="Source Sans Pro"/>
            </a:endParaRPr>
          </a:p>
        </p:txBody>
      </p:sp>
      <p:sp>
        <p:nvSpPr>
          <p:cNvPr id="755" name="Google Shape;755;p44"/>
          <p:cNvSpPr/>
          <p:nvPr/>
        </p:nvSpPr>
        <p:spPr>
          <a:xfrm>
            <a:off x="231125" y="2524127"/>
            <a:ext cx="783300" cy="403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Policy  &amp; standards</a:t>
            </a:r>
            <a:endParaRPr sz="900">
              <a:solidFill>
                <a:srgbClr val="FFFFFF"/>
              </a:solidFill>
              <a:latin typeface="Source Sans Pro"/>
              <a:ea typeface="Source Sans Pro"/>
              <a:cs typeface="Source Sans Pro"/>
              <a:sym typeface="Source Sans Pro"/>
            </a:endParaRPr>
          </a:p>
        </p:txBody>
      </p:sp>
      <p:sp>
        <p:nvSpPr>
          <p:cNvPr id="756" name="Google Shape;756;p44"/>
          <p:cNvSpPr/>
          <p:nvPr/>
        </p:nvSpPr>
        <p:spPr>
          <a:xfrm>
            <a:off x="1054901" y="2524127"/>
            <a:ext cx="783300" cy="403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Compliance mgmt</a:t>
            </a:r>
            <a:endParaRPr sz="900">
              <a:solidFill>
                <a:srgbClr val="FFFFFF"/>
              </a:solidFill>
              <a:latin typeface="Source Sans Pro"/>
              <a:ea typeface="Source Sans Pro"/>
              <a:cs typeface="Source Sans Pro"/>
              <a:sym typeface="Source Sans Pro"/>
            </a:endParaRPr>
          </a:p>
        </p:txBody>
      </p:sp>
      <p:sp>
        <p:nvSpPr>
          <p:cNvPr id="757" name="Google Shape;757;p44"/>
          <p:cNvSpPr/>
          <p:nvPr/>
        </p:nvSpPr>
        <p:spPr>
          <a:xfrm>
            <a:off x="1986065" y="2524127"/>
            <a:ext cx="783300" cy="403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Software reqmts</a:t>
            </a:r>
            <a:endParaRPr sz="900">
              <a:solidFill>
                <a:srgbClr val="FFFFFF"/>
              </a:solidFill>
              <a:latin typeface="Source Sans Pro"/>
              <a:ea typeface="Source Sans Pro"/>
              <a:cs typeface="Source Sans Pro"/>
              <a:sym typeface="Source Sans Pro"/>
            </a:endParaRPr>
          </a:p>
        </p:txBody>
      </p:sp>
      <p:sp>
        <p:nvSpPr>
          <p:cNvPr id="758" name="Google Shape;758;p44"/>
          <p:cNvSpPr/>
          <p:nvPr/>
        </p:nvSpPr>
        <p:spPr>
          <a:xfrm>
            <a:off x="2809840" y="2524127"/>
            <a:ext cx="783300" cy="403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Supplier security</a:t>
            </a:r>
            <a:endParaRPr sz="900">
              <a:solidFill>
                <a:srgbClr val="FFFFFF"/>
              </a:solidFill>
              <a:latin typeface="Source Sans Pro"/>
              <a:ea typeface="Source Sans Pro"/>
              <a:cs typeface="Source Sans Pro"/>
              <a:sym typeface="Source Sans Pro"/>
            </a:endParaRPr>
          </a:p>
        </p:txBody>
      </p:sp>
      <p:sp>
        <p:nvSpPr>
          <p:cNvPr id="759" name="Google Shape;759;p44"/>
          <p:cNvSpPr/>
          <p:nvPr/>
        </p:nvSpPr>
        <p:spPr>
          <a:xfrm>
            <a:off x="3741010" y="2524127"/>
            <a:ext cx="783300" cy="403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Deployment process</a:t>
            </a:r>
            <a:endParaRPr sz="900">
              <a:solidFill>
                <a:srgbClr val="FFFFFF"/>
              </a:solidFill>
              <a:latin typeface="Source Sans Pro"/>
              <a:ea typeface="Source Sans Pro"/>
              <a:cs typeface="Source Sans Pro"/>
              <a:sym typeface="Source Sans Pro"/>
            </a:endParaRPr>
          </a:p>
        </p:txBody>
      </p:sp>
      <p:sp>
        <p:nvSpPr>
          <p:cNvPr id="760" name="Google Shape;760;p44"/>
          <p:cNvSpPr/>
          <p:nvPr/>
        </p:nvSpPr>
        <p:spPr>
          <a:xfrm>
            <a:off x="4564786" y="2524127"/>
            <a:ext cx="783300" cy="403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Secret mgmt</a:t>
            </a:r>
            <a:endParaRPr sz="900">
              <a:solidFill>
                <a:srgbClr val="FFFFFF"/>
              </a:solidFill>
              <a:latin typeface="Source Sans Pro"/>
              <a:ea typeface="Source Sans Pro"/>
              <a:cs typeface="Source Sans Pro"/>
              <a:sym typeface="Source Sans Pro"/>
            </a:endParaRPr>
          </a:p>
        </p:txBody>
      </p:sp>
      <p:sp>
        <p:nvSpPr>
          <p:cNvPr id="761" name="Google Shape;761;p44"/>
          <p:cNvSpPr/>
          <p:nvPr/>
        </p:nvSpPr>
        <p:spPr>
          <a:xfrm>
            <a:off x="5495950" y="2524125"/>
            <a:ext cx="742200" cy="403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Control verification</a:t>
            </a:r>
            <a:endParaRPr sz="900">
              <a:solidFill>
                <a:srgbClr val="FFFFFF"/>
              </a:solidFill>
              <a:latin typeface="Source Sans Pro"/>
              <a:ea typeface="Source Sans Pro"/>
              <a:cs typeface="Source Sans Pro"/>
              <a:sym typeface="Source Sans Pro"/>
            </a:endParaRPr>
          </a:p>
        </p:txBody>
      </p:sp>
      <p:sp>
        <p:nvSpPr>
          <p:cNvPr id="762" name="Google Shape;762;p44"/>
          <p:cNvSpPr/>
          <p:nvPr/>
        </p:nvSpPr>
        <p:spPr>
          <a:xfrm>
            <a:off x="6279225" y="2524125"/>
            <a:ext cx="823800" cy="403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Misuse/abuse testing</a:t>
            </a:r>
            <a:endParaRPr sz="900">
              <a:solidFill>
                <a:srgbClr val="FFFFFF"/>
              </a:solidFill>
              <a:latin typeface="Source Sans Pro"/>
              <a:ea typeface="Source Sans Pro"/>
              <a:cs typeface="Source Sans Pro"/>
              <a:sym typeface="Source Sans Pro"/>
            </a:endParaRPr>
          </a:p>
        </p:txBody>
      </p:sp>
      <p:sp>
        <p:nvSpPr>
          <p:cNvPr id="763" name="Google Shape;763;p44"/>
          <p:cNvSpPr/>
          <p:nvPr/>
        </p:nvSpPr>
        <p:spPr>
          <a:xfrm>
            <a:off x="7250901" y="2524127"/>
            <a:ext cx="783300" cy="403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Config hardening</a:t>
            </a:r>
            <a:endParaRPr sz="900">
              <a:solidFill>
                <a:srgbClr val="FFFFFF"/>
              </a:solidFill>
              <a:latin typeface="Source Sans Pro"/>
              <a:ea typeface="Source Sans Pro"/>
              <a:cs typeface="Source Sans Pro"/>
              <a:sym typeface="Source Sans Pro"/>
            </a:endParaRPr>
          </a:p>
        </p:txBody>
      </p:sp>
      <p:sp>
        <p:nvSpPr>
          <p:cNvPr id="764" name="Google Shape;764;p44"/>
          <p:cNvSpPr/>
          <p:nvPr/>
        </p:nvSpPr>
        <p:spPr>
          <a:xfrm>
            <a:off x="8074677" y="2524127"/>
            <a:ext cx="783300" cy="403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Patch &amp; update</a:t>
            </a:r>
            <a:endParaRPr sz="900">
              <a:solidFill>
                <a:srgbClr val="FFFFFF"/>
              </a:solidFill>
              <a:latin typeface="Source Sans Pro"/>
              <a:ea typeface="Source Sans Pro"/>
              <a:cs typeface="Source Sans Pro"/>
              <a:sym typeface="Source Sans Pro"/>
            </a:endParaRPr>
          </a:p>
        </p:txBody>
      </p:sp>
      <p:sp>
        <p:nvSpPr>
          <p:cNvPr id="765" name="Google Shape;765;p44"/>
          <p:cNvSpPr/>
          <p:nvPr/>
        </p:nvSpPr>
        <p:spPr>
          <a:xfrm>
            <a:off x="231125" y="3773250"/>
            <a:ext cx="783300" cy="4095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Training &amp; awareness</a:t>
            </a:r>
            <a:endParaRPr sz="900">
              <a:solidFill>
                <a:srgbClr val="FFFFFF"/>
              </a:solidFill>
              <a:latin typeface="Source Sans Pro"/>
              <a:ea typeface="Source Sans Pro"/>
              <a:cs typeface="Source Sans Pro"/>
              <a:sym typeface="Source Sans Pro"/>
            </a:endParaRPr>
          </a:p>
        </p:txBody>
      </p:sp>
      <p:sp>
        <p:nvSpPr>
          <p:cNvPr id="766" name="Google Shape;766;p44"/>
          <p:cNvSpPr/>
          <p:nvPr/>
        </p:nvSpPr>
        <p:spPr>
          <a:xfrm>
            <a:off x="1054901" y="3773250"/>
            <a:ext cx="783300" cy="4095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Org  &amp; culture</a:t>
            </a:r>
            <a:endParaRPr sz="900">
              <a:solidFill>
                <a:srgbClr val="FFFFFF"/>
              </a:solidFill>
              <a:latin typeface="Source Sans Pro"/>
              <a:ea typeface="Source Sans Pro"/>
              <a:cs typeface="Source Sans Pro"/>
              <a:sym typeface="Source Sans Pro"/>
            </a:endParaRPr>
          </a:p>
        </p:txBody>
      </p:sp>
      <p:sp>
        <p:nvSpPr>
          <p:cNvPr id="767" name="Google Shape;767;p44"/>
          <p:cNvSpPr/>
          <p:nvPr/>
        </p:nvSpPr>
        <p:spPr>
          <a:xfrm>
            <a:off x="1986065" y="3773250"/>
            <a:ext cx="783300" cy="4095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Architecture design</a:t>
            </a:r>
            <a:endParaRPr sz="900">
              <a:solidFill>
                <a:srgbClr val="FFFFFF"/>
              </a:solidFill>
              <a:latin typeface="Source Sans Pro"/>
              <a:ea typeface="Source Sans Pro"/>
              <a:cs typeface="Source Sans Pro"/>
              <a:sym typeface="Source Sans Pro"/>
            </a:endParaRPr>
          </a:p>
        </p:txBody>
      </p:sp>
      <p:sp>
        <p:nvSpPr>
          <p:cNvPr id="768" name="Google Shape;768;p44"/>
          <p:cNvSpPr/>
          <p:nvPr/>
        </p:nvSpPr>
        <p:spPr>
          <a:xfrm>
            <a:off x="2809840" y="3773250"/>
            <a:ext cx="783300" cy="4095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Technology mgmt</a:t>
            </a:r>
            <a:endParaRPr sz="900">
              <a:solidFill>
                <a:srgbClr val="FFFFFF"/>
              </a:solidFill>
              <a:latin typeface="Source Sans Pro"/>
              <a:ea typeface="Source Sans Pro"/>
              <a:cs typeface="Source Sans Pro"/>
              <a:sym typeface="Source Sans Pro"/>
            </a:endParaRPr>
          </a:p>
        </p:txBody>
      </p:sp>
      <p:sp>
        <p:nvSpPr>
          <p:cNvPr id="769" name="Google Shape;769;p44"/>
          <p:cNvSpPr/>
          <p:nvPr/>
        </p:nvSpPr>
        <p:spPr>
          <a:xfrm>
            <a:off x="3741010" y="3773250"/>
            <a:ext cx="783300" cy="4095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Defect tracking</a:t>
            </a:r>
            <a:endParaRPr sz="900">
              <a:solidFill>
                <a:srgbClr val="FFFFFF"/>
              </a:solidFill>
              <a:latin typeface="Source Sans Pro"/>
              <a:ea typeface="Source Sans Pro"/>
              <a:cs typeface="Source Sans Pro"/>
              <a:sym typeface="Source Sans Pro"/>
            </a:endParaRPr>
          </a:p>
        </p:txBody>
      </p:sp>
      <p:sp>
        <p:nvSpPr>
          <p:cNvPr id="770" name="Google Shape;770;p44"/>
          <p:cNvSpPr/>
          <p:nvPr/>
        </p:nvSpPr>
        <p:spPr>
          <a:xfrm>
            <a:off x="4564786" y="3773250"/>
            <a:ext cx="783300" cy="4095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Metrics &amp; feedback</a:t>
            </a:r>
            <a:endParaRPr sz="900">
              <a:solidFill>
                <a:srgbClr val="FFFFFF"/>
              </a:solidFill>
              <a:latin typeface="Source Sans Pro"/>
              <a:ea typeface="Source Sans Pro"/>
              <a:cs typeface="Source Sans Pro"/>
              <a:sym typeface="Source Sans Pro"/>
            </a:endParaRPr>
          </a:p>
        </p:txBody>
      </p:sp>
      <p:sp>
        <p:nvSpPr>
          <p:cNvPr id="771" name="Google Shape;771;p44"/>
          <p:cNvSpPr/>
          <p:nvPr/>
        </p:nvSpPr>
        <p:spPr>
          <a:xfrm>
            <a:off x="5495950" y="3773250"/>
            <a:ext cx="672000" cy="4095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Scalable baseline</a:t>
            </a:r>
            <a:endParaRPr sz="900">
              <a:solidFill>
                <a:srgbClr val="FFFFFF"/>
              </a:solidFill>
              <a:latin typeface="Source Sans Pro"/>
              <a:ea typeface="Source Sans Pro"/>
              <a:cs typeface="Source Sans Pro"/>
              <a:sym typeface="Source Sans Pro"/>
            </a:endParaRPr>
          </a:p>
        </p:txBody>
      </p:sp>
      <p:sp>
        <p:nvSpPr>
          <p:cNvPr id="772" name="Google Shape;772;p44"/>
          <p:cNvSpPr/>
          <p:nvPr/>
        </p:nvSpPr>
        <p:spPr>
          <a:xfrm>
            <a:off x="6207675" y="3773250"/>
            <a:ext cx="895200" cy="4095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Deep understanding</a:t>
            </a:r>
            <a:endParaRPr sz="900">
              <a:solidFill>
                <a:srgbClr val="FFFFFF"/>
              </a:solidFill>
              <a:latin typeface="Source Sans Pro"/>
              <a:ea typeface="Source Sans Pro"/>
              <a:cs typeface="Source Sans Pro"/>
              <a:sym typeface="Source Sans Pro"/>
            </a:endParaRPr>
          </a:p>
        </p:txBody>
      </p:sp>
      <p:sp>
        <p:nvSpPr>
          <p:cNvPr id="773" name="Google Shape;773;p44"/>
          <p:cNvSpPr/>
          <p:nvPr/>
        </p:nvSpPr>
        <p:spPr>
          <a:xfrm>
            <a:off x="7250901" y="3773250"/>
            <a:ext cx="783300" cy="4095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Data protection</a:t>
            </a:r>
            <a:endParaRPr sz="900">
              <a:solidFill>
                <a:srgbClr val="FFFFFF"/>
              </a:solidFill>
              <a:latin typeface="Source Sans Pro"/>
              <a:ea typeface="Source Sans Pro"/>
              <a:cs typeface="Source Sans Pro"/>
              <a:sym typeface="Source Sans Pro"/>
            </a:endParaRPr>
          </a:p>
        </p:txBody>
      </p:sp>
      <p:sp>
        <p:nvSpPr>
          <p:cNvPr id="774" name="Google Shape;774;p44"/>
          <p:cNvSpPr/>
          <p:nvPr/>
        </p:nvSpPr>
        <p:spPr>
          <a:xfrm>
            <a:off x="8074677" y="3773250"/>
            <a:ext cx="783300" cy="4095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900">
                <a:solidFill>
                  <a:srgbClr val="FFFFFF"/>
                </a:solidFill>
                <a:latin typeface="Source Sans Pro"/>
                <a:ea typeface="Source Sans Pro"/>
                <a:cs typeface="Source Sans Pro"/>
                <a:sym typeface="Source Sans Pro"/>
              </a:rPr>
              <a:t>Legacy mgmt</a:t>
            </a:r>
            <a:endParaRPr sz="900">
              <a:solidFill>
                <a:srgbClr val="FFFFFF"/>
              </a:solidFill>
              <a:latin typeface="Source Sans Pro"/>
              <a:ea typeface="Source Sans Pro"/>
              <a:cs typeface="Source Sans Pro"/>
              <a:sym typeface="Source Sans Pro"/>
            </a:endParaRPr>
          </a:p>
        </p:txBody>
      </p:sp>
      <p:sp>
        <p:nvSpPr>
          <p:cNvPr id="775" name="Google Shape;775;p44"/>
          <p:cNvSpPr/>
          <p:nvPr/>
        </p:nvSpPr>
        <p:spPr>
          <a:xfrm>
            <a:off x="1986083" y="3164700"/>
            <a:ext cx="1607100" cy="5469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rgbClr val="FFFFFF"/>
                </a:solidFill>
                <a:latin typeface="Source Sans Pro"/>
                <a:ea typeface="Source Sans Pro"/>
                <a:cs typeface="Source Sans Pro"/>
                <a:sym typeface="Source Sans Pro"/>
              </a:rPr>
              <a:t>Secure Architecture</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45"/>
          <p:cNvPicPr preferRelativeResize="0"/>
          <p:nvPr/>
        </p:nvPicPr>
        <p:blipFill rotWithShape="1">
          <a:blip r:embed="rId3">
            <a:alphaModFix/>
          </a:blip>
          <a:srcRect b="0" l="0" r="0" t="0"/>
          <a:stretch/>
        </p:blipFill>
        <p:spPr>
          <a:xfrm>
            <a:off x="-65368" y="-15240"/>
            <a:ext cx="9274733" cy="52349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6"/>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Key Changes in SAMM v2.0 </a:t>
            </a:r>
            <a:endParaRPr/>
          </a:p>
        </p:txBody>
      </p:sp>
      <p:sp>
        <p:nvSpPr>
          <p:cNvPr id="787" name="Google Shape;787;p46"/>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SAMM v1.5</a:t>
            </a:r>
            <a:endParaRPr/>
          </a:p>
          <a:p>
            <a:pPr indent="0" lvl="0" marL="0" rtl="0" algn="l">
              <a:lnSpc>
                <a:spcPct val="100000"/>
              </a:lnSpc>
              <a:spcBef>
                <a:spcPts val="0"/>
              </a:spcBef>
              <a:spcAft>
                <a:spcPts val="0"/>
              </a:spcAft>
              <a:buNone/>
            </a:pPr>
            <a:r>
              <a:t/>
            </a:r>
            <a:endParaRPr i="1" sz="1200"/>
          </a:p>
          <a:p>
            <a:pPr indent="0" lvl="0" marL="0" rtl="0" algn="l">
              <a:lnSpc>
                <a:spcPct val="100000"/>
              </a:lnSpc>
              <a:spcBef>
                <a:spcPts val="0"/>
              </a:spcBef>
              <a:spcAft>
                <a:spcPts val="0"/>
              </a:spcAft>
              <a:buNone/>
            </a:pPr>
            <a:r>
              <a:rPr i="1" lang="en-US" sz="1200"/>
              <a:t>Four</a:t>
            </a:r>
            <a:r>
              <a:rPr lang="en-US" sz="1200"/>
              <a:t> Business Functions - Governance, Construction, Verification, Operations</a:t>
            </a:r>
            <a:endParaRPr sz="1200"/>
          </a:p>
          <a:p>
            <a:pPr indent="-304800" lvl="0" marL="457200" rtl="0" algn="l">
              <a:lnSpc>
                <a:spcPct val="100000"/>
              </a:lnSpc>
              <a:spcBef>
                <a:spcPts val="0"/>
              </a:spcBef>
              <a:spcAft>
                <a:spcPts val="0"/>
              </a:spcAft>
              <a:buClr>
                <a:srgbClr val="FFFFFF"/>
              </a:buClr>
              <a:buSzPts val="1200"/>
              <a:buChar char="•"/>
            </a:pPr>
            <a:r>
              <a:rPr lang="en-US" sz="1200"/>
              <a:t>12  Security Practices</a:t>
            </a:r>
            <a:endParaRPr sz="1200"/>
          </a:p>
          <a:p>
            <a:pPr indent="0" lvl="0" marL="0" rtl="0" algn="l">
              <a:lnSpc>
                <a:spcPct val="100000"/>
              </a:lnSpc>
              <a:spcBef>
                <a:spcPts val="0"/>
              </a:spcBef>
              <a:spcAft>
                <a:spcPts val="0"/>
              </a:spcAft>
              <a:buNone/>
            </a:pPr>
            <a:r>
              <a:t/>
            </a:r>
            <a:endParaRPr i="1" sz="1200"/>
          </a:p>
          <a:p>
            <a:pPr indent="0" lvl="0" marL="0" rtl="0" algn="l">
              <a:lnSpc>
                <a:spcPct val="100000"/>
              </a:lnSpc>
              <a:spcBef>
                <a:spcPts val="0"/>
              </a:spcBef>
              <a:spcAft>
                <a:spcPts val="0"/>
              </a:spcAft>
              <a:buNone/>
            </a:pPr>
            <a:r>
              <a:rPr lang="en-US" sz="1200"/>
              <a:t>Very little, if any, prescriptive guidance for build and deploy domains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US" sz="1200"/>
              <a:t>Maturity level activities could be orphaned, and sometimes unrelated to each other</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US" sz="1200"/>
              <a:t>Maturity level activities not in order of increasing difficulty, cost of implementation</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US" sz="1200"/>
              <a:t>Coverage based measurement</a:t>
            </a:r>
            <a:endParaRPr sz="1200"/>
          </a:p>
          <a:p>
            <a:pPr indent="0" lvl="0" marL="0" rtl="0" algn="l">
              <a:spcBef>
                <a:spcPts val="480"/>
              </a:spcBef>
              <a:spcAft>
                <a:spcPts val="0"/>
              </a:spcAft>
              <a:buNone/>
            </a:pPr>
            <a:r>
              <a:t/>
            </a:r>
            <a:endParaRPr sz="1200"/>
          </a:p>
        </p:txBody>
      </p:sp>
      <p:sp>
        <p:nvSpPr>
          <p:cNvPr id="788" name="Google Shape;788;p46"/>
          <p:cNvSpPr txBox="1"/>
          <p:nvPr>
            <p:ph idx="2" type="body"/>
          </p:nvPr>
        </p:nvSpPr>
        <p:spPr>
          <a:xfrm>
            <a:off x="4705176" y="987181"/>
            <a:ext cx="4041900" cy="29634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a:t>SAMM v2.0</a:t>
            </a:r>
            <a:endParaRPr>
              <a:solidFill>
                <a:srgbClr val="000000"/>
              </a:solidFill>
            </a:endParaRPr>
          </a:p>
          <a:p>
            <a:pPr indent="0" lvl="0" marL="0" rtl="0" algn="l">
              <a:lnSpc>
                <a:spcPct val="100000"/>
              </a:lnSpc>
              <a:spcBef>
                <a:spcPts val="0"/>
              </a:spcBef>
              <a:spcAft>
                <a:spcPts val="0"/>
              </a:spcAft>
              <a:buNone/>
            </a:pPr>
            <a:r>
              <a:rPr i="1" lang="en-US" sz="1200"/>
              <a:t>Five</a:t>
            </a:r>
            <a:r>
              <a:rPr lang="en-US" sz="1200"/>
              <a:t> Business Functions - Governance, Design, Implementation, Verification, Operations</a:t>
            </a:r>
            <a:endParaRPr sz="1200"/>
          </a:p>
          <a:p>
            <a:pPr indent="-304800" lvl="0" marL="457200" rtl="0" algn="l">
              <a:lnSpc>
                <a:spcPct val="100000"/>
              </a:lnSpc>
              <a:spcBef>
                <a:spcPts val="0"/>
              </a:spcBef>
              <a:spcAft>
                <a:spcPts val="0"/>
              </a:spcAft>
              <a:buClr>
                <a:srgbClr val="FFFFFF"/>
              </a:buClr>
              <a:buSzPts val="1200"/>
              <a:buChar char="•"/>
            </a:pPr>
            <a:r>
              <a:rPr lang="en-US" sz="1200"/>
              <a:t>15  Security Practices</a:t>
            </a:r>
            <a:endParaRPr sz="1200"/>
          </a:p>
          <a:p>
            <a:pPr indent="0" lvl="0" marL="0" rtl="0" algn="l">
              <a:lnSpc>
                <a:spcPct val="100000"/>
              </a:lnSpc>
              <a:spcBef>
                <a:spcPts val="0"/>
              </a:spcBef>
              <a:spcAft>
                <a:spcPts val="0"/>
              </a:spcAft>
              <a:buNone/>
            </a:pPr>
            <a:r>
              <a:t/>
            </a:r>
            <a:endParaRPr i="1" sz="1200"/>
          </a:p>
          <a:p>
            <a:pPr indent="0" lvl="0" marL="0" rtl="0" algn="l">
              <a:lnSpc>
                <a:spcPct val="100000"/>
              </a:lnSpc>
              <a:spcBef>
                <a:spcPts val="0"/>
              </a:spcBef>
              <a:spcAft>
                <a:spcPts val="0"/>
              </a:spcAft>
              <a:buNone/>
            </a:pPr>
            <a:r>
              <a:rPr lang="en-US" sz="1200"/>
              <a:t>New Business Function "Implementation" to accommodate guidance related to build and deploy domains</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US" sz="1200"/>
              <a:t>Maturity level activities are aligned and linked per </a:t>
            </a:r>
            <a:r>
              <a:rPr i="1" lang="en-US" sz="1200"/>
              <a:t>Stream</a:t>
            </a:r>
            <a:r>
              <a:rPr lang="en-US" sz="1200"/>
              <a:t>. Each stream has a clear </a:t>
            </a:r>
            <a:r>
              <a:rPr i="1" lang="en-US" sz="1200"/>
              <a:t>Objective</a:t>
            </a:r>
            <a:endParaRPr i="1"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US" sz="1200"/>
              <a:t>Maturity level activities designed in order of increasing difficulty, implementation cost</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i="1" lang="en-US" sz="1200"/>
              <a:t>Coverage &amp; Quality</a:t>
            </a:r>
            <a:r>
              <a:rPr lang="en-US" sz="1200"/>
              <a:t> based measurement</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One</a:t>
            </a:r>
            <a:endParaRPr/>
          </a:p>
        </p:txBody>
      </p:sp>
      <p:sp>
        <p:nvSpPr>
          <p:cNvPr id="794" name="Google Shape;794;p4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SDLC Overview &amp; OWASP SAMM Introduction</a:t>
            </a:r>
            <a:endParaRPr sz="2400"/>
          </a:p>
          <a:p>
            <a:pPr indent="0" lvl="0" marL="0" rtl="0" algn="l">
              <a:spcBef>
                <a:spcPts val="0"/>
              </a:spcBef>
              <a:spcAft>
                <a:spcPts val="0"/>
              </a:spcAft>
              <a:buNone/>
            </a:pPr>
            <a:r>
              <a:rPr lang="en-US" sz="2400"/>
              <a:t>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The ‘Application Security Problem’</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Software Development Lifecycle (SDLC) Overview</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 Vision, History, Structure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OWASP SAMM As an Assessment Tool</a:t>
            </a:r>
            <a:endParaRPr i="1" sz="1800">
              <a:solidFill>
                <a:srgbClr val="FFFFFF"/>
              </a:solidFill>
            </a:endParaRPr>
          </a:p>
          <a:p>
            <a:pPr indent="0" lvl="0" marL="0" rtl="0" algn="l">
              <a:spcBef>
                <a:spcPts val="64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This Training Will Cover:</a:t>
            </a:r>
            <a:endParaRPr/>
          </a:p>
        </p:txBody>
      </p:sp>
      <p:sp>
        <p:nvSpPr>
          <p:cNvPr id="74" name="Google Shape;74;p12"/>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17500" lvl="0" marL="469900" rtl="0" algn="l">
              <a:lnSpc>
                <a:spcPct val="100000"/>
              </a:lnSpc>
              <a:spcBef>
                <a:spcPts val="0"/>
              </a:spcBef>
              <a:spcAft>
                <a:spcPts val="0"/>
              </a:spcAft>
              <a:buSzPts val="2400"/>
              <a:buFont typeface="Arial"/>
              <a:buChar char="•"/>
            </a:pPr>
            <a:r>
              <a:rPr lang="en-US" sz="2400"/>
              <a:t>SAMM 2.0</a:t>
            </a:r>
            <a:endParaRPr sz="2400"/>
          </a:p>
          <a:p>
            <a:pPr indent="-317500" lvl="0" marL="469900" rtl="0" algn="l">
              <a:lnSpc>
                <a:spcPct val="100000"/>
              </a:lnSpc>
              <a:spcBef>
                <a:spcPts val="0"/>
              </a:spcBef>
              <a:spcAft>
                <a:spcPts val="0"/>
              </a:spcAft>
              <a:buSzPts val="2400"/>
              <a:buFont typeface="Arial"/>
              <a:buChar char="•"/>
            </a:pPr>
            <a:r>
              <a:rPr lang="en-US" sz="2400"/>
              <a:t>How to apply OWASP SAMM in practice</a:t>
            </a:r>
            <a:endParaRPr sz="2400"/>
          </a:p>
          <a:p>
            <a:pPr indent="-317500" lvl="0" marL="469900" rtl="0" algn="l">
              <a:lnSpc>
                <a:spcPct val="100000"/>
              </a:lnSpc>
              <a:spcBef>
                <a:spcPts val="640"/>
              </a:spcBef>
              <a:spcAft>
                <a:spcPts val="0"/>
              </a:spcAft>
              <a:buSzPts val="2400"/>
              <a:buFont typeface="Arial"/>
              <a:buChar char="•"/>
            </a:pPr>
            <a:r>
              <a:rPr lang="en-US" sz="2400"/>
              <a:t>Looking into different practices from a practical perspective</a:t>
            </a:r>
            <a:endParaRPr sz="2400"/>
          </a:p>
          <a:p>
            <a:pPr indent="-317500" lvl="0" marL="469900" rtl="0" algn="l">
              <a:lnSpc>
                <a:spcPct val="100000"/>
              </a:lnSpc>
              <a:spcBef>
                <a:spcPts val="640"/>
              </a:spcBef>
              <a:spcAft>
                <a:spcPts val="0"/>
              </a:spcAft>
              <a:buSzPts val="2400"/>
              <a:buFont typeface="Arial"/>
              <a:buChar char="•"/>
            </a:pPr>
            <a:r>
              <a:rPr lang="en-US" sz="2400"/>
              <a:t>Discuss some of the challenges that you might face</a:t>
            </a:r>
            <a:endParaRPr sz="2400"/>
          </a:p>
          <a:p>
            <a:pPr indent="-317500" lvl="0" marL="469900" rtl="0" algn="l">
              <a:lnSpc>
                <a:spcPct val="100000"/>
              </a:lnSpc>
              <a:spcBef>
                <a:spcPts val="640"/>
              </a:spcBef>
              <a:spcAft>
                <a:spcPts val="0"/>
              </a:spcAft>
              <a:buSzPts val="2400"/>
              <a:buFont typeface="Arial"/>
              <a:buChar char="•"/>
            </a:pPr>
            <a:r>
              <a:rPr lang="en-US" sz="2400"/>
              <a:t>Open interaction session</a:t>
            </a:r>
            <a:endParaRPr sz="2400"/>
          </a:p>
          <a:p>
            <a:pPr indent="-139700" lvl="0" marL="546100" rtl="0" algn="l">
              <a:lnSpc>
                <a:spcPct val="100000"/>
              </a:lnSpc>
              <a:spcBef>
                <a:spcPts val="640"/>
              </a:spcBef>
              <a:spcAft>
                <a:spcPts val="0"/>
              </a:spcAft>
              <a:buSzPts val="3200"/>
              <a:buFont typeface="Arial"/>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48"/>
          <p:cNvPicPr preferRelativeResize="0"/>
          <p:nvPr/>
        </p:nvPicPr>
        <p:blipFill rotWithShape="1">
          <a:blip r:embed="rId3">
            <a:alphaModFix/>
          </a:blip>
          <a:srcRect b="0" l="0" r="0" t="0"/>
          <a:stretch/>
        </p:blipFill>
        <p:spPr>
          <a:xfrm>
            <a:off x="2415550" y="1063375"/>
            <a:ext cx="4312891" cy="3234675"/>
          </a:xfrm>
          <a:prstGeom prst="rect">
            <a:avLst/>
          </a:prstGeom>
          <a:noFill/>
          <a:ln cap="flat" cmpd="sng" w="25400">
            <a:solidFill>
              <a:schemeClr val="dk1"/>
            </a:solidFill>
            <a:prstDash val="solid"/>
            <a:miter lim="800000"/>
            <a:headEnd len="sm" w="sm" type="none"/>
            <a:tailEnd len="sm" w="sm" type="none"/>
          </a:ln>
          <a:effectLst>
            <a:outerShdw blurRad="952500" rotWithShape="0" algn="ctr">
              <a:schemeClr val="dk2">
                <a:alpha val="74901"/>
              </a:schemeClr>
            </a:outerShdw>
          </a:effectLst>
        </p:spPr>
      </p:pic>
      <p:sp>
        <p:nvSpPr>
          <p:cNvPr id="801" name="Google Shape;801;p4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US"/>
              <a:t>Applying the Assessment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000"/>
              <a:buFont typeface="Cambria"/>
              <a:buNone/>
            </a:pPr>
            <a:r>
              <a:rPr lang="en-US" sz="4000"/>
              <a:t>Maturity Assessment Levels </a:t>
            </a:r>
            <a:endParaRPr/>
          </a:p>
        </p:txBody>
      </p:sp>
      <p:grpSp>
        <p:nvGrpSpPr>
          <p:cNvPr id="808" name="Google Shape;808;p49"/>
          <p:cNvGrpSpPr/>
          <p:nvPr/>
        </p:nvGrpSpPr>
        <p:grpSpPr>
          <a:xfrm>
            <a:off x="455778" y="1266568"/>
            <a:ext cx="2609397" cy="2825543"/>
            <a:chOff x="440281" y="792"/>
            <a:chExt cx="2609397" cy="2825543"/>
          </a:xfrm>
        </p:grpSpPr>
        <p:sp>
          <p:nvSpPr>
            <p:cNvPr id="809" name="Google Shape;809;p49"/>
            <p:cNvSpPr/>
            <p:nvPr/>
          </p:nvSpPr>
          <p:spPr>
            <a:xfrm rot="10800000">
              <a:off x="728878" y="792"/>
              <a:ext cx="2320800" cy="577200"/>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txBox="1"/>
            <p:nvPr/>
          </p:nvSpPr>
          <p:spPr>
            <a:xfrm>
              <a:off x="873142" y="845"/>
              <a:ext cx="2176500" cy="577200"/>
            </a:xfrm>
            <a:prstGeom prst="rect">
              <a:avLst/>
            </a:prstGeom>
            <a:noFill/>
            <a:ln>
              <a:noFill/>
            </a:ln>
          </p:spPr>
          <p:txBody>
            <a:bodyPr anchorCtr="0" anchor="ctr" bIns="53325" lIns="254500"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mbria"/>
                <a:buNone/>
              </a:pPr>
              <a:r>
                <a:rPr lang="en-US" sz="1400">
                  <a:solidFill>
                    <a:schemeClr val="lt1"/>
                  </a:solidFill>
                  <a:latin typeface="Source Sans Pro"/>
                  <a:ea typeface="Source Sans Pro"/>
                  <a:cs typeface="Source Sans Pro"/>
                  <a:sym typeface="Source Sans Pro"/>
                </a:rPr>
                <a:t>Comprehensive mastery at scale</a:t>
              </a:r>
              <a:endParaRPr>
                <a:latin typeface="Source Sans Pro"/>
                <a:ea typeface="Source Sans Pro"/>
                <a:cs typeface="Source Sans Pro"/>
                <a:sym typeface="Source Sans Pro"/>
              </a:endParaRPr>
            </a:p>
          </p:txBody>
        </p:sp>
        <p:sp>
          <p:nvSpPr>
            <p:cNvPr id="811" name="Google Shape;811;p49"/>
            <p:cNvSpPr/>
            <p:nvPr/>
          </p:nvSpPr>
          <p:spPr>
            <a:xfrm>
              <a:off x="440281" y="845"/>
              <a:ext cx="577200" cy="577200"/>
            </a:xfrm>
            <a:prstGeom prst="ellipse">
              <a:avLst/>
            </a:prstGeom>
            <a:blipFill rotWithShape="1">
              <a:blip r:embed="rId3">
                <a:alphaModFix/>
              </a:blip>
              <a:stretch>
                <a:fillRect b="0" l="-12999" r="-12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rot="10800000">
              <a:off x="728878" y="750222"/>
              <a:ext cx="2320800" cy="577200"/>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txBox="1"/>
            <p:nvPr/>
          </p:nvSpPr>
          <p:spPr>
            <a:xfrm>
              <a:off x="873142" y="750275"/>
              <a:ext cx="2176500" cy="577200"/>
            </a:xfrm>
            <a:prstGeom prst="rect">
              <a:avLst/>
            </a:prstGeom>
            <a:noFill/>
            <a:ln>
              <a:noFill/>
            </a:ln>
          </p:spPr>
          <p:txBody>
            <a:bodyPr anchorCtr="0" anchor="ctr" bIns="53325" lIns="254500"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mbria"/>
                <a:buNone/>
              </a:pPr>
              <a:r>
                <a:rPr lang="en-US" sz="1400">
                  <a:solidFill>
                    <a:schemeClr val="lt1"/>
                  </a:solidFill>
                  <a:latin typeface="Source Sans Pro"/>
                  <a:ea typeface="Source Sans Pro"/>
                  <a:cs typeface="Source Sans Pro"/>
                  <a:sym typeface="Source Sans Pro"/>
                </a:rPr>
                <a:t>Increased efficiency/effectiveness</a:t>
              </a:r>
              <a:endParaRPr>
                <a:latin typeface="Source Sans Pro"/>
                <a:ea typeface="Source Sans Pro"/>
                <a:cs typeface="Source Sans Pro"/>
                <a:sym typeface="Source Sans Pro"/>
              </a:endParaRPr>
            </a:p>
          </p:txBody>
        </p:sp>
        <p:sp>
          <p:nvSpPr>
            <p:cNvPr id="814" name="Google Shape;814;p49"/>
            <p:cNvSpPr/>
            <p:nvPr/>
          </p:nvSpPr>
          <p:spPr>
            <a:xfrm>
              <a:off x="440281" y="764802"/>
              <a:ext cx="577200" cy="577200"/>
            </a:xfrm>
            <a:prstGeom prst="ellipse">
              <a:avLst/>
            </a:prstGeom>
            <a:blipFill rotWithShape="1">
              <a:blip r:embed="rId4">
                <a:alphaModFix/>
              </a:blip>
              <a:stretch>
                <a:fillRect b="0" l="-12999" r="-12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rot="10800000">
              <a:off x="728878" y="1499652"/>
              <a:ext cx="2320800" cy="577200"/>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txBox="1"/>
            <p:nvPr/>
          </p:nvSpPr>
          <p:spPr>
            <a:xfrm>
              <a:off x="873142" y="1499705"/>
              <a:ext cx="2176500" cy="577200"/>
            </a:xfrm>
            <a:prstGeom prst="rect">
              <a:avLst/>
            </a:prstGeom>
            <a:noFill/>
            <a:ln>
              <a:noFill/>
            </a:ln>
          </p:spPr>
          <p:txBody>
            <a:bodyPr anchorCtr="0" anchor="ctr" bIns="53325" lIns="254500"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mbria"/>
                <a:buNone/>
              </a:pPr>
              <a:r>
                <a:rPr lang="en-US" sz="1400">
                  <a:solidFill>
                    <a:schemeClr val="lt1"/>
                  </a:solidFill>
                  <a:latin typeface="Source Sans Pro"/>
                  <a:ea typeface="Source Sans Pro"/>
                  <a:cs typeface="Source Sans Pro"/>
                  <a:sym typeface="Source Sans Pro"/>
                </a:rPr>
                <a:t>Ad-hoc provision</a:t>
              </a:r>
              <a:endParaRPr>
                <a:latin typeface="Source Sans Pro"/>
                <a:ea typeface="Source Sans Pro"/>
                <a:cs typeface="Source Sans Pro"/>
                <a:sym typeface="Source Sans Pro"/>
              </a:endParaRPr>
            </a:p>
          </p:txBody>
        </p:sp>
        <p:sp>
          <p:nvSpPr>
            <p:cNvPr id="817" name="Google Shape;817;p49"/>
            <p:cNvSpPr/>
            <p:nvPr/>
          </p:nvSpPr>
          <p:spPr>
            <a:xfrm>
              <a:off x="440281" y="1499705"/>
              <a:ext cx="577200" cy="577200"/>
            </a:xfrm>
            <a:prstGeom prst="ellipse">
              <a:avLst/>
            </a:prstGeom>
            <a:blipFill rotWithShape="1">
              <a:blip r:embed="rId5">
                <a:alphaModFix/>
              </a:blip>
              <a:stretch>
                <a:fillRect b="0" l="-12999" r="-12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rot="10800000">
              <a:off x="728878" y="2249082"/>
              <a:ext cx="2320800" cy="577200"/>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txBox="1"/>
            <p:nvPr/>
          </p:nvSpPr>
          <p:spPr>
            <a:xfrm>
              <a:off x="873142" y="2249135"/>
              <a:ext cx="2176500" cy="577200"/>
            </a:xfrm>
            <a:prstGeom prst="rect">
              <a:avLst/>
            </a:prstGeom>
            <a:noFill/>
            <a:ln>
              <a:noFill/>
            </a:ln>
          </p:spPr>
          <p:txBody>
            <a:bodyPr anchorCtr="0" anchor="ctr" bIns="53325" lIns="254500" spcFirstLastPara="1" rIns="99550" wrap="square" tIns="53325">
              <a:noAutofit/>
            </a:bodyPr>
            <a:lstStyle/>
            <a:p>
              <a:pPr indent="0" lvl="0" marL="0" marR="0" rtl="0" algn="ctr">
                <a:lnSpc>
                  <a:spcPct val="90000"/>
                </a:lnSpc>
                <a:spcBef>
                  <a:spcPts val="0"/>
                </a:spcBef>
                <a:spcAft>
                  <a:spcPts val="0"/>
                </a:spcAft>
                <a:buClr>
                  <a:schemeClr val="lt1"/>
                </a:buClr>
                <a:buSzPts val="1400"/>
                <a:buFont typeface="Cambria"/>
                <a:buNone/>
              </a:pPr>
              <a:r>
                <a:rPr lang="en-US" sz="1400">
                  <a:solidFill>
                    <a:schemeClr val="lt1"/>
                  </a:solidFill>
                  <a:latin typeface="Source Sans Pro"/>
                  <a:ea typeface="Source Sans Pro"/>
                  <a:cs typeface="Source Sans Pro"/>
                  <a:sym typeface="Source Sans Pro"/>
                </a:rPr>
                <a:t>Practice unfulfilled</a:t>
              </a:r>
              <a:endParaRPr>
                <a:latin typeface="Source Sans Pro"/>
                <a:ea typeface="Source Sans Pro"/>
                <a:cs typeface="Source Sans Pro"/>
                <a:sym typeface="Source Sans Pro"/>
              </a:endParaRPr>
            </a:p>
          </p:txBody>
        </p:sp>
        <p:sp>
          <p:nvSpPr>
            <p:cNvPr id="820" name="Google Shape;820;p49"/>
            <p:cNvSpPr/>
            <p:nvPr/>
          </p:nvSpPr>
          <p:spPr>
            <a:xfrm>
              <a:off x="440281" y="2249135"/>
              <a:ext cx="577200" cy="577200"/>
            </a:xfrm>
            <a:prstGeom prst="ellipse">
              <a:avLst/>
            </a:prstGeom>
            <a:blipFill rotWithShape="1">
              <a:blip r:embed="rId6">
                <a:alphaModFix/>
              </a:blip>
              <a:stretch>
                <a:fillRect b="0" l="-12999" r="-12999"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49"/>
          <p:cNvSpPr txBox="1"/>
          <p:nvPr/>
        </p:nvSpPr>
        <p:spPr>
          <a:xfrm>
            <a:off x="4495420" y="3598938"/>
            <a:ext cx="4192800" cy="6462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207962" lvl="0" marL="214312" marR="0" rtl="0" algn="l">
              <a:spcBef>
                <a:spcPts val="0"/>
              </a:spcBef>
              <a:spcAft>
                <a:spcPts val="0"/>
              </a:spcAft>
              <a:buClr>
                <a:schemeClr val="dk1"/>
              </a:buClr>
              <a:buSzPts val="1700"/>
              <a:buFont typeface="Source Sans Pro"/>
              <a:buChar char="•"/>
            </a:pPr>
            <a:r>
              <a:rPr lang="en-US" sz="1700">
                <a:solidFill>
                  <a:schemeClr val="dk1"/>
                </a:solidFill>
                <a:latin typeface="Source Sans Pro"/>
                <a:ea typeface="Source Sans Pro"/>
                <a:cs typeface="Source Sans Pro"/>
                <a:sym typeface="Source Sans Pro"/>
              </a:rPr>
              <a:t>Transparent view over different levels</a:t>
            </a:r>
            <a:endParaRPr sz="1300">
              <a:latin typeface="Source Sans Pro"/>
              <a:ea typeface="Source Sans Pro"/>
              <a:cs typeface="Source Sans Pro"/>
              <a:sym typeface="Source Sans Pro"/>
            </a:endParaRPr>
          </a:p>
          <a:p>
            <a:pPr indent="-207962" lvl="0" marL="214312" marR="0" rtl="0" algn="l">
              <a:spcBef>
                <a:spcPts val="0"/>
              </a:spcBef>
              <a:spcAft>
                <a:spcPts val="0"/>
              </a:spcAft>
              <a:buClr>
                <a:schemeClr val="dk1"/>
              </a:buClr>
              <a:buSzPts val="1700"/>
              <a:buFont typeface="Source Sans Pro"/>
              <a:buChar char="•"/>
            </a:pPr>
            <a:r>
              <a:rPr lang="en-US" sz="1700">
                <a:solidFill>
                  <a:schemeClr val="dk1"/>
                </a:solidFill>
                <a:latin typeface="Source Sans Pro"/>
                <a:ea typeface="Source Sans Pro"/>
                <a:cs typeface="Source Sans Pro"/>
                <a:sym typeface="Source Sans Pro"/>
              </a:rPr>
              <a:t>Fine-grained improvements are visible</a:t>
            </a:r>
            <a:endParaRPr sz="1300">
              <a:latin typeface="Source Sans Pro"/>
              <a:ea typeface="Source Sans Pro"/>
              <a:cs typeface="Source Sans Pro"/>
              <a:sym typeface="Source Sans Pro"/>
            </a:endParaRPr>
          </a:p>
        </p:txBody>
      </p:sp>
      <p:grpSp>
        <p:nvGrpSpPr>
          <p:cNvPr id="822" name="Google Shape;822;p49"/>
          <p:cNvGrpSpPr/>
          <p:nvPr/>
        </p:nvGrpSpPr>
        <p:grpSpPr>
          <a:xfrm>
            <a:off x="3240966" y="1063365"/>
            <a:ext cx="5220647" cy="3021300"/>
            <a:chOff x="45235" y="0"/>
            <a:chExt cx="5220647" cy="3021300"/>
          </a:xfrm>
        </p:grpSpPr>
        <p:sp>
          <p:nvSpPr>
            <p:cNvPr id="823" name="Google Shape;823;p49"/>
            <p:cNvSpPr/>
            <p:nvPr/>
          </p:nvSpPr>
          <p:spPr>
            <a:xfrm>
              <a:off x="45235" y="0"/>
              <a:ext cx="4834200" cy="3021300"/>
            </a:xfrm>
            <a:custGeom>
              <a:rect b="b" l="l" r="r" t="t"/>
              <a:pathLst>
                <a:path extrusionOk="0" h="120000" w="120000">
                  <a:moveTo>
                    <a:pt x="0" y="120000"/>
                  </a:moveTo>
                  <a:quadBezTo>
                    <a:pt x="20000" y="40000"/>
                    <a:pt x="101250" y="15000"/>
                  </a:quadBezTo>
                  <a:lnTo>
                    <a:pt x="100194" y="0"/>
                  </a:lnTo>
                  <a:lnTo>
                    <a:pt x="120000" y="24000"/>
                  </a:lnTo>
                  <a:lnTo>
                    <a:pt x="104419" y="60000"/>
                  </a:lnTo>
                  <a:lnTo>
                    <a:pt x="103363" y="45000"/>
                  </a:lnTo>
                  <a:quadBezTo>
                    <a:pt x="30000" y="55000"/>
                    <a:pt x="0" y="120000"/>
                  </a:quadBezTo>
                  <a:close/>
                </a:path>
              </a:pathLst>
            </a:custGeom>
            <a:solidFill>
              <a:srgbClr val="CFD7E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521405" y="2246701"/>
              <a:ext cx="111300" cy="111300"/>
            </a:xfrm>
            <a:prstGeom prst="ellipse">
              <a:avLst/>
            </a:prstGeom>
            <a:solidFill>
              <a:schemeClr val="accent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451397" y="2409431"/>
              <a:ext cx="826800" cy="485100"/>
            </a:xfrm>
            <a:prstGeom prst="rect">
              <a:avLst/>
            </a:prstGeom>
            <a:noFill/>
            <a:ln cap="flat" cmpd="sng" w="9525">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txBox="1"/>
            <p:nvPr/>
          </p:nvSpPr>
          <p:spPr>
            <a:xfrm>
              <a:off x="806572" y="2202681"/>
              <a:ext cx="826800" cy="485100"/>
            </a:xfrm>
            <a:prstGeom prst="rect">
              <a:avLst/>
            </a:prstGeom>
            <a:noFill/>
            <a:ln>
              <a:noFill/>
            </a:ln>
          </p:spPr>
          <p:txBody>
            <a:bodyPr anchorCtr="0" anchor="t" bIns="0" lIns="58900" spcFirstLastPara="1" rIns="0" wrap="square" tIns="0">
              <a:noAutofit/>
            </a:bodyPr>
            <a:lstStyle/>
            <a:p>
              <a:pPr indent="0" lvl="0" marL="0" marR="0" rtl="0" algn="l">
                <a:lnSpc>
                  <a:spcPct val="90000"/>
                </a:lnSpc>
                <a:spcBef>
                  <a:spcPts val="0"/>
                </a:spcBef>
                <a:spcAft>
                  <a:spcPts val="0"/>
                </a:spcAft>
                <a:buClr>
                  <a:schemeClr val="dk1"/>
                </a:buClr>
                <a:buSzPts val="2000"/>
                <a:buFont typeface="Cambria"/>
                <a:buNone/>
              </a:pPr>
              <a:r>
                <a:rPr lang="en-US" sz="1800">
                  <a:solidFill>
                    <a:srgbClr val="FFFFFF"/>
                  </a:solidFill>
                  <a:latin typeface="Source Sans Pro"/>
                  <a:ea typeface="Source Sans Pro"/>
                  <a:cs typeface="Source Sans Pro"/>
                  <a:sym typeface="Source Sans Pro"/>
                </a:rPr>
                <a:t>No</a:t>
              </a:r>
              <a:endParaRPr sz="1800">
                <a:solidFill>
                  <a:srgbClr val="FFFFFF"/>
                </a:solidFill>
                <a:latin typeface="Source Sans Pro"/>
                <a:ea typeface="Source Sans Pro"/>
                <a:cs typeface="Source Sans Pro"/>
                <a:sym typeface="Source Sans Pro"/>
              </a:endParaRPr>
            </a:p>
          </p:txBody>
        </p:sp>
        <p:sp>
          <p:nvSpPr>
            <p:cNvPr id="827" name="Google Shape;827;p49"/>
            <p:cNvSpPr/>
            <p:nvPr/>
          </p:nvSpPr>
          <p:spPr>
            <a:xfrm>
              <a:off x="1306965" y="1543927"/>
              <a:ext cx="193500" cy="193500"/>
            </a:xfrm>
            <a:prstGeom prst="ellipse">
              <a:avLst/>
            </a:prstGeom>
            <a:solidFill>
              <a:schemeClr val="accent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1235321" y="1763583"/>
              <a:ext cx="1290000" cy="989100"/>
            </a:xfrm>
            <a:prstGeom prst="rect">
              <a:avLst/>
            </a:prstGeom>
            <a:noFill/>
            <a:ln cap="flat" cmpd="sng" w="9525">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txBox="1"/>
            <p:nvPr/>
          </p:nvSpPr>
          <p:spPr>
            <a:xfrm>
              <a:off x="1624796" y="1543933"/>
              <a:ext cx="1290000" cy="989100"/>
            </a:xfrm>
            <a:prstGeom prst="rect">
              <a:avLst/>
            </a:prstGeom>
            <a:noFill/>
            <a:ln>
              <a:noFill/>
            </a:ln>
          </p:spPr>
          <p:txBody>
            <a:bodyPr anchorCtr="0" anchor="t" bIns="0" lIns="102450" spcFirstLastPara="1" rIns="0" wrap="square" tIns="0">
              <a:noAutofit/>
            </a:bodyPr>
            <a:lstStyle/>
            <a:p>
              <a:pPr indent="0" lvl="0" marL="0" marR="0" rtl="0" algn="l">
                <a:lnSpc>
                  <a:spcPct val="90000"/>
                </a:lnSpc>
                <a:spcBef>
                  <a:spcPts val="0"/>
                </a:spcBef>
                <a:spcAft>
                  <a:spcPts val="0"/>
                </a:spcAft>
                <a:buClr>
                  <a:schemeClr val="dk1"/>
                </a:buClr>
                <a:buSzPts val="2000"/>
                <a:buFont typeface="Cambria"/>
                <a:buNone/>
              </a:pPr>
              <a:r>
                <a:rPr lang="en-US" sz="1800">
                  <a:solidFill>
                    <a:srgbClr val="FFFFFF"/>
                  </a:solidFill>
                  <a:latin typeface="Source Sans Pro"/>
                  <a:ea typeface="Source Sans Pro"/>
                  <a:cs typeface="Source Sans Pro"/>
                  <a:sym typeface="Source Sans Pro"/>
                </a:rPr>
                <a:t>Few/Some</a:t>
              </a:r>
              <a:endParaRPr sz="1800">
                <a:solidFill>
                  <a:srgbClr val="FFFFFF"/>
                </a:solidFill>
                <a:latin typeface="Source Sans Pro"/>
                <a:ea typeface="Source Sans Pro"/>
                <a:cs typeface="Source Sans Pro"/>
                <a:sym typeface="Source Sans Pro"/>
              </a:endParaRPr>
            </a:p>
          </p:txBody>
        </p:sp>
        <p:sp>
          <p:nvSpPr>
            <p:cNvPr id="830" name="Google Shape;830;p49"/>
            <p:cNvSpPr/>
            <p:nvPr/>
          </p:nvSpPr>
          <p:spPr>
            <a:xfrm>
              <a:off x="2310064" y="1026062"/>
              <a:ext cx="256200" cy="256200"/>
            </a:xfrm>
            <a:prstGeom prst="ellipse">
              <a:avLst/>
            </a:prstGeom>
            <a:solidFill>
              <a:schemeClr val="accent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2200389" y="1331983"/>
              <a:ext cx="1916400" cy="682200"/>
            </a:xfrm>
            <a:prstGeom prst="rect">
              <a:avLst/>
            </a:prstGeom>
            <a:noFill/>
            <a:ln cap="flat" cmpd="sng" w="9525">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txBox="1"/>
            <p:nvPr/>
          </p:nvSpPr>
          <p:spPr>
            <a:xfrm>
              <a:off x="2566264" y="1026058"/>
              <a:ext cx="1916400" cy="682200"/>
            </a:xfrm>
            <a:prstGeom prst="rect">
              <a:avLst/>
            </a:prstGeom>
            <a:noFill/>
            <a:ln>
              <a:noFill/>
            </a:ln>
          </p:spPr>
          <p:txBody>
            <a:bodyPr anchorCtr="0" anchor="t" bIns="0" lIns="135750" spcFirstLastPara="1" rIns="0" wrap="square" tIns="0">
              <a:noAutofit/>
            </a:bodyPr>
            <a:lstStyle/>
            <a:p>
              <a:pPr indent="0" lvl="0" marL="0" marR="0" rtl="0" algn="l">
                <a:lnSpc>
                  <a:spcPct val="90000"/>
                </a:lnSpc>
                <a:spcBef>
                  <a:spcPts val="0"/>
                </a:spcBef>
                <a:spcAft>
                  <a:spcPts val="0"/>
                </a:spcAft>
                <a:buClr>
                  <a:schemeClr val="dk1"/>
                </a:buClr>
                <a:buSzPts val="2000"/>
                <a:buFont typeface="Cambria"/>
                <a:buNone/>
              </a:pPr>
              <a:r>
                <a:rPr lang="en-US" sz="1800">
                  <a:solidFill>
                    <a:srgbClr val="FFFFFF"/>
                  </a:solidFill>
                  <a:latin typeface="Source Sans Pro"/>
                  <a:ea typeface="Source Sans Pro"/>
                  <a:cs typeface="Source Sans Pro"/>
                  <a:sym typeface="Source Sans Pro"/>
                </a:rPr>
                <a:t>At Least Half</a:t>
              </a:r>
              <a:endParaRPr sz="1800">
                <a:solidFill>
                  <a:srgbClr val="FFFFFF"/>
                </a:solidFill>
                <a:latin typeface="Source Sans Pro"/>
                <a:ea typeface="Source Sans Pro"/>
                <a:cs typeface="Source Sans Pro"/>
                <a:sym typeface="Source Sans Pro"/>
              </a:endParaRPr>
            </a:p>
          </p:txBody>
        </p:sp>
        <p:sp>
          <p:nvSpPr>
            <p:cNvPr id="833" name="Google Shape;833;p49"/>
            <p:cNvSpPr/>
            <p:nvPr/>
          </p:nvSpPr>
          <p:spPr>
            <a:xfrm>
              <a:off x="3402597" y="683437"/>
              <a:ext cx="343200" cy="343200"/>
            </a:xfrm>
            <a:prstGeom prst="ellipse">
              <a:avLst/>
            </a:prstGeom>
            <a:solidFill>
              <a:schemeClr val="accent1"/>
            </a:solidFill>
            <a:ln>
              <a:noFill/>
            </a:ln>
            <a:effectLst>
              <a:outerShdw blurRad="40000" rotWithShape="0"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3404557" y="1027751"/>
              <a:ext cx="1520100" cy="555300"/>
            </a:xfrm>
            <a:prstGeom prst="rect">
              <a:avLst/>
            </a:prstGeom>
            <a:noFill/>
            <a:ln cap="flat" cmpd="sng" w="9525">
              <a:solidFill>
                <a:schemeClr val="dk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txBox="1"/>
            <p:nvPr/>
          </p:nvSpPr>
          <p:spPr>
            <a:xfrm>
              <a:off x="3745782" y="683426"/>
              <a:ext cx="1520100" cy="555300"/>
            </a:xfrm>
            <a:prstGeom prst="rect">
              <a:avLst/>
            </a:prstGeom>
            <a:noFill/>
            <a:ln>
              <a:noFill/>
            </a:ln>
          </p:spPr>
          <p:txBody>
            <a:bodyPr anchorCtr="0" anchor="t" bIns="0" lIns="181850" spcFirstLastPara="1" rIns="0" wrap="square" tIns="0">
              <a:noAutofit/>
            </a:bodyPr>
            <a:lstStyle/>
            <a:p>
              <a:pPr indent="0" lvl="0" marL="0" marR="0" rtl="0" algn="l">
                <a:lnSpc>
                  <a:spcPct val="90000"/>
                </a:lnSpc>
                <a:spcBef>
                  <a:spcPts val="0"/>
                </a:spcBef>
                <a:spcAft>
                  <a:spcPts val="0"/>
                </a:spcAft>
                <a:buClr>
                  <a:schemeClr val="dk1"/>
                </a:buClr>
                <a:buSzPts val="2000"/>
                <a:buFont typeface="Cambria"/>
                <a:buNone/>
              </a:pPr>
              <a:r>
                <a:rPr lang="en-US" sz="1800">
                  <a:solidFill>
                    <a:srgbClr val="FFFFFF"/>
                  </a:solidFill>
                  <a:latin typeface="Source Sans Pro"/>
                  <a:ea typeface="Source Sans Pro"/>
                  <a:cs typeface="Source Sans Pro"/>
                  <a:sym typeface="Source Sans Pro"/>
                </a:rPr>
                <a:t>Many/Most</a:t>
              </a:r>
              <a:endParaRPr sz="1800">
                <a:solidFill>
                  <a:srgbClr val="FFFFFF"/>
                </a:solidFill>
                <a:latin typeface="Source Sans Pro"/>
                <a:ea typeface="Source Sans Pro"/>
                <a:cs typeface="Source Sans Pro"/>
                <a:sym typeface="Source Sans Pro"/>
              </a:endParaRPr>
            </a:p>
          </p:txBody>
        </p:sp>
      </p:grpSp>
      <p:pic>
        <p:nvPicPr>
          <p:cNvPr id="836" name="Google Shape;836;p49"/>
          <p:cNvPicPr preferRelativeResize="0"/>
          <p:nvPr/>
        </p:nvPicPr>
        <p:blipFill rotWithShape="1">
          <a:blip r:embed="rId7">
            <a:alphaModFix/>
          </a:blip>
          <a:srcRect b="0" l="0" r="0" t="0"/>
          <a:stretch/>
        </p:blipFill>
        <p:spPr>
          <a:xfrm>
            <a:off x="3545109" y="2808844"/>
            <a:ext cx="457200" cy="457200"/>
          </a:xfrm>
          <a:prstGeom prst="rect">
            <a:avLst/>
          </a:prstGeom>
          <a:noFill/>
          <a:ln>
            <a:noFill/>
          </a:ln>
        </p:spPr>
      </p:pic>
      <p:pic>
        <p:nvPicPr>
          <p:cNvPr id="837" name="Google Shape;837;p49"/>
          <p:cNvPicPr preferRelativeResize="0"/>
          <p:nvPr/>
        </p:nvPicPr>
        <p:blipFill rotWithShape="1">
          <a:blip r:embed="rId8">
            <a:alphaModFix/>
          </a:blip>
          <a:srcRect b="0" l="0" r="0" t="0"/>
          <a:stretch/>
        </p:blipFill>
        <p:spPr>
          <a:xfrm>
            <a:off x="4363313" y="2116857"/>
            <a:ext cx="457200" cy="457200"/>
          </a:xfrm>
          <a:prstGeom prst="rect">
            <a:avLst/>
          </a:prstGeom>
          <a:noFill/>
          <a:ln>
            <a:noFill/>
          </a:ln>
        </p:spPr>
      </p:pic>
      <p:pic>
        <p:nvPicPr>
          <p:cNvPr id="838" name="Google Shape;838;p49"/>
          <p:cNvPicPr preferRelativeResize="0"/>
          <p:nvPr/>
        </p:nvPicPr>
        <p:blipFill rotWithShape="1">
          <a:blip r:embed="rId9">
            <a:alphaModFix/>
          </a:blip>
          <a:srcRect b="0" l="0" r="0" t="0"/>
          <a:stretch/>
        </p:blipFill>
        <p:spPr>
          <a:xfrm>
            <a:off x="5386972" y="1560176"/>
            <a:ext cx="457200" cy="457200"/>
          </a:xfrm>
          <a:prstGeom prst="rect">
            <a:avLst/>
          </a:prstGeom>
          <a:noFill/>
          <a:ln>
            <a:noFill/>
          </a:ln>
        </p:spPr>
      </p:pic>
      <p:pic>
        <p:nvPicPr>
          <p:cNvPr id="839" name="Google Shape;839;p49"/>
          <p:cNvPicPr preferRelativeResize="0"/>
          <p:nvPr/>
        </p:nvPicPr>
        <p:blipFill rotWithShape="1">
          <a:blip r:embed="rId10">
            <a:alphaModFix/>
          </a:blip>
          <a:srcRect b="0" l="0" r="0" t="0"/>
          <a:stretch/>
        </p:blipFill>
        <p:spPr>
          <a:xfrm>
            <a:off x="6535254" y="1225136"/>
            <a:ext cx="457200" cy="45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Assessment </a:t>
            </a:r>
            <a:r>
              <a:rPr lang="en-US"/>
              <a:t>P</a:t>
            </a:r>
            <a:r>
              <a:rPr lang="en-US"/>
              <a:t>rocess</a:t>
            </a:r>
            <a:endParaRPr/>
          </a:p>
        </p:txBody>
      </p:sp>
      <p:pic>
        <p:nvPicPr>
          <p:cNvPr id="845" name="Google Shape;845;p50"/>
          <p:cNvPicPr preferRelativeResize="0"/>
          <p:nvPr/>
        </p:nvPicPr>
        <p:blipFill rotWithShape="1">
          <a:blip r:embed="rId3">
            <a:alphaModFix/>
          </a:blip>
          <a:srcRect b="0" l="0" r="0" t="0"/>
          <a:stretch/>
        </p:blipFill>
        <p:spPr>
          <a:xfrm>
            <a:off x="5841506" y="1632283"/>
            <a:ext cx="1991677" cy="1878941"/>
          </a:xfrm>
          <a:prstGeom prst="rect">
            <a:avLst/>
          </a:prstGeom>
          <a:noFill/>
          <a:ln>
            <a:noFill/>
          </a:ln>
        </p:spPr>
      </p:pic>
      <p:sp>
        <p:nvSpPr>
          <p:cNvPr id="846" name="Google Shape;846;p50"/>
          <p:cNvSpPr txBox="1"/>
          <p:nvPr>
            <p:ph idx="4294967295"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t>Assess activities along two axes:</a:t>
            </a:r>
            <a:endParaRPr sz="2800"/>
          </a:p>
          <a:p>
            <a:pPr indent="-342900" lvl="0" marL="457200" rtl="0" algn="l">
              <a:spcBef>
                <a:spcPts val="480"/>
              </a:spcBef>
              <a:spcAft>
                <a:spcPts val="0"/>
              </a:spcAft>
              <a:buClr>
                <a:srgbClr val="FFFFFF"/>
              </a:buClr>
              <a:buSzPts val="1800"/>
              <a:buChar char="•"/>
            </a:pPr>
            <a:r>
              <a:rPr b="1" lang="en-US" sz="1800"/>
              <a:t>Coverage</a:t>
            </a:r>
            <a:r>
              <a:rPr lang="en-US" sz="1800"/>
              <a:t>, by means of </a:t>
            </a:r>
            <a:r>
              <a:rPr i="1" lang="en-US" sz="1800"/>
              <a:t>questions</a:t>
            </a:r>
            <a:endParaRPr sz="1800"/>
          </a:p>
          <a:p>
            <a:pPr indent="-342900" lvl="0" marL="457200" rtl="0" algn="l">
              <a:spcBef>
                <a:spcPts val="0"/>
              </a:spcBef>
              <a:spcAft>
                <a:spcPts val="0"/>
              </a:spcAft>
              <a:buClr>
                <a:srgbClr val="FFFFFF"/>
              </a:buClr>
              <a:buSzPts val="1800"/>
              <a:buChar char="•"/>
            </a:pPr>
            <a:r>
              <a:rPr b="1" lang="en-US" sz="1800"/>
              <a:t>Quality</a:t>
            </a:r>
            <a:r>
              <a:rPr lang="en-US" sz="1800"/>
              <a:t>, by means of mandatory </a:t>
            </a:r>
            <a:r>
              <a:rPr i="1" lang="en-US" sz="1800"/>
              <a:t>criteria</a:t>
            </a:r>
            <a:endParaRPr sz="1800"/>
          </a:p>
          <a:p>
            <a:pPr indent="-165100" lvl="1" marL="637755" rtl="0" algn="l">
              <a:spcBef>
                <a:spcPts val="560"/>
              </a:spcBef>
              <a:spcAft>
                <a:spcPts val="0"/>
              </a:spcAft>
              <a:buClr>
                <a:schemeClr val="dk1"/>
              </a:buClr>
              <a:buSzPts val="2800"/>
              <a:buFont typeface="Arial"/>
              <a:buNone/>
            </a:pPr>
            <a:r>
              <a:t/>
            </a:r>
            <a:endParaRPr sz="2800"/>
          </a:p>
          <a:p>
            <a:pPr indent="-165100" lvl="1" marL="637755" rtl="0" algn="l">
              <a:spcBef>
                <a:spcPts val="560"/>
              </a:spcBef>
              <a:spcAft>
                <a:spcPts val="0"/>
              </a:spcAft>
              <a:buClr>
                <a:schemeClr val="dk1"/>
              </a:buClr>
              <a:buSzPts val="2800"/>
              <a:buFont typeface="Arial"/>
              <a:buNone/>
            </a:pPr>
            <a:r>
              <a:t/>
            </a:r>
            <a:endParaRPr sz="2800"/>
          </a:p>
          <a:p>
            <a:pPr indent="0" lvl="0" marL="0" rtl="0" algn="l">
              <a:spcBef>
                <a:spcPts val="64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1"/>
          <p:cNvSpPr txBox="1"/>
          <p:nvPr>
            <p:ph type="title"/>
          </p:nvPr>
        </p:nvSpPr>
        <p:spPr>
          <a:xfrm>
            <a:off x="498725" y="4040600"/>
            <a:ext cx="8430000" cy="3324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600"/>
              </a:spcAft>
              <a:buClr>
                <a:schemeClr val="dk1"/>
              </a:buClr>
              <a:buSzPts val="1100"/>
              <a:buFont typeface="Arial"/>
              <a:buNone/>
            </a:pPr>
            <a:r>
              <a:rPr lang="en-US" sz="1000">
                <a:latin typeface="Arial"/>
                <a:ea typeface="Arial"/>
                <a:cs typeface="Arial"/>
                <a:sym typeface="Arial"/>
              </a:rPr>
              <a:t>Maturity Score = Sum(Avg(StreamALevel1,StreamBLevel1)+Avg(StreamALevel2,StreamBLevel2)+Avg(StreamALevel3,StreamBLevel3))</a:t>
            </a:r>
            <a:endParaRPr sz="1000">
              <a:latin typeface="Arial"/>
              <a:ea typeface="Arial"/>
              <a:cs typeface="Arial"/>
              <a:sym typeface="Arial"/>
            </a:endParaRPr>
          </a:p>
        </p:txBody>
      </p:sp>
      <p:graphicFrame>
        <p:nvGraphicFramePr>
          <p:cNvPr id="852" name="Google Shape;852;p51"/>
          <p:cNvGraphicFramePr/>
          <p:nvPr/>
        </p:nvGraphicFramePr>
        <p:xfrm>
          <a:off x="498725" y="74400"/>
          <a:ext cx="3000000" cy="3000000"/>
        </p:xfrm>
        <a:graphic>
          <a:graphicData uri="http://schemas.openxmlformats.org/drawingml/2006/table">
            <a:tbl>
              <a:tblPr>
                <a:noFill/>
                <a:tableStyleId>{B36E4878-50D1-4887-8C01-59761D5791A0}</a:tableStyleId>
              </a:tblPr>
              <a:tblGrid>
                <a:gridCol w="761325"/>
                <a:gridCol w="384425"/>
                <a:gridCol w="3858025"/>
                <a:gridCol w="838675"/>
                <a:gridCol w="812425"/>
                <a:gridCol w="677700"/>
                <a:gridCol w="813975"/>
              </a:tblGrid>
              <a:tr h="189300">
                <a:tc>
                  <a:txBody>
                    <a:bodyPr/>
                    <a:lstStyle/>
                    <a:p>
                      <a:pPr indent="0" lvl="0" marL="0" rtl="0" algn="l">
                        <a:spcBef>
                          <a:spcPts val="0"/>
                        </a:spcBef>
                        <a:spcAft>
                          <a:spcPts val="0"/>
                        </a:spcAft>
                        <a:buNone/>
                      </a:pPr>
                      <a:r>
                        <a:rPr b="1" lang="en-US" sz="500">
                          <a:solidFill>
                            <a:srgbClr val="010000"/>
                          </a:solidFill>
                        </a:rPr>
                        <a:t>Stream</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a:txBody>
                    <a:bodyPr/>
                    <a:lstStyle/>
                    <a:p>
                      <a:pPr indent="0" lvl="0" marL="0" rtl="0" algn="l">
                        <a:spcBef>
                          <a:spcPts val="0"/>
                        </a:spcBef>
                        <a:spcAft>
                          <a:spcPts val="0"/>
                        </a:spcAft>
                        <a:buNone/>
                      </a:pPr>
                      <a:r>
                        <a:rPr b="1" lang="en-US" sz="500">
                          <a:solidFill>
                            <a:srgbClr val="010000"/>
                          </a:solidFill>
                        </a:rPr>
                        <a:t>Level</a:t>
                      </a:r>
                      <a:endParaRPr b="1" sz="500">
                        <a:solidFill>
                          <a:srgbClr val="010000"/>
                        </a:solidFill>
                      </a:endParaRPr>
                    </a:p>
                  </a:txBody>
                  <a:tcPr marT="9525" marB="91425" marR="9525" marL="9525" anchor="b">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ctr">
                        <a:lnSpc>
                          <a:spcPct val="115000"/>
                        </a:lnSpc>
                        <a:spcBef>
                          <a:spcPts val="0"/>
                        </a:spcBef>
                        <a:spcAft>
                          <a:spcPts val="0"/>
                        </a:spcAft>
                        <a:buNone/>
                      </a:pPr>
                      <a:r>
                        <a:rPr b="1" lang="en-US" sz="500">
                          <a:solidFill>
                            <a:srgbClr val="010000"/>
                          </a:solidFill>
                        </a:rPr>
                        <a:t>Requirements Testing</a:t>
                      </a:r>
                      <a:endParaRPr b="1" sz="500">
                        <a:solidFill>
                          <a:srgbClr val="010000"/>
                        </a:solidFill>
                      </a:endParaRPr>
                    </a:p>
                  </a:txBody>
                  <a:tcPr marT="9525" marB="91425" marR="9525" marL="9525" anchor="b">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Answer</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10000"/>
                      </a:solidFill>
                      <a:prstDash val="solid"/>
                      <a:round/>
                      <a:headEnd len="sm" w="sm" type="none"/>
                      <a:tailEnd len="sm" w="sm" type="none"/>
                    </a:lnB>
                    <a:solidFill>
                      <a:srgbClr val="8BAA88"/>
                    </a:solidFill>
                  </a:tcPr>
                </a:tc>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10000"/>
                      </a:solidFill>
                      <a:prstDash val="solid"/>
                      <a:round/>
                      <a:headEnd len="sm" w="sm" type="none"/>
                      <a:tailEnd len="sm" w="sm" type="none"/>
                    </a:lnB>
                    <a:solidFill>
                      <a:srgbClr val="8BAA88"/>
                    </a:solidFill>
                  </a:tcPr>
                </a:tc>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10000"/>
                      </a:solidFill>
                      <a:prstDash val="solid"/>
                      <a:round/>
                      <a:headEnd len="sm" w="sm" type="none"/>
                      <a:tailEnd len="sm" w="sm" type="none"/>
                    </a:lnB>
                    <a:solidFill>
                      <a:srgbClr val="8BAA88"/>
                    </a:solidFill>
                  </a:tcPr>
                </a:tc>
              </a:tr>
              <a:tr h="227100">
                <a:tc rowSpan="9">
                  <a:txBody>
                    <a:bodyPr/>
                    <a:lstStyle/>
                    <a:p>
                      <a:pPr indent="0" lvl="0" marL="0" rtl="0" algn="ctr">
                        <a:lnSpc>
                          <a:spcPct val="115000"/>
                        </a:lnSpc>
                        <a:spcBef>
                          <a:spcPts val="0"/>
                        </a:spcBef>
                        <a:spcAft>
                          <a:spcPts val="0"/>
                        </a:spcAft>
                        <a:buNone/>
                      </a:pPr>
                      <a:r>
                        <a:rPr b="1" lang="en-US" sz="500">
                          <a:solidFill>
                            <a:srgbClr val="010000"/>
                          </a:solidFill>
                        </a:rPr>
                        <a:t> A: Control Verification</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a:txBody>
                    <a:bodyPr/>
                    <a:lstStyle/>
                    <a:p>
                      <a:pPr indent="0" lvl="0" marL="0" rtl="0" algn="ctr">
                        <a:lnSpc>
                          <a:spcPct val="115000"/>
                        </a:lnSpc>
                        <a:spcBef>
                          <a:spcPts val="0"/>
                        </a:spcBef>
                        <a:spcAft>
                          <a:spcPts val="0"/>
                        </a:spcAft>
                        <a:buNone/>
                      </a:pPr>
                      <a:r>
                        <a:rPr b="1" lang="en-US" sz="500">
                          <a:solidFill>
                            <a:srgbClr val="010000"/>
                          </a:solidFill>
                        </a:rPr>
                        <a:t>1</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test applications for the correct functioning of standard security controls?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FFFF"/>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Yes, the majority of them</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1</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0.750</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00000"/>
                      </a:solidFill>
                      <a:prstDash val="solid"/>
                      <a:round/>
                      <a:headEnd len="sm" w="sm" type="none"/>
                      <a:tailEnd len="sm" w="sm" type="none"/>
                    </a:lnB>
                  </a:tcPr>
                </a:tc>
              </a:tr>
              <a:tr h="194175">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Security testing at least verifies the implementation of authentication, access control, input validation, encoding and escaping data, and encryption controls.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B cap="flat" cmpd="sng" w="6350">
                      <a:solidFill>
                        <a:srgbClr val="000000"/>
                      </a:solidFill>
                      <a:prstDash val="solid"/>
                      <a:round/>
                      <a:headEnd len="sm" w="sm" type="none"/>
                      <a:tailEnd len="sm" w="sm" type="none"/>
                    </a:lnB>
                    <a:solidFill>
                      <a:srgbClr val="D9D9D9"/>
                    </a:solidFill>
                  </a:tcPr>
                </a:tc>
                <a:tc gridSpan="2">
                  <a:txBody>
                    <a:bodyPr/>
                    <a:lstStyle/>
                    <a:p>
                      <a:pPr indent="0" lvl="0" marL="0" rtl="0" algn="l">
                        <a:spcBef>
                          <a:spcPts val="0"/>
                        </a:spcBef>
                        <a:spcAft>
                          <a:spcPts val="0"/>
                        </a:spcAft>
                        <a:buNone/>
                      </a:pPr>
                      <a:r>
                        <a:rPr lang="en-US" sz="500">
                          <a:solidFill>
                            <a:srgbClr val="010000"/>
                          </a:solidFill>
                        </a:rPr>
                        <a:t>Security testing executes whenever the application changes its use of the controls.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10000"/>
                      </a:solidFill>
                      <a:prstDash val="solid"/>
                      <a:round/>
                      <a:headEnd len="sm" w="sm" type="none"/>
                      <a:tailEnd len="sm" w="sm" type="none"/>
                    </a:lnB>
                    <a:solidFill>
                      <a:srgbClr val="D9D9D9"/>
                    </a:solidFill>
                  </a:tcPr>
                </a:tc>
              </a:tr>
              <a:tr h="189300">
                <a:tc vMerge="1"/>
                <a:tc>
                  <a:txBody>
                    <a:bodyPr/>
                    <a:lstStyle/>
                    <a:p>
                      <a:pPr indent="0" lvl="0" marL="0" rtl="0" algn="ctr">
                        <a:lnSpc>
                          <a:spcPct val="115000"/>
                        </a:lnSpc>
                        <a:spcBef>
                          <a:spcPts val="0"/>
                        </a:spcBef>
                        <a:spcAft>
                          <a:spcPts val="0"/>
                        </a:spcAft>
                        <a:buNone/>
                      </a:pPr>
                      <a:r>
                        <a:rPr b="1" lang="en-US" sz="500">
                          <a:solidFill>
                            <a:srgbClr val="010000"/>
                          </a:solidFill>
                        </a:rPr>
                        <a:t>2</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test security controls based on the specific application security requirements?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US" sz="500">
                          <a:solidFill>
                            <a:srgbClr val="010000"/>
                          </a:solidFill>
                        </a:rPr>
                        <a:t>Yes, some of them</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0.2</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0.200</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00000"/>
                      </a:solidFill>
                      <a:prstDash val="solid"/>
                      <a:round/>
                      <a:headEnd len="sm" w="sm" type="none"/>
                      <a:tailEnd len="sm" w="sm" type="none"/>
                    </a:lnB>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Tests are tailored to each application and assert expected security functionality.</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B cap="flat" cmpd="sng" w="6350">
                      <a:solidFill>
                        <a:srgbClr val="000000"/>
                      </a:solidFill>
                      <a:prstDash val="solid"/>
                      <a:round/>
                      <a:headEnd len="sm" w="sm" type="none"/>
                      <a:tailEnd len="sm" w="sm" type="none"/>
                    </a:lnB>
                    <a:solidFill>
                      <a:srgbClr val="D9D9D9"/>
                    </a:solidFill>
                  </a:tcPr>
                </a:tc>
                <a:tc gridSpan="2">
                  <a:txBody>
                    <a:bodyPr/>
                    <a:lstStyle/>
                    <a:p>
                      <a:pPr indent="0" lvl="0" marL="0" rtl="0" algn="l">
                        <a:spcBef>
                          <a:spcPts val="0"/>
                        </a:spcBef>
                        <a:spcAft>
                          <a:spcPts val="0"/>
                        </a:spcAft>
                        <a:buNone/>
                      </a:pPr>
                      <a:r>
                        <a:rPr lang="en-US" sz="500">
                          <a:solidFill>
                            <a:srgbClr val="010000"/>
                          </a:solidFill>
                        </a:rPr>
                        <a:t>Test results are captured as a pass or fail condition</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10000"/>
                      </a:solidFill>
                      <a:prstDash val="solid"/>
                      <a:round/>
                      <a:headEnd len="sm" w="sm" type="none"/>
                      <a:tailEnd len="sm" w="sm" type="none"/>
                    </a:lnB>
                    <a:solidFill>
                      <a:srgbClr val="D9D9D9"/>
                    </a:solidFill>
                  </a:tcPr>
                </a:tc>
              </a:tr>
              <a:tr h="189300">
                <a:tc vMerge="1"/>
                <a:tc>
                  <a:txBody>
                    <a:bodyPr/>
                    <a:lstStyle/>
                    <a:p>
                      <a:pPr indent="0" lvl="0" marL="0" rtl="0" algn="ctr">
                        <a:lnSpc>
                          <a:spcPct val="115000"/>
                        </a:lnSpc>
                        <a:spcBef>
                          <a:spcPts val="0"/>
                        </a:spcBef>
                        <a:spcAft>
                          <a:spcPts val="0"/>
                        </a:spcAft>
                        <a:buNone/>
                      </a:pPr>
                      <a:r>
                        <a:rPr b="1" lang="en-US" sz="500">
                          <a:solidFill>
                            <a:srgbClr val="010000"/>
                          </a:solidFill>
                        </a:rPr>
                        <a:t>3</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automatically test applications for security regressions?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US" sz="500">
                          <a:solidFill>
                            <a:srgbClr val="010000"/>
                          </a:solidFill>
                        </a:rPr>
                        <a:t>No</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0.000</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00000"/>
                      </a:solidFill>
                      <a:prstDash val="solid"/>
                      <a:round/>
                      <a:headEnd len="sm" w="sm" type="none"/>
                      <a:tailEnd len="sm" w="sm" type="none"/>
                    </a:lnB>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Tests are consistently written for all identified bugs (possibly exceeding a pre-defined severity threshhold)</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B cap="flat" cmpd="sng" w="6350">
                      <a:solidFill>
                        <a:srgbClr val="000000"/>
                      </a:solidFill>
                      <a:prstDash val="solid"/>
                      <a:round/>
                      <a:headEnd len="sm" w="sm" type="none"/>
                      <a:tailEnd len="sm" w="sm" type="none"/>
                    </a:lnB>
                    <a:solidFill>
                      <a:srgbClr val="D9D9D9"/>
                    </a:solidFill>
                  </a:tcPr>
                </a:tc>
                <a:tc gridSpan="2">
                  <a:txBody>
                    <a:bodyPr/>
                    <a:lstStyle/>
                    <a:p>
                      <a:pPr indent="0" lvl="0" marL="0" rtl="0" algn="l">
                        <a:spcBef>
                          <a:spcPts val="0"/>
                        </a:spcBef>
                        <a:spcAft>
                          <a:spcPts val="0"/>
                        </a:spcAft>
                        <a:buNone/>
                      </a:pPr>
                      <a:r>
                        <a:rPr lang="en-US" sz="500">
                          <a:solidFill>
                            <a:srgbClr val="010000"/>
                          </a:solidFill>
                        </a:rPr>
                        <a:t>Security tests are collected in a test suite that is part of the existing unit testing framework</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r>
              <a:tr h="189300">
                <a:tc gridSpan="7">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DDD9C4"/>
                    </a:solidFill>
                  </a:tcPr>
                </a:tc>
                <a:tc hMerge="1"/>
                <a:tc hMerge="1"/>
                <a:tc hMerge="1"/>
                <a:tc hMerge="1"/>
                <a:tc hMerge="1"/>
                <a:tc hMerge="1"/>
              </a:tr>
              <a:tr h="189300">
                <a:tc rowSpan="10">
                  <a:txBody>
                    <a:bodyPr/>
                    <a:lstStyle/>
                    <a:p>
                      <a:pPr indent="0" lvl="0" marL="0" rtl="0" algn="ctr">
                        <a:lnSpc>
                          <a:spcPct val="115000"/>
                        </a:lnSpc>
                        <a:spcBef>
                          <a:spcPts val="0"/>
                        </a:spcBef>
                        <a:spcAft>
                          <a:spcPts val="0"/>
                        </a:spcAft>
                        <a:buNone/>
                      </a:pPr>
                      <a:r>
                        <a:rPr b="1" lang="en-US" sz="500">
                          <a:solidFill>
                            <a:srgbClr val="010000"/>
                          </a:solidFill>
                        </a:rPr>
                        <a:t>B: Misuse/Abuse Testing</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8BAA88"/>
                    </a:solidFill>
                  </a:tcPr>
                </a:tc>
                <a:tc>
                  <a:txBody>
                    <a:bodyPr/>
                    <a:lstStyle/>
                    <a:p>
                      <a:pPr indent="0" lvl="0" marL="0" rtl="0" algn="ctr">
                        <a:lnSpc>
                          <a:spcPct val="115000"/>
                        </a:lnSpc>
                        <a:spcBef>
                          <a:spcPts val="0"/>
                        </a:spcBef>
                        <a:spcAft>
                          <a:spcPts val="0"/>
                        </a:spcAft>
                        <a:buNone/>
                      </a:pPr>
                      <a:r>
                        <a:rPr b="1" lang="en-US" sz="500">
                          <a:solidFill>
                            <a:srgbClr val="010000"/>
                          </a:solidFill>
                        </a:rPr>
                        <a:t>1</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test applications using randomization techniques?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US" sz="500">
                          <a:solidFill>
                            <a:srgbClr val="010000"/>
                          </a:solidFill>
                        </a:rPr>
                        <a:t>Yes, at least half of them</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0.5</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Testing covers most or all of the application's main input parameters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solidFill>
                      <a:srgbClr val="D9D9D9"/>
                    </a:solidFill>
                  </a:tcPr>
                </a:tc>
                <a:tc gridSpan="2">
                  <a:txBody>
                    <a:bodyPr/>
                    <a:lstStyle/>
                    <a:p>
                      <a:pPr indent="0" lvl="0" marL="0" rtl="0" algn="l">
                        <a:spcBef>
                          <a:spcPts val="0"/>
                        </a:spcBef>
                        <a:spcAft>
                          <a:spcPts val="0"/>
                        </a:spcAft>
                        <a:buNone/>
                      </a:pPr>
                      <a:r>
                        <a:rPr lang="en-US" sz="500">
                          <a:solidFill>
                            <a:srgbClr val="010000"/>
                          </a:solidFill>
                        </a:rPr>
                        <a:t>All application crashes are recorded and systematically inspected for security impact</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D9D9D9"/>
                    </a:solidFill>
                  </a:tcPr>
                </a:tc>
              </a:tr>
              <a:tr h="189300">
                <a:tc vMerge="1"/>
                <a:tc>
                  <a:txBody>
                    <a:bodyPr/>
                    <a:lstStyle/>
                    <a:p>
                      <a:pPr indent="0" lvl="0" marL="0" rtl="0" algn="ctr">
                        <a:lnSpc>
                          <a:spcPct val="115000"/>
                        </a:lnSpc>
                        <a:spcBef>
                          <a:spcPts val="0"/>
                        </a:spcBef>
                        <a:spcAft>
                          <a:spcPts val="0"/>
                        </a:spcAft>
                        <a:buNone/>
                      </a:pPr>
                      <a:r>
                        <a:rPr b="1" lang="en-US" sz="500">
                          <a:solidFill>
                            <a:srgbClr val="010000"/>
                          </a:solidFill>
                        </a:rPr>
                        <a:t>2</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create abuse cases from functional requirements and use them to drive security tests?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US" sz="500">
                          <a:solidFill>
                            <a:srgbClr val="010000"/>
                          </a:solidFill>
                        </a:rPr>
                        <a:t>Yes, sometimes</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500">
                          <a:solidFill>
                            <a:srgbClr val="010000"/>
                          </a:solidFill>
                        </a:rPr>
                        <a:t>0.2</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Important business functionality has corresponding abuse cases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solidFill>
                      <a:srgbClr val="D9D9D9"/>
                    </a:solidFill>
                  </a:tcPr>
                </a:tc>
                <a:tc gridSpan="2">
                  <a:txBody>
                    <a:bodyPr/>
                    <a:lstStyle/>
                    <a:p>
                      <a:pPr indent="0" lvl="0" marL="0" rtl="0" algn="l">
                        <a:spcBef>
                          <a:spcPts val="0"/>
                        </a:spcBef>
                        <a:spcAft>
                          <a:spcPts val="0"/>
                        </a:spcAft>
                        <a:buNone/>
                      </a:pPr>
                      <a:r>
                        <a:rPr lang="en-US" sz="500">
                          <a:solidFill>
                            <a:srgbClr val="010000"/>
                          </a:solidFill>
                        </a:rPr>
                        <a:t>You build abuse stories around relevant personas with well-defined motivations and characteristics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solidFill>
                      <a:srgbClr val="D9D9D9"/>
                    </a:solidFill>
                  </a:tcPr>
                </a:tc>
                <a:tc gridSpan="2">
                  <a:txBody>
                    <a:bodyPr/>
                    <a:lstStyle/>
                    <a:p>
                      <a:pPr indent="0" lvl="0" marL="0" rtl="0" algn="l">
                        <a:spcBef>
                          <a:spcPts val="0"/>
                        </a:spcBef>
                        <a:spcAft>
                          <a:spcPts val="0"/>
                        </a:spcAft>
                        <a:buNone/>
                      </a:pPr>
                      <a:r>
                        <a:rPr lang="en-US" sz="500">
                          <a:solidFill>
                            <a:srgbClr val="010000"/>
                          </a:solidFill>
                        </a:rPr>
                        <a:t>You capture identified weaknesses as security requirements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D9D9D9"/>
                    </a:solidFill>
                  </a:tcPr>
                </a:tc>
              </a:tr>
              <a:tr h="189300">
                <a:tc vMerge="1"/>
                <a:tc>
                  <a:txBody>
                    <a:bodyPr/>
                    <a:lstStyle/>
                    <a:p>
                      <a:pPr indent="0" lvl="0" marL="0" rtl="0" algn="ctr">
                        <a:lnSpc>
                          <a:spcPct val="115000"/>
                        </a:lnSpc>
                        <a:spcBef>
                          <a:spcPts val="0"/>
                        </a:spcBef>
                        <a:spcAft>
                          <a:spcPts val="0"/>
                        </a:spcAft>
                        <a:buNone/>
                      </a:pPr>
                      <a:r>
                        <a:rPr b="1" lang="en-US" sz="500">
                          <a:solidFill>
                            <a:srgbClr val="010000"/>
                          </a:solidFill>
                        </a:rPr>
                        <a:t>3</a:t>
                      </a:r>
                      <a:endParaRPr b="1" sz="500">
                        <a:solidFill>
                          <a:srgbClr val="010000"/>
                        </a:solidFill>
                      </a:endParaRPr>
                    </a:p>
                  </a:txBody>
                  <a:tcPr marT="9525" marB="91425" marR="9525" marL="95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8BAA88"/>
                    </a:solidFill>
                  </a:tcPr>
                </a:tc>
                <a:tc gridSpan="2">
                  <a:txBody>
                    <a:bodyPr/>
                    <a:lstStyle/>
                    <a:p>
                      <a:pPr indent="0" lvl="0" marL="0" rtl="0" algn="l">
                        <a:spcBef>
                          <a:spcPts val="0"/>
                        </a:spcBef>
                        <a:spcAft>
                          <a:spcPts val="0"/>
                        </a:spcAft>
                        <a:buNone/>
                      </a:pPr>
                      <a:r>
                        <a:rPr b="1" lang="en-US" sz="500">
                          <a:solidFill>
                            <a:srgbClr val="010000"/>
                          </a:solidFill>
                        </a:rPr>
                        <a:t>Do you perform denial of service and security stress testing?</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a:txBody>
                    <a:bodyPr/>
                    <a:lstStyle/>
                    <a:p>
                      <a:pPr indent="0" lvl="0" marL="0" rtl="0" algn="ctr">
                        <a:lnSpc>
                          <a:spcPct val="115000"/>
                        </a:lnSpc>
                        <a:spcBef>
                          <a:spcPts val="0"/>
                        </a:spcBef>
                        <a:spcAft>
                          <a:spcPts val="0"/>
                        </a:spcAft>
                        <a:buNone/>
                      </a:pPr>
                      <a:r>
                        <a:rPr b="1" lang="en-US" sz="500">
                          <a:solidFill>
                            <a:srgbClr val="010000"/>
                          </a:solidFill>
                        </a:rPr>
                        <a:t>No</a:t>
                      </a:r>
                      <a:endParaRPr b="1" sz="500">
                        <a:solidFill>
                          <a:srgbClr val="010000"/>
                        </a:solidFill>
                      </a:endParaRPr>
                    </a:p>
                  </a:txBody>
                  <a:tcPr marT="9525" marB="91425" marR="9525" marL="9525" anchor="b">
                    <a:lnL cap="flat" cmpd="sng" w="6350">
                      <a:solidFill>
                        <a:srgbClr val="00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500">
                          <a:solidFill>
                            <a:srgbClr val="010000"/>
                          </a:solidFill>
                        </a:rPr>
                        <a:t>0</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B cap="flat" cmpd="sng" w="6350">
                      <a:solidFill>
                        <a:srgbClr val="000000"/>
                      </a:solidFill>
                      <a:prstDash val="solid"/>
                      <a:round/>
                      <a:headEnd len="sm" w="sm" type="none"/>
                      <a:tailEnd len="sm" w="sm" type="none"/>
                    </a:lnB>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lnT cap="flat" cmpd="sng" w="6350">
                      <a:solidFill>
                        <a:srgbClr val="000000"/>
                      </a:solidFill>
                      <a:prstDash val="solid"/>
                      <a:round/>
                      <a:headEnd len="sm" w="sm" type="none"/>
                      <a:tailEnd len="sm" w="sm" type="none"/>
                    </a:lnT>
                    <a:solidFill>
                      <a:srgbClr val="D9D9D9"/>
                    </a:solidFill>
                  </a:tcPr>
                </a:tc>
                <a:tc gridSpan="2">
                  <a:txBody>
                    <a:bodyPr/>
                    <a:lstStyle/>
                    <a:p>
                      <a:pPr indent="0" lvl="0" marL="0" rtl="0" algn="l">
                        <a:spcBef>
                          <a:spcPts val="0"/>
                        </a:spcBef>
                        <a:spcAft>
                          <a:spcPts val="0"/>
                        </a:spcAft>
                        <a:buNone/>
                      </a:pPr>
                      <a:r>
                        <a:rPr lang="en-US" sz="500">
                          <a:solidFill>
                            <a:srgbClr val="010000"/>
                          </a:solidFill>
                        </a:rPr>
                        <a:t>Stress tests target specific application resources (e.g. memory exhaustion by saving large amounts of data to a user session)</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solidFill>
                      <a:srgbClr val="D9D9D9"/>
                    </a:solidFill>
                  </a:tcPr>
                </a:tc>
              </a:tr>
              <a:tr h="189300">
                <a:tc vMerge="1"/>
                <a:tc>
                  <a:txBody>
                    <a:bodyPr/>
                    <a:lstStyle/>
                    <a:p>
                      <a:pPr indent="0" lvl="0" marL="0" rtl="0" algn="r">
                        <a:lnSpc>
                          <a:spcPct val="115000"/>
                        </a:lnSpc>
                        <a:spcBef>
                          <a:spcPts val="0"/>
                        </a:spcBef>
                        <a:spcAft>
                          <a:spcPts val="0"/>
                        </a:spcAft>
                        <a:buNone/>
                      </a:pPr>
                      <a:r>
                        <a:rPr i="1" lang="en-US" sz="500">
                          <a:solidFill>
                            <a:srgbClr val="010000"/>
                          </a:solidFill>
                        </a:rPr>
                        <a:t>QC:</a:t>
                      </a:r>
                      <a:endParaRPr i="1" sz="500">
                        <a:solidFill>
                          <a:srgbClr val="010000"/>
                        </a:solidFill>
                      </a:endParaRPr>
                    </a:p>
                  </a:txBody>
                  <a:tcPr marT="9525" marB="91425" marR="9525" marL="9525">
                    <a:lnL cap="flat" cmpd="sng" w="6350">
                      <a:solidFill>
                        <a:srgbClr val="000000"/>
                      </a:solidFill>
                      <a:prstDash val="solid"/>
                      <a:round/>
                      <a:headEnd len="sm" w="sm" type="none"/>
                      <a:tailEnd len="sm" w="sm" type="none"/>
                    </a:lnL>
                    <a:solidFill>
                      <a:srgbClr val="D9D9D9"/>
                    </a:solidFill>
                  </a:tcPr>
                </a:tc>
                <a:tc gridSpan="2">
                  <a:txBody>
                    <a:bodyPr/>
                    <a:lstStyle/>
                    <a:p>
                      <a:pPr indent="0" lvl="0" marL="0" rtl="0" algn="l">
                        <a:spcBef>
                          <a:spcPts val="0"/>
                        </a:spcBef>
                        <a:spcAft>
                          <a:spcPts val="0"/>
                        </a:spcAft>
                        <a:buNone/>
                      </a:pPr>
                      <a:r>
                        <a:rPr lang="en-US" sz="500">
                          <a:solidFill>
                            <a:srgbClr val="010000"/>
                          </a:solidFill>
                        </a:rPr>
                        <a:t>You design tests around relevant personas with well-defined capabilities (knowledge, resources)</a:t>
                      </a:r>
                      <a:endParaRPr sz="500">
                        <a:solidFill>
                          <a:srgbClr val="010000"/>
                        </a:solidFill>
                      </a:endParaRPr>
                    </a:p>
                  </a:txBody>
                  <a:tcPr marT="9525" marB="91425" marR="9525" marL="9525" anchor="b">
                    <a:lnR cap="flat" cmpd="sng" w="6350">
                      <a:solidFill>
                        <a:srgbClr val="010000"/>
                      </a:solidFill>
                      <a:prstDash val="solid"/>
                      <a:round/>
                      <a:headEnd len="sm" w="sm" type="none"/>
                      <a:tailEnd len="sm" w="sm" type="none"/>
                    </a:lnR>
                    <a:solidFill>
                      <a:srgbClr val="D9D9D9"/>
                    </a:solidFill>
                  </a:tcPr>
                </a:tc>
                <a:tc hMerge="1"/>
                <a:tc>
                  <a:txBody>
                    <a:bodyPr/>
                    <a:lstStyle/>
                    <a:p>
                      <a:pPr indent="0" lvl="0" marL="0" rtl="0" algn="ctr">
                        <a:lnSpc>
                          <a:spcPct val="115000"/>
                        </a:lnSpc>
                        <a:spcBef>
                          <a:spcPts val="0"/>
                        </a:spcBef>
                        <a:spcAft>
                          <a:spcPts val="0"/>
                        </a:spcAft>
                        <a:buNone/>
                      </a:pPr>
                      <a:r>
                        <a:rPr b="1" lang="en-US" sz="500">
                          <a:solidFill>
                            <a:srgbClr val="010000"/>
                          </a:solidFill>
                        </a:rPr>
                        <a:t> </a:t>
                      </a:r>
                      <a:endParaRPr b="1"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solidFill>
                      <a:srgbClr val="D9D9D9"/>
                    </a:solidFill>
                  </a:tcPr>
                </a:tc>
                <a:tc>
                  <a:txBody>
                    <a:bodyPr/>
                    <a:lstStyle/>
                    <a:p>
                      <a:pPr indent="0" lvl="0" marL="0" rtl="0" algn="ctr">
                        <a:lnSpc>
                          <a:spcPct val="115000"/>
                        </a:lnSpc>
                        <a:spcBef>
                          <a:spcPts val="0"/>
                        </a:spcBef>
                        <a:spcAft>
                          <a:spcPts val="0"/>
                        </a:spcAft>
                        <a:buNone/>
                      </a:pPr>
                      <a:r>
                        <a:rPr lang="en-US" sz="500">
                          <a:solidFill>
                            <a:srgbClr val="010000"/>
                          </a:solidFill>
                        </a:rPr>
                        <a:t> </a:t>
                      </a:r>
                      <a:endParaRPr sz="500">
                        <a:solidFill>
                          <a:srgbClr val="010000"/>
                        </a:solidFill>
                      </a:endParaRPr>
                    </a:p>
                  </a:txBody>
                  <a:tcPr marT="9525" marB="91425" marR="9525" marL="9525" anchor="b">
                    <a:lnL cap="flat" cmpd="sng" w="6350">
                      <a:solidFill>
                        <a:srgbClr val="010000"/>
                      </a:solidFill>
                      <a:prstDash val="solid"/>
                      <a:round/>
                      <a:headEnd len="sm" w="sm" type="none"/>
                      <a:tailEnd len="sm" w="sm" type="none"/>
                    </a:lnL>
                    <a:lnR cap="flat" cmpd="sng" w="6350">
                      <a:solidFill>
                        <a:srgbClr val="000000"/>
                      </a:solidFill>
                      <a:prstDash val="solid"/>
                      <a:round/>
                      <a:headEnd len="sm" w="sm" type="none"/>
                      <a:tailEnd len="sm" w="sm" type="none"/>
                    </a:lnR>
                    <a:solidFill>
                      <a:srgbClr val="D9D9D9"/>
                    </a:solidFill>
                  </a:tcPr>
                </a:tc>
              </a:tr>
            </a:tbl>
          </a:graphicData>
        </a:graphic>
      </p:graphicFrame>
      <p:graphicFrame>
        <p:nvGraphicFramePr>
          <p:cNvPr id="853" name="Google Shape;853;p51"/>
          <p:cNvGraphicFramePr/>
          <p:nvPr/>
        </p:nvGraphicFramePr>
        <p:xfrm>
          <a:off x="8587325" y="74400"/>
          <a:ext cx="3000000" cy="3000000"/>
        </p:xfrm>
        <a:graphic>
          <a:graphicData uri="http://schemas.openxmlformats.org/drawingml/2006/table">
            <a:tbl>
              <a:tblPr>
                <a:noFill/>
                <a:tableStyleId>{B36E4878-50D1-4887-8C01-59761D5791A0}</a:tableStyleId>
              </a:tblPr>
              <a:tblGrid>
                <a:gridCol w="556675"/>
              </a:tblGrid>
              <a:tr h="352600">
                <a:tc>
                  <a:txBody>
                    <a:bodyPr/>
                    <a:lstStyle/>
                    <a:p>
                      <a:pPr indent="0" lvl="0" marL="0" rtl="0" algn="ctr">
                        <a:lnSpc>
                          <a:spcPct val="115000"/>
                        </a:lnSpc>
                        <a:spcBef>
                          <a:spcPts val="0"/>
                        </a:spcBef>
                        <a:spcAft>
                          <a:spcPts val="0"/>
                        </a:spcAft>
                        <a:buNone/>
                      </a:pPr>
                      <a:r>
                        <a:rPr b="1" lang="en-US" sz="800">
                          <a:solidFill>
                            <a:srgbClr val="010000"/>
                          </a:solidFill>
                        </a:rPr>
                        <a:t>Rating</a:t>
                      </a:r>
                      <a:endParaRPr b="1" sz="800">
                        <a:solidFill>
                          <a:srgbClr val="010000"/>
                        </a:solidFill>
                      </a:endParaRPr>
                    </a:p>
                  </a:txBody>
                  <a:tcPr marT="91425" marB="91425" marR="91425" marL="91425" anchor="b">
                    <a:lnL cap="flat" cmpd="sng" w="6350">
                      <a:solidFill>
                        <a:srgbClr val="010000"/>
                      </a:solidFill>
                      <a:prstDash val="solid"/>
                      <a:round/>
                      <a:headEnd len="sm" w="sm" type="none"/>
                      <a:tailEnd len="sm" w="sm" type="none"/>
                    </a:lnL>
                    <a:lnR cap="flat" cmpd="sng" w="6350">
                      <a:solidFill>
                        <a:srgbClr val="010000"/>
                      </a:solidFill>
                      <a:prstDash val="solid"/>
                      <a:round/>
                      <a:headEnd len="sm" w="sm" type="none"/>
                      <a:tailEnd len="sm" w="sm" type="none"/>
                    </a:lnR>
                    <a:lnT cap="flat" cmpd="sng" w="6350">
                      <a:solidFill>
                        <a:srgbClr val="010000"/>
                      </a:solidFill>
                      <a:prstDash val="solid"/>
                      <a:round/>
                      <a:headEnd len="sm" w="sm" type="none"/>
                      <a:tailEnd len="sm" w="sm" type="none"/>
                    </a:lnT>
                    <a:lnB cap="flat" cmpd="sng" w="6350">
                      <a:solidFill>
                        <a:srgbClr val="010000"/>
                      </a:solidFill>
                      <a:prstDash val="solid"/>
                      <a:round/>
                      <a:headEnd len="sm" w="sm" type="none"/>
                      <a:tailEnd len="sm" w="sm" type="none"/>
                    </a:lnB>
                    <a:solidFill>
                      <a:srgbClr val="8BAA88"/>
                    </a:solidFill>
                  </a:tcPr>
                </a:tc>
              </a:tr>
              <a:tr h="18750">
                <a:tc rowSpan="3">
                  <a:txBody>
                    <a:bodyPr/>
                    <a:lstStyle/>
                    <a:p>
                      <a:pPr indent="0" lvl="0" marL="0" rtl="0" algn="ctr">
                        <a:lnSpc>
                          <a:spcPct val="115000"/>
                        </a:lnSpc>
                        <a:spcBef>
                          <a:spcPts val="0"/>
                        </a:spcBef>
                        <a:spcAft>
                          <a:spcPts val="0"/>
                        </a:spcAft>
                        <a:buNone/>
                      </a:pPr>
                      <a:r>
                        <a:rPr b="1" lang="en-US" sz="800">
                          <a:solidFill>
                            <a:srgbClr val="010000"/>
                          </a:solidFill>
                        </a:rPr>
                        <a:t>0.95</a:t>
                      </a:r>
                      <a:endParaRPr b="1" sz="800">
                        <a:solidFill>
                          <a:srgbClr val="010000"/>
                        </a:solidFill>
                      </a:endParaRPr>
                    </a:p>
                  </a:txBody>
                  <a:tcPr marT="91425" marB="91425" marR="91425" marL="91425" anchor="ctr">
                    <a:lnL cap="flat" cmpd="sng" w="6350">
                      <a:solidFill>
                        <a:srgbClr val="010000"/>
                      </a:solidFill>
                      <a:prstDash val="solid"/>
                      <a:round/>
                      <a:headEnd len="sm" w="sm" type="none"/>
                      <a:tailEnd len="sm" w="sm" type="none"/>
                    </a:lnL>
                    <a:lnT cap="flat" cmpd="sng" w="6350">
                      <a:solidFill>
                        <a:srgbClr val="010000"/>
                      </a:solidFill>
                      <a:prstDash val="solid"/>
                      <a:round/>
                      <a:headEnd len="sm" w="sm" type="none"/>
                      <a:tailEnd len="sm" w="sm" type="none"/>
                    </a:lnT>
                    <a:solidFill>
                      <a:srgbClr val="8BAA88"/>
                    </a:solidFill>
                  </a:tcPr>
                </a:tc>
              </a:tr>
              <a:tr h="10800">
                <a:tc vMerge="1"/>
              </a:tr>
              <a:tr h="337975">
                <a:tc vMerge="1"/>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Creating Scorecards</a:t>
            </a:r>
            <a:endParaRPr/>
          </a:p>
        </p:txBody>
      </p:sp>
      <p:sp>
        <p:nvSpPr>
          <p:cNvPr id="859" name="Google Shape;859;p52"/>
          <p:cNvSpPr txBox="1"/>
          <p:nvPr>
            <p:ph idx="4294967295" type="body"/>
          </p:nvPr>
        </p:nvSpPr>
        <p:spPr>
          <a:xfrm>
            <a:off x="457200" y="1200150"/>
            <a:ext cx="5486400" cy="33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Gap analysis</a:t>
            </a:r>
            <a:endParaRPr sz="2800"/>
          </a:p>
          <a:p>
            <a:pPr indent="-330200" lvl="0" marL="457200" rtl="0" algn="l">
              <a:lnSpc>
                <a:spcPct val="100000"/>
              </a:lnSpc>
              <a:spcBef>
                <a:spcPts val="703"/>
              </a:spcBef>
              <a:spcAft>
                <a:spcPts val="0"/>
              </a:spcAft>
              <a:buSzPts val="1600"/>
              <a:buChar char="•"/>
            </a:pPr>
            <a:r>
              <a:rPr lang="en-US" sz="1600"/>
              <a:t>Capturing scores from detailed assessments versus expected performance levels </a:t>
            </a:r>
            <a:endParaRPr sz="1600"/>
          </a:p>
          <a:p>
            <a:pPr indent="0" lvl="0" marL="0" rtl="0" algn="l">
              <a:lnSpc>
                <a:spcPct val="100000"/>
              </a:lnSpc>
              <a:spcBef>
                <a:spcPts val="703"/>
              </a:spcBef>
              <a:spcAft>
                <a:spcPts val="0"/>
              </a:spcAft>
              <a:buNone/>
            </a:pPr>
            <a:r>
              <a:rPr lang="en-US" sz="2800"/>
              <a:t>Demonstrating improvement</a:t>
            </a:r>
            <a:endParaRPr sz="2800"/>
          </a:p>
          <a:p>
            <a:pPr indent="-330200" lvl="0" marL="457200" rtl="0" algn="l">
              <a:lnSpc>
                <a:spcPct val="100000"/>
              </a:lnSpc>
              <a:spcBef>
                <a:spcPts val="703"/>
              </a:spcBef>
              <a:spcAft>
                <a:spcPts val="0"/>
              </a:spcAft>
              <a:buSzPts val="1600"/>
              <a:buChar char="•"/>
            </a:pPr>
            <a:r>
              <a:rPr lang="en-US" sz="1600"/>
              <a:t>Capturing scores from before and after an iteration of assurance program build-out </a:t>
            </a:r>
            <a:endParaRPr sz="1600"/>
          </a:p>
          <a:p>
            <a:pPr indent="0" lvl="0" marL="0" rtl="0" algn="l">
              <a:lnSpc>
                <a:spcPct val="100000"/>
              </a:lnSpc>
              <a:spcBef>
                <a:spcPts val="703"/>
              </a:spcBef>
              <a:spcAft>
                <a:spcPts val="0"/>
              </a:spcAft>
              <a:buNone/>
            </a:pPr>
            <a:r>
              <a:rPr lang="en-US" sz="2800"/>
              <a:t>Ongoing measurement</a:t>
            </a:r>
            <a:endParaRPr sz="2800"/>
          </a:p>
          <a:p>
            <a:pPr indent="-330200" lvl="0" marL="457200" rtl="0" algn="l">
              <a:lnSpc>
                <a:spcPct val="100000"/>
              </a:lnSpc>
              <a:spcBef>
                <a:spcPts val="703"/>
              </a:spcBef>
              <a:spcAft>
                <a:spcPts val="0"/>
              </a:spcAft>
              <a:buSzPts val="1600"/>
              <a:buChar char="•"/>
            </a:pPr>
            <a:r>
              <a:rPr lang="en-US" sz="1600"/>
              <a:t>Capturing scores over consistent timeframe for an assurance program already in place</a:t>
            </a:r>
            <a:endParaRPr sz="1600"/>
          </a:p>
        </p:txBody>
      </p:sp>
      <p:pic>
        <p:nvPicPr>
          <p:cNvPr id="860" name="Google Shape;860;p52"/>
          <p:cNvPicPr preferRelativeResize="0"/>
          <p:nvPr/>
        </p:nvPicPr>
        <p:blipFill rotWithShape="1">
          <a:blip r:embed="rId3">
            <a:alphaModFix/>
          </a:blip>
          <a:srcRect b="0" l="0" r="0" t="0"/>
          <a:stretch/>
        </p:blipFill>
        <p:spPr>
          <a:xfrm>
            <a:off x="7139850" y="1063374"/>
            <a:ext cx="1546944" cy="3189651"/>
          </a:xfrm>
          <a:prstGeom prst="rect">
            <a:avLst/>
          </a:prstGeom>
          <a:noFill/>
          <a:ln>
            <a:noFill/>
          </a:ln>
          <a:effectLst>
            <a:outerShdw blurRad="952500" rotWithShape="0" algn="ctr">
              <a:schemeClr val="dk2">
                <a:alpha val="74901"/>
              </a:scheme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Roadmap </a:t>
            </a:r>
            <a:r>
              <a:rPr lang="en-US"/>
              <a:t>T</a:t>
            </a:r>
            <a:r>
              <a:rPr lang="en-US"/>
              <a:t>emplates</a:t>
            </a:r>
            <a:endParaRPr/>
          </a:p>
        </p:txBody>
      </p:sp>
      <p:sp>
        <p:nvSpPr>
          <p:cNvPr id="866" name="Google Shape;866;p53"/>
          <p:cNvSpPr txBox="1"/>
          <p:nvPr>
            <p:ph idx="4294967295" type="body"/>
          </p:nvPr>
        </p:nvSpPr>
        <p:spPr>
          <a:xfrm>
            <a:off x="457200" y="1200150"/>
            <a:ext cx="5486400" cy="33945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2000"/>
              <a:t>To make the “building blocks” usable,  SAMM defines Roadmap templates for typical kinds of organizations</a:t>
            </a:r>
            <a:endParaRPr sz="2000"/>
          </a:p>
          <a:p>
            <a:pPr indent="-317500" lvl="0" marL="457200" rtl="0" algn="l">
              <a:spcBef>
                <a:spcPts val="640"/>
              </a:spcBef>
              <a:spcAft>
                <a:spcPts val="0"/>
              </a:spcAft>
              <a:buSzPts val="1400"/>
              <a:buChar char="•"/>
            </a:pPr>
            <a:r>
              <a:rPr lang="en-US" sz="1400"/>
              <a:t>Independent Software Vendors</a:t>
            </a:r>
            <a:endParaRPr sz="1400"/>
          </a:p>
          <a:p>
            <a:pPr indent="-317500" lvl="0" marL="457200" rtl="0" algn="l">
              <a:spcBef>
                <a:spcPts val="0"/>
              </a:spcBef>
              <a:spcAft>
                <a:spcPts val="0"/>
              </a:spcAft>
              <a:buSzPts val="1400"/>
              <a:buChar char="•"/>
            </a:pPr>
            <a:r>
              <a:rPr lang="en-US" sz="1400"/>
              <a:t>Online Service Providers</a:t>
            </a:r>
            <a:endParaRPr sz="1400"/>
          </a:p>
          <a:p>
            <a:pPr indent="-317500" lvl="0" marL="457200" rtl="0" algn="l">
              <a:spcBef>
                <a:spcPts val="0"/>
              </a:spcBef>
              <a:spcAft>
                <a:spcPts val="0"/>
              </a:spcAft>
              <a:buSzPts val="1400"/>
              <a:buChar char="•"/>
            </a:pPr>
            <a:r>
              <a:rPr lang="en-US" sz="1400"/>
              <a:t>Financial Services Organizations</a:t>
            </a:r>
            <a:endParaRPr sz="1400"/>
          </a:p>
          <a:p>
            <a:pPr indent="-317500" lvl="0" marL="457200" rtl="0" algn="l">
              <a:spcBef>
                <a:spcPts val="0"/>
              </a:spcBef>
              <a:spcAft>
                <a:spcPts val="0"/>
              </a:spcAft>
              <a:buSzPts val="1400"/>
              <a:buChar char="•"/>
            </a:pPr>
            <a:r>
              <a:rPr lang="en-US" sz="1400"/>
              <a:t>Government Organizations</a:t>
            </a:r>
            <a:endParaRPr sz="1400"/>
          </a:p>
          <a:p>
            <a:pPr indent="0" lvl="0" marL="0" rtl="0" algn="l">
              <a:spcBef>
                <a:spcPts val="640"/>
              </a:spcBef>
              <a:spcAft>
                <a:spcPts val="0"/>
              </a:spcAft>
              <a:buNone/>
            </a:pPr>
            <a:r>
              <a:rPr lang="en-US" sz="2000"/>
              <a:t>Organization types chosen because</a:t>
            </a:r>
            <a:endParaRPr sz="2000"/>
          </a:p>
          <a:p>
            <a:pPr indent="-317500" lvl="0" marL="457200" rtl="0" algn="l">
              <a:spcBef>
                <a:spcPts val="640"/>
              </a:spcBef>
              <a:spcAft>
                <a:spcPts val="0"/>
              </a:spcAft>
              <a:buSzPts val="1400"/>
              <a:buChar char="•"/>
            </a:pPr>
            <a:r>
              <a:rPr lang="en-US" sz="1400"/>
              <a:t>They represent common use-cases</a:t>
            </a:r>
            <a:endParaRPr sz="1400"/>
          </a:p>
          <a:p>
            <a:pPr indent="-317500" lvl="0" marL="457200" rtl="0" algn="l">
              <a:spcBef>
                <a:spcPts val="0"/>
              </a:spcBef>
              <a:spcAft>
                <a:spcPts val="0"/>
              </a:spcAft>
              <a:buSzPts val="1400"/>
              <a:buChar char="•"/>
            </a:pPr>
            <a:r>
              <a:rPr lang="en-US" sz="1400"/>
              <a:t>Each organization has variations in typical software-induced risk</a:t>
            </a:r>
            <a:endParaRPr sz="1400"/>
          </a:p>
          <a:p>
            <a:pPr indent="-317500" lvl="0" marL="457200" rtl="0" algn="l">
              <a:spcBef>
                <a:spcPts val="0"/>
              </a:spcBef>
              <a:spcAft>
                <a:spcPts val="0"/>
              </a:spcAft>
              <a:buSzPts val="1400"/>
              <a:buChar char="•"/>
            </a:pPr>
            <a:r>
              <a:rPr lang="en-US" sz="1400"/>
              <a:t>Optimal creation of an assurance program is unique</a:t>
            </a:r>
            <a:endParaRPr sz="1400"/>
          </a:p>
        </p:txBody>
      </p:sp>
      <p:pic>
        <p:nvPicPr>
          <p:cNvPr id="867" name="Google Shape;867;p53"/>
          <p:cNvPicPr preferRelativeResize="0"/>
          <p:nvPr/>
        </p:nvPicPr>
        <p:blipFill rotWithShape="1">
          <a:blip r:embed="rId3">
            <a:alphaModFix/>
          </a:blip>
          <a:srcRect b="0" l="0" r="0" t="0"/>
          <a:stretch/>
        </p:blipFill>
        <p:spPr>
          <a:xfrm>
            <a:off x="7206500" y="1200152"/>
            <a:ext cx="1480297" cy="3051800"/>
          </a:xfrm>
          <a:prstGeom prst="rect">
            <a:avLst/>
          </a:prstGeom>
          <a:noFill/>
          <a:ln>
            <a:noFill/>
          </a:ln>
          <a:effectLst>
            <a:outerShdw blurRad="952500" rotWithShape="0" algn="ctr">
              <a:schemeClr val="dk2">
                <a:alpha val="74901"/>
              </a:scheme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Two</a:t>
            </a:r>
            <a:endParaRPr/>
          </a:p>
        </p:txBody>
      </p:sp>
      <p:sp>
        <p:nvSpPr>
          <p:cNvPr id="873" name="Google Shape;873;p54"/>
          <p:cNvSpPr txBox="1"/>
          <p:nvPr>
            <p:ph idx="4294967295" type="body"/>
          </p:nvPr>
        </p:nvSpPr>
        <p:spPr>
          <a:xfrm>
            <a:off x="457200" y="1214125"/>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OWASP SAMM Tools</a:t>
            </a:r>
            <a:endParaRPr sz="2400"/>
          </a:p>
          <a:p>
            <a:pPr indent="0" lvl="0" marL="0" rtl="0" algn="l">
              <a:spcBef>
                <a:spcPts val="0"/>
              </a:spcBef>
              <a:spcAft>
                <a:spcPts val="0"/>
              </a:spcAft>
              <a:buClr>
                <a:schemeClr val="dk1"/>
              </a:buClr>
              <a:buSzPts val="1100"/>
              <a:buFont typeface="Arial"/>
              <a:buNone/>
            </a:pPr>
            <a:r>
              <a:t/>
            </a:r>
            <a:endParaRPr sz="2400"/>
          </a:p>
          <a:p>
            <a:pPr indent="-342900" lvl="0" marL="457200" rtl="0" algn="l">
              <a:spcBef>
                <a:spcPts val="0"/>
              </a:spcBef>
              <a:spcAft>
                <a:spcPts val="0"/>
              </a:spcAft>
              <a:buSzPts val="1800"/>
              <a:buChar char="●"/>
            </a:pPr>
            <a:r>
              <a:rPr i="1" lang="en-US" sz="1800"/>
              <a:t>Tools of the Trade</a:t>
            </a:r>
            <a:endParaRPr i="1" sz="1800"/>
          </a:p>
          <a:p>
            <a:pPr indent="-342900" lvl="0" marL="457200" rtl="0" algn="l">
              <a:spcBef>
                <a:spcPts val="0"/>
              </a:spcBef>
              <a:spcAft>
                <a:spcPts val="0"/>
              </a:spcAft>
              <a:buSzPts val="1800"/>
              <a:buChar char="●"/>
            </a:pPr>
            <a:r>
              <a:rPr lang="en-US" sz="1800"/>
              <a:t>SAMM Assessment Toolkit</a:t>
            </a:r>
            <a:endParaRPr sz="1800"/>
          </a:p>
          <a:p>
            <a:pPr indent="-342900" lvl="0" marL="457200" rtl="0" algn="l">
              <a:spcBef>
                <a:spcPts val="0"/>
              </a:spcBef>
              <a:spcAft>
                <a:spcPts val="0"/>
              </a:spcAft>
              <a:buSzPts val="1800"/>
              <a:buChar char="●"/>
            </a:pPr>
            <a:r>
              <a:rPr lang="en-US" sz="1800"/>
              <a:t>Benchmark Project</a:t>
            </a:r>
            <a:endParaRPr sz="1800"/>
          </a:p>
          <a:p>
            <a:pPr indent="-342900" lvl="0" marL="457200" rtl="0" algn="l">
              <a:spcBef>
                <a:spcPts val="0"/>
              </a:spcBef>
              <a:spcAft>
                <a:spcPts val="0"/>
              </a:spcAft>
              <a:buSzPts val="1800"/>
              <a:buChar char="●"/>
            </a:pPr>
            <a:r>
              <a:rPr lang="en-US" sz="1800"/>
              <a:t>Leveraging OWASP Projects &amp; Tools</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OWASP SAMM Tools</a:t>
            </a:r>
            <a:endParaRPr/>
          </a:p>
        </p:txBody>
      </p:sp>
      <p:sp>
        <p:nvSpPr>
          <p:cNvPr id="879" name="Google Shape;879;p55"/>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Translations (Spanish, Japanese, </a:t>
            </a:r>
            <a:r>
              <a:rPr i="1" lang="en-US" sz="1800">
                <a:latin typeface="Source Sans Pro"/>
                <a:ea typeface="Source Sans Pro"/>
                <a:cs typeface="Source Sans Pro"/>
                <a:sym typeface="Source Sans Pro"/>
              </a:rPr>
              <a:t>German, </a:t>
            </a:r>
            <a:r>
              <a:rPr lang="en-US" sz="1800">
                <a:latin typeface="Source Sans Pro"/>
                <a:ea typeface="Source Sans Pro"/>
                <a:cs typeface="Source Sans Pro"/>
                <a:sym typeface="Source Sans Pro"/>
              </a:rPr>
              <a:t>Ukrainian, …)</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Assessment questionnaire(s)</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Roadmap chart template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Project plan template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OWASP SAMM-BSIMM mapping</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Benchmark Project</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Mappings to security standards</a:t>
            </a:r>
            <a:endParaRPr sz="1800">
              <a:latin typeface="Source Sans Pro"/>
              <a:ea typeface="Source Sans Pro"/>
              <a:cs typeface="Source Sans Pro"/>
              <a:sym typeface="Source Sans Pro"/>
            </a:endParaRPr>
          </a:p>
          <a:p>
            <a:pPr indent="-342900" lvl="1" marL="914400" rtl="0" algn="l">
              <a:lnSpc>
                <a:spcPct val="10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ISO/IEC 27034, PCI, etc.</a:t>
            </a:r>
            <a:endParaRPr sz="1800">
              <a:latin typeface="Source Sans Pro"/>
              <a:ea typeface="Source Sans Pro"/>
              <a:cs typeface="Source Sans Pro"/>
              <a:sym typeface="Source Sans Pro"/>
            </a:endParaRPr>
          </a:p>
        </p:txBody>
      </p:sp>
      <p:sp>
        <p:nvSpPr>
          <p:cNvPr id="880" name="Google Shape;880;p55"/>
          <p:cNvSpPr txBox="1"/>
          <p:nvPr/>
        </p:nvSpPr>
        <p:spPr>
          <a:xfrm rot="-470113">
            <a:off x="5004422" y="2811842"/>
            <a:ext cx="3635440" cy="5377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Arial"/>
                <a:ea typeface="Arial"/>
                <a:cs typeface="Arial"/>
                <a:sym typeface="Arial"/>
              </a:rPr>
              <a:t>OWASP SAMM Assessment </a:t>
            </a:r>
            <a:br>
              <a:rPr b="1" i="0" lang="en-US" sz="2000" u="none" cap="none" strike="noStrike">
                <a:solidFill>
                  <a:srgbClr val="FFFFFF"/>
                </a:solidFill>
                <a:latin typeface="Arial"/>
                <a:ea typeface="Arial"/>
                <a:cs typeface="Arial"/>
                <a:sym typeface="Arial"/>
              </a:rPr>
            </a:br>
            <a:r>
              <a:rPr b="1" i="0" lang="en-US" sz="2000" u="none" cap="none" strike="noStrike">
                <a:solidFill>
                  <a:srgbClr val="FFFFFF"/>
                </a:solidFill>
                <a:latin typeface="Arial"/>
                <a:ea typeface="Arial"/>
                <a:cs typeface="Arial"/>
                <a:sym typeface="Arial"/>
              </a:rPr>
              <a:t>Toolbox</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6"/>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Tools of the trade</a:t>
            </a:r>
            <a:endParaRPr/>
          </a:p>
        </p:txBody>
      </p:sp>
      <p:sp>
        <p:nvSpPr>
          <p:cNvPr id="886" name="Google Shape;886;p56"/>
          <p:cNvSpPr txBox="1"/>
          <p:nvPr>
            <p:ph idx="1" type="body"/>
          </p:nvPr>
        </p:nvSpPr>
        <p:spPr>
          <a:xfrm>
            <a:off x="457200" y="1200150"/>
            <a:ext cx="8229600" cy="30960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SAMM 2.0 Calculator by Concord USA</a:t>
            </a:r>
            <a:endParaRPr sz="2400">
              <a:solidFill>
                <a:srgbClr val="737373"/>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SAMM 2.0 Dashboard by SathIsh AshwIn</a:t>
            </a:r>
            <a:endParaRPr sz="2400">
              <a:solidFill>
                <a:schemeClr val="lt1"/>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OWASP Maturity Models</a:t>
            </a:r>
            <a:endParaRPr sz="2400">
              <a:solidFill>
                <a:srgbClr val="737373"/>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OWASP SAMM Toolkit - GDocs version</a:t>
            </a:r>
            <a:endParaRPr sz="2400">
              <a:solidFill>
                <a:srgbClr val="737373"/>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OWASP SAMM Assessment - Google Forms &amp; Data Studio</a:t>
            </a:r>
            <a:endParaRPr sz="2400">
              <a:solidFill>
                <a:schemeClr val="lt1"/>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lang="en-US" sz="2400">
                <a:solidFill>
                  <a:schemeClr val="lt1"/>
                </a:solidFill>
                <a:latin typeface="Source Sans Pro"/>
                <a:ea typeface="Source Sans Pro"/>
                <a:cs typeface="Source Sans Pro"/>
                <a:sym typeface="Source Sans Pro"/>
              </a:rPr>
              <a:t>OWASP SAMM Toolkit - MS Excel</a:t>
            </a:r>
            <a:endParaRPr sz="2400">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7"/>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SAMM 2.0 Calculator: ConcordUSA</a:t>
            </a:r>
            <a:endParaRPr sz="3200"/>
          </a:p>
        </p:txBody>
      </p:sp>
      <p:sp>
        <p:nvSpPr>
          <p:cNvPr id="893" name="Google Shape;893;p57"/>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Components:</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Self-guided assessment</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Function/Practice Breakdown</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Function Maturity Breakdown</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SaaS Web-Based Tool</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Progress Bar</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Industry Benchmark Comparison</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Ready to use!</a:t>
            </a:r>
            <a:endParaRPr sz="1800">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894" name="Google Shape;894;p57"/>
          <p:cNvPicPr preferRelativeResize="0"/>
          <p:nvPr/>
        </p:nvPicPr>
        <p:blipFill>
          <a:blip r:embed="rId3">
            <a:alphaModFix/>
          </a:blip>
          <a:stretch>
            <a:fillRect/>
          </a:stretch>
        </p:blipFill>
        <p:spPr>
          <a:xfrm>
            <a:off x="7399825" y="4464575"/>
            <a:ext cx="1500550" cy="537150"/>
          </a:xfrm>
          <a:prstGeom prst="rect">
            <a:avLst/>
          </a:prstGeom>
          <a:noFill/>
          <a:ln>
            <a:noFill/>
          </a:ln>
        </p:spPr>
      </p:pic>
      <p:pic>
        <p:nvPicPr>
          <p:cNvPr id="895" name="Google Shape;895;p57"/>
          <p:cNvPicPr preferRelativeResize="0"/>
          <p:nvPr/>
        </p:nvPicPr>
        <p:blipFill>
          <a:blip r:embed="rId4">
            <a:alphaModFix/>
          </a:blip>
          <a:stretch>
            <a:fillRect/>
          </a:stretch>
        </p:blipFill>
        <p:spPr>
          <a:xfrm>
            <a:off x="5015075" y="1276350"/>
            <a:ext cx="3885300" cy="1638450"/>
          </a:xfrm>
          <a:prstGeom prst="rect">
            <a:avLst/>
          </a:prstGeom>
          <a:noFill/>
          <a:ln>
            <a:noFill/>
          </a:ln>
        </p:spPr>
      </p:pic>
      <p:sp>
        <p:nvSpPr>
          <p:cNvPr id="896" name="Google Shape;896;p57"/>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https://concordusa.com/SAMM/</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Day 1 Schedule</a:t>
            </a:r>
            <a:endParaRPr/>
          </a:p>
        </p:txBody>
      </p:sp>
      <p:grpSp>
        <p:nvGrpSpPr>
          <p:cNvPr id="81" name="Google Shape;81;p13"/>
          <p:cNvGrpSpPr/>
          <p:nvPr/>
        </p:nvGrpSpPr>
        <p:grpSpPr>
          <a:xfrm>
            <a:off x="827939" y="1161675"/>
            <a:ext cx="7488114" cy="2820150"/>
            <a:chOff x="2571" y="183650"/>
            <a:chExt cx="5365900" cy="3760200"/>
          </a:xfrm>
        </p:grpSpPr>
        <p:sp>
          <p:nvSpPr>
            <p:cNvPr id="82" name="Google Shape;82;p13"/>
            <p:cNvSpPr txBox="1"/>
            <p:nvPr/>
          </p:nvSpPr>
          <p:spPr>
            <a:xfrm>
              <a:off x="25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One</a:t>
              </a:r>
              <a:r>
                <a:rPr i="0" lang="en-US" sz="2000" u="none" cap="none" strike="noStrike">
                  <a:solidFill>
                    <a:schemeClr val="lt1"/>
                  </a:solidFill>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83" name="Google Shape;83;p13"/>
            <p:cNvSpPr/>
            <p:nvPr/>
          </p:nvSpPr>
          <p:spPr>
            <a:xfrm>
              <a:off x="25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nvSpPr>
          <p:spPr>
            <a:xfrm>
              <a:off x="2571" y="759650"/>
              <a:ext cx="2507400" cy="31698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SDLC Overview &amp; OWASP SAMM Introduction</a:t>
              </a:r>
              <a:endParaRPr>
                <a:latin typeface="Source Sans Pro"/>
                <a:ea typeface="Source Sans Pro"/>
                <a:cs typeface="Source Sans Pro"/>
                <a:sym typeface="Source Sans Pro"/>
              </a:endParaRPr>
            </a:p>
            <a:p>
              <a:pPr indent="0" lvl="0" marL="0" rtl="0" algn="l">
                <a:spcBef>
                  <a:spcPts val="0"/>
                </a:spcBef>
                <a:spcAft>
                  <a:spcPts val="0"/>
                </a:spcAft>
                <a:buNone/>
              </a:pPr>
              <a:r>
                <a:rPr lang="en-US">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The Application Security Challenge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Software Development Lifecycle (SDLC) Overview</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OWASP SAMM - Vision, History, Structure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OWASP SAMM As an Assessment Tool</a:t>
              </a:r>
              <a:endParaRPr sz="1200">
                <a:latin typeface="Source Sans Pro"/>
                <a:ea typeface="Source Sans Pro"/>
                <a:cs typeface="Source Sans Pro"/>
                <a:sym typeface="Source Sans Pro"/>
              </a:endParaRPr>
            </a:p>
          </p:txBody>
        </p:sp>
        <p:sp>
          <p:nvSpPr>
            <p:cNvPr id="85" name="Google Shape;85;p13"/>
            <p:cNvSpPr txBox="1"/>
            <p:nvPr/>
          </p:nvSpPr>
          <p:spPr>
            <a:xfrm>
              <a:off x="28610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Two</a:t>
              </a:r>
              <a:endParaRPr>
                <a:latin typeface="Source Sans Pro"/>
                <a:ea typeface="Source Sans Pro"/>
                <a:cs typeface="Source Sans Pro"/>
                <a:sym typeface="Source Sans Pro"/>
              </a:endParaRPr>
            </a:p>
          </p:txBody>
        </p:sp>
        <p:sp>
          <p:nvSpPr>
            <p:cNvPr id="86" name="Google Shape;86;p13"/>
            <p:cNvSpPr/>
            <p:nvPr/>
          </p:nvSpPr>
          <p:spPr>
            <a:xfrm>
              <a:off x="28610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txBox="1"/>
          <p:nvPr/>
        </p:nvSpPr>
        <p:spPr>
          <a:xfrm>
            <a:off x="4816255" y="1593825"/>
            <a:ext cx="3499800" cy="23880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OWASP SAMM Tools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Tools of the Trade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SAMM </a:t>
            </a:r>
            <a:r>
              <a:rPr lang="en-US" sz="1200">
                <a:latin typeface="Source Sans Pro"/>
                <a:ea typeface="Source Sans Pro"/>
                <a:cs typeface="Source Sans Pro"/>
                <a:sym typeface="Source Sans Pro"/>
              </a:rPr>
              <a:t>Assessment Toolkit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Benchmark Project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Leveraging OWASP Projects and Tools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8"/>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txBox="1"/>
          <p:nvPr>
            <p:ph type="title"/>
          </p:nvPr>
        </p:nvSpPr>
        <p:spPr>
          <a:xfrm>
            <a:off x="457200" y="2821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SAMM 2.0 Calculator: ConcordUSA</a:t>
            </a:r>
            <a:endParaRPr sz="3200"/>
          </a:p>
        </p:txBody>
      </p:sp>
      <p:pic>
        <p:nvPicPr>
          <p:cNvPr id="903" name="Google Shape;903;p58"/>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04" name="Google Shape;904;p58"/>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https://concordusa.com/SAMM/</a:t>
            </a:r>
            <a:endParaRPr>
              <a:solidFill>
                <a:srgbClr val="FFFFFF"/>
              </a:solidFill>
              <a:latin typeface="Source Sans Pro"/>
              <a:ea typeface="Source Sans Pro"/>
              <a:cs typeface="Source Sans Pro"/>
              <a:sym typeface="Source Sans Pro"/>
            </a:endParaRPr>
          </a:p>
        </p:txBody>
      </p:sp>
      <p:pic>
        <p:nvPicPr>
          <p:cNvPr id="905" name="Google Shape;905;p58"/>
          <p:cNvPicPr preferRelativeResize="0"/>
          <p:nvPr/>
        </p:nvPicPr>
        <p:blipFill>
          <a:blip r:embed="rId4">
            <a:alphaModFix/>
          </a:blip>
          <a:stretch>
            <a:fillRect/>
          </a:stretch>
        </p:blipFill>
        <p:spPr>
          <a:xfrm>
            <a:off x="1050375" y="1134950"/>
            <a:ext cx="7043024" cy="27782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9"/>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9"/>
          <p:cNvSpPr txBox="1"/>
          <p:nvPr>
            <p:ph type="title"/>
          </p:nvPr>
        </p:nvSpPr>
        <p:spPr>
          <a:xfrm>
            <a:off x="457200" y="2821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SAMM 2.0 Calculator: ConcordUSA</a:t>
            </a:r>
            <a:endParaRPr sz="3200"/>
          </a:p>
        </p:txBody>
      </p:sp>
      <p:pic>
        <p:nvPicPr>
          <p:cNvPr id="912" name="Google Shape;912;p59"/>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13" name="Google Shape;913;p59"/>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https://concordusa.com/SAMM/</a:t>
            </a:r>
            <a:endParaRPr>
              <a:solidFill>
                <a:srgbClr val="FFFFFF"/>
              </a:solidFill>
              <a:latin typeface="Source Sans Pro"/>
              <a:ea typeface="Source Sans Pro"/>
              <a:cs typeface="Source Sans Pro"/>
              <a:sym typeface="Source Sans Pro"/>
            </a:endParaRPr>
          </a:p>
        </p:txBody>
      </p:sp>
      <p:pic>
        <p:nvPicPr>
          <p:cNvPr id="914" name="Google Shape;914;p59"/>
          <p:cNvPicPr preferRelativeResize="0"/>
          <p:nvPr/>
        </p:nvPicPr>
        <p:blipFill>
          <a:blip r:embed="rId4">
            <a:alphaModFix/>
          </a:blip>
          <a:stretch>
            <a:fillRect/>
          </a:stretch>
        </p:blipFill>
        <p:spPr>
          <a:xfrm>
            <a:off x="2259587" y="1137987"/>
            <a:ext cx="4624827" cy="28675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100">
                <a:solidFill>
                  <a:schemeClr val="lt1"/>
                </a:solidFill>
              </a:rPr>
              <a:t>SAMM 2.0 Dashboard</a:t>
            </a:r>
            <a:endParaRPr sz="3100">
              <a:solidFill>
                <a:schemeClr val="lt1"/>
              </a:solidFill>
            </a:endParaRPr>
          </a:p>
        </p:txBody>
      </p:sp>
      <p:sp>
        <p:nvSpPr>
          <p:cNvPr id="921" name="Google Shape;921;p60"/>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Components:</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Authenticated App</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Role Based Access Control</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Practice Trending</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Angular project on Github</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PDF/Excel Report Generation</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Self-Hosted Solution</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Ready to use!</a:t>
            </a:r>
            <a:endParaRPr sz="1800">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922" name="Google Shape;922;p60"/>
          <p:cNvPicPr preferRelativeResize="0"/>
          <p:nvPr/>
        </p:nvPicPr>
        <p:blipFill>
          <a:blip r:embed="rId3">
            <a:alphaModFix/>
          </a:blip>
          <a:stretch>
            <a:fillRect/>
          </a:stretch>
        </p:blipFill>
        <p:spPr>
          <a:xfrm>
            <a:off x="7399825" y="4464575"/>
            <a:ext cx="1500550" cy="537150"/>
          </a:xfrm>
          <a:prstGeom prst="rect">
            <a:avLst/>
          </a:prstGeom>
          <a:noFill/>
          <a:ln>
            <a:noFill/>
          </a:ln>
        </p:spPr>
      </p:pic>
      <p:pic>
        <p:nvPicPr>
          <p:cNvPr id="923" name="Google Shape;923;p60"/>
          <p:cNvPicPr preferRelativeResize="0"/>
          <p:nvPr/>
        </p:nvPicPr>
        <p:blipFill>
          <a:blip r:embed="rId4">
            <a:alphaModFix/>
          </a:blip>
          <a:stretch>
            <a:fillRect/>
          </a:stretch>
        </p:blipFill>
        <p:spPr>
          <a:xfrm>
            <a:off x="5015100" y="1276350"/>
            <a:ext cx="3885298" cy="2185477"/>
          </a:xfrm>
          <a:prstGeom prst="rect">
            <a:avLst/>
          </a:prstGeom>
          <a:noFill/>
          <a:ln>
            <a:noFill/>
          </a:ln>
        </p:spPr>
      </p:pic>
      <p:sp>
        <p:nvSpPr>
          <p:cNvPr id="924" name="Google Shape;924;p60"/>
          <p:cNvSpPr txBox="1"/>
          <p:nvPr/>
        </p:nvSpPr>
        <p:spPr>
          <a:xfrm>
            <a:off x="457200" y="3964625"/>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https://github.com/OWASP/samm/tree/master/Supporting%20Resources/app </a:t>
            </a:r>
            <a:endParaRPr>
              <a:solidFill>
                <a:srgbClr val="FFFFFF"/>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1"/>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txBox="1"/>
          <p:nvPr>
            <p:ph type="title"/>
          </p:nvPr>
        </p:nvSpPr>
        <p:spPr>
          <a:xfrm>
            <a:off x="457200" y="282175"/>
            <a:ext cx="84432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100">
                <a:solidFill>
                  <a:schemeClr val="lt1"/>
                </a:solidFill>
              </a:rPr>
              <a:t>OWASP Maturity Models</a:t>
            </a:r>
            <a:endParaRPr sz="3100">
              <a:solidFill>
                <a:schemeClr val="lt1"/>
              </a:solidFill>
            </a:endParaRPr>
          </a:p>
        </p:txBody>
      </p:sp>
      <p:sp>
        <p:nvSpPr>
          <p:cNvPr id="931" name="Google Shape;931;p61"/>
          <p:cNvSpPr txBox="1"/>
          <p:nvPr>
            <p:ph idx="1" type="body"/>
          </p:nvPr>
        </p:nvSpPr>
        <p:spPr>
          <a:xfrm>
            <a:off x="457200" y="1276350"/>
            <a:ext cx="4439700" cy="23229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Node project on Github</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BSIMM focus with future support for OWASP SAMM</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Self-Hosted Solution</a:t>
            </a:r>
            <a:endParaRPr sz="1800">
              <a:solidFill>
                <a:schemeClr val="lt1"/>
              </a:solidFill>
              <a:latin typeface="Source Sans Pro"/>
              <a:ea typeface="Source Sans Pro"/>
              <a:cs typeface="Source Sans Pro"/>
              <a:sym typeface="Source Sans Pro"/>
            </a:endParaRPr>
          </a:p>
          <a:p>
            <a:pPr indent="0" lvl="0" marL="457200" rtl="0" algn="l">
              <a:spcBef>
                <a:spcPts val="36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932" name="Google Shape;932;p61"/>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33" name="Google Shape;933;p61"/>
          <p:cNvSpPr txBox="1"/>
          <p:nvPr/>
        </p:nvSpPr>
        <p:spPr>
          <a:xfrm>
            <a:off x="457200" y="3736025"/>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https://github.com/owasp/Maturity-Models</a:t>
            </a:r>
            <a:endParaRPr>
              <a:solidFill>
                <a:srgbClr val="FFFFFF"/>
              </a:solidFill>
              <a:latin typeface="Source Sans Pro"/>
              <a:ea typeface="Source Sans Pro"/>
              <a:cs typeface="Source Sans Pro"/>
              <a:sym typeface="Source Sans Pro"/>
            </a:endParaRPr>
          </a:p>
        </p:txBody>
      </p:sp>
      <p:pic>
        <p:nvPicPr>
          <p:cNvPr id="934" name="Google Shape;934;p61"/>
          <p:cNvPicPr preferRelativeResize="0"/>
          <p:nvPr/>
        </p:nvPicPr>
        <p:blipFill>
          <a:blip r:embed="rId4">
            <a:alphaModFix/>
          </a:blip>
          <a:stretch>
            <a:fillRect/>
          </a:stretch>
        </p:blipFill>
        <p:spPr>
          <a:xfrm>
            <a:off x="4896484" y="1276350"/>
            <a:ext cx="4003893" cy="2185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2"/>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Google Sheets </a:t>
            </a:r>
            <a:endParaRPr sz="3200">
              <a:solidFill>
                <a:schemeClr val="lt1"/>
              </a:solidFill>
            </a:endParaRPr>
          </a:p>
        </p:txBody>
      </p:sp>
      <p:sp>
        <p:nvSpPr>
          <p:cNvPr id="941" name="Google Shape;941;p62"/>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Google Sheets Version of Excel Toolkit</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Can be exported to reporting tools and shared with others</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i="1" lang="en-US" sz="1800">
                <a:solidFill>
                  <a:schemeClr val="lt1"/>
                </a:solidFill>
                <a:latin typeface="Source Sans Pro"/>
                <a:ea typeface="Source Sans Pro"/>
                <a:cs typeface="Source Sans Pro"/>
                <a:sym typeface="Source Sans Pro"/>
              </a:rPr>
              <a:t>Currently being validated!</a:t>
            </a:r>
            <a:endParaRPr i="1" sz="1800">
              <a:solidFill>
                <a:schemeClr val="lt1"/>
              </a:solidFill>
              <a:latin typeface="Source Sans Pro"/>
              <a:ea typeface="Source Sans Pro"/>
              <a:cs typeface="Source Sans Pro"/>
              <a:sym typeface="Source Sans Pro"/>
            </a:endParaRPr>
          </a:p>
        </p:txBody>
      </p:sp>
      <p:pic>
        <p:nvPicPr>
          <p:cNvPr id="942" name="Google Shape;942;p62"/>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43" name="Google Shape;943;p62"/>
          <p:cNvSpPr txBox="1"/>
          <p:nvPr/>
        </p:nvSpPr>
        <p:spPr>
          <a:xfrm>
            <a:off x="457200" y="3736025"/>
            <a:ext cx="8484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Source Sans Pro"/>
                <a:ea typeface="Source Sans Pro"/>
                <a:cs typeface="Source Sans Pro"/>
                <a:sym typeface="Source Sans Pro"/>
              </a:rPr>
              <a:t>https://docs.google.com/spreadsheets/d/1uBoiaHcY3UpdZim1zGuKkVwSxhmCHCnaq5nawnfglsY/edit?usp=sharing</a:t>
            </a:r>
            <a:endParaRPr sz="1300">
              <a:solidFill>
                <a:srgbClr val="FFFFFF"/>
              </a:solidFill>
              <a:latin typeface="Source Sans Pro"/>
              <a:ea typeface="Source Sans Pro"/>
              <a:cs typeface="Source Sans Pro"/>
              <a:sym typeface="Source Sans Pro"/>
            </a:endParaRPr>
          </a:p>
        </p:txBody>
      </p:sp>
      <p:pic>
        <p:nvPicPr>
          <p:cNvPr id="944" name="Google Shape;944;p62"/>
          <p:cNvPicPr preferRelativeResize="0"/>
          <p:nvPr/>
        </p:nvPicPr>
        <p:blipFill>
          <a:blip r:embed="rId4">
            <a:alphaModFix/>
          </a:blip>
          <a:stretch>
            <a:fillRect/>
          </a:stretch>
        </p:blipFill>
        <p:spPr>
          <a:xfrm>
            <a:off x="5084700" y="1941037"/>
            <a:ext cx="3857103" cy="12614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3"/>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Google Forms &amp; Data Studio</a:t>
            </a:r>
            <a:endParaRPr sz="3200">
              <a:solidFill>
                <a:schemeClr val="lt1"/>
              </a:solidFill>
            </a:endParaRPr>
          </a:p>
        </p:txBody>
      </p:sp>
      <p:sp>
        <p:nvSpPr>
          <p:cNvPr id="951" name="Google Shape;951;p63"/>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Google Sheets/Forms based assessment</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Data is stored in Google Sheets</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Easy Self-service Form</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Responses can be edited </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Can be exported to reporting tools </a:t>
            </a:r>
            <a:endParaRPr sz="1800">
              <a:solidFill>
                <a:schemeClr val="lt1"/>
              </a:solidFill>
              <a:latin typeface="Source Sans Pro"/>
              <a:ea typeface="Source Sans Pro"/>
              <a:cs typeface="Source Sans Pro"/>
              <a:sym typeface="Source Sans Pro"/>
            </a:endParaRPr>
          </a:p>
          <a:p>
            <a:pPr indent="-342900" lvl="1" marL="914400" rtl="0" algn="l">
              <a:spcBef>
                <a:spcPts val="36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Google Data Studio</a:t>
            </a:r>
            <a:endParaRPr sz="1800">
              <a:solidFill>
                <a:schemeClr val="lt1"/>
              </a:solidFill>
              <a:latin typeface="Source Sans Pro"/>
              <a:ea typeface="Source Sans Pro"/>
              <a:cs typeface="Source Sans Pro"/>
              <a:sym typeface="Source Sans Pro"/>
            </a:endParaRPr>
          </a:p>
          <a:p>
            <a:pPr indent="-342900" lvl="0" marL="457200" rtl="0" algn="l">
              <a:spcBef>
                <a:spcPts val="360"/>
              </a:spcBef>
              <a:spcAft>
                <a:spcPts val="0"/>
              </a:spcAft>
              <a:buClr>
                <a:schemeClr val="lt1"/>
              </a:buClr>
              <a:buSzPts val="1800"/>
              <a:buFont typeface="Source Sans Pro"/>
              <a:buChar char="•"/>
            </a:pPr>
            <a:r>
              <a:rPr i="1" lang="en-US" sz="1800">
                <a:solidFill>
                  <a:schemeClr val="lt1"/>
                </a:solidFill>
                <a:latin typeface="Source Sans Pro"/>
                <a:ea typeface="Source Sans Pro"/>
                <a:cs typeface="Source Sans Pro"/>
                <a:sym typeface="Source Sans Pro"/>
              </a:rPr>
              <a:t>Currently being validated!</a:t>
            </a:r>
            <a:endParaRPr i="1" sz="1800">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952" name="Google Shape;952;p63"/>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53" name="Google Shape;953;p63"/>
          <p:cNvSpPr txBox="1"/>
          <p:nvPr/>
        </p:nvSpPr>
        <p:spPr>
          <a:xfrm>
            <a:off x="457200" y="4040825"/>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Source Sans Pro"/>
                <a:ea typeface="Source Sans Pro"/>
                <a:cs typeface="Source Sans Pro"/>
                <a:sym typeface="Source Sans Pro"/>
              </a:rPr>
              <a:t>https://forms.gle/ufT6N79WFtoh2Bj66</a:t>
            </a:r>
            <a:endParaRPr sz="13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US" sz="1300">
                <a:solidFill>
                  <a:srgbClr val="FFFFFF"/>
                </a:solidFill>
                <a:latin typeface="Source Sans Pro"/>
                <a:ea typeface="Source Sans Pro"/>
                <a:cs typeface="Source Sans Pro"/>
                <a:sym typeface="Source Sans Pro"/>
              </a:rPr>
              <a:t>https://datastudio.google.com/open/1R8vQxl13O6Qb42U-BOIMNLGRHIfR9qHA?usp=sharing</a:t>
            </a:r>
            <a:endParaRPr sz="1300">
              <a:solidFill>
                <a:srgbClr val="FFFFFF"/>
              </a:solidFill>
              <a:latin typeface="Source Sans Pro"/>
              <a:ea typeface="Source Sans Pro"/>
              <a:cs typeface="Source Sans Pro"/>
              <a:sym typeface="Source Sans Pro"/>
            </a:endParaRPr>
          </a:p>
        </p:txBody>
      </p:sp>
      <p:pic>
        <p:nvPicPr>
          <p:cNvPr id="954" name="Google Shape;954;p63"/>
          <p:cNvPicPr preferRelativeResize="0"/>
          <p:nvPr/>
        </p:nvPicPr>
        <p:blipFill>
          <a:blip r:embed="rId4">
            <a:alphaModFix/>
          </a:blip>
          <a:stretch>
            <a:fillRect/>
          </a:stretch>
        </p:blipFill>
        <p:spPr>
          <a:xfrm>
            <a:off x="6091474" y="1276350"/>
            <a:ext cx="2808899" cy="3030850"/>
          </a:xfrm>
          <a:prstGeom prst="rect">
            <a:avLst/>
          </a:prstGeom>
          <a:noFill/>
          <a:ln>
            <a:noFill/>
          </a:ln>
        </p:spPr>
      </p:pic>
      <p:pic>
        <p:nvPicPr>
          <p:cNvPr id="955" name="Google Shape;955;p63"/>
          <p:cNvPicPr preferRelativeResize="0"/>
          <p:nvPr/>
        </p:nvPicPr>
        <p:blipFill>
          <a:blip r:embed="rId5">
            <a:alphaModFix/>
          </a:blip>
          <a:stretch>
            <a:fillRect/>
          </a:stretch>
        </p:blipFill>
        <p:spPr>
          <a:xfrm>
            <a:off x="5603929" y="2381476"/>
            <a:ext cx="2990148" cy="19257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Two</a:t>
            </a:r>
            <a:endParaRPr/>
          </a:p>
        </p:txBody>
      </p:sp>
      <p:sp>
        <p:nvSpPr>
          <p:cNvPr id="961" name="Google Shape;961;p64"/>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rPr>
              <a:t>OWASP SAMM Tools</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Tools of the Trade</a:t>
            </a:r>
            <a:endParaRPr sz="1800">
              <a:solidFill>
                <a:schemeClr val="lt1"/>
              </a:solidFill>
            </a:endParaRPr>
          </a:p>
          <a:p>
            <a:pPr indent="-342900" lvl="0" marL="457200" rtl="0" algn="l">
              <a:spcBef>
                <a:spcPts val="0"/>
              </a:spcBef>
              <a:spcAft>
                <a:spcPts val="0"/>
              </a:spcAft>
              <a:buClr>
                <a:schemeClr val="lt1"/>
              </a:buClr>
              <a:buSzPts val="1800"/>
              <a:buChar char="●"/>
            </a:pPr>
            <a:r>
              <a:rPr i="1" lang="en-US" sz="1800">
                <a:solidFill>
                  <a:schemeClr val="lt1"/>
                </a:solidFill>
              </a:rPr>
              <a:t>SAMM Assessment Toolkit</a:t>
            </a:r>
            <a:endParaRPr i="1"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Benchmark Project</a:t>
            </a:r>
            <a:endParaRPr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Leveraging OWASP Projects &amp; Tools</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65"/>
          <p:cNvPicPr preferRelativeResize="0"/>
          <p:nvPr/>
        </p:nvPicPr>
        <p:blipFill rotWithShape="1">
          <a:blip r:embed="rId3">
            <a:alphaModFix/>
          </a:blip>
          <a:srcRect b="0" l="0" r="0" t="0"/>
          <a:stretch/>
        </p:blipFill>
        <p:spPr>
          <a:xfrm>
            <a:off x="4703764" y="1787781"/>
            <a:ext cx="3885300" cy="1567938"/>
          </a:xfrm>
          <a:prstGeom prst="rect">
            <a:avLst/>
          </a:prstGeom>
          <a:noFill/>
          <a:ln>
            <a:noFill/>
          </a:ln>
        </p:spPr>
      </p:pic>
      <p:sp>
        <p:nvSpPr>
          <p:cNvPr id="967" name="Google Shape;967;p65"/>
          <p:cNvSpPr txBox="1"/>
          <p:nvPr>
            <p:ph type="title"/>
          </p:nvPr>
        </p:nvSpPr>
        <p:spPr>
          <a:xfrm>
            <a:off x="457200" y="205979"/>
            <a:ext cx="8229600" cy="857400"/>
          </a:xfrm>
          <a:prstGeom prst="rect">
            <a:avLst/>
          </a:prstGeom>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solidFill>
                  <a:schemeClr val="lt1"/>
                </a:solidFill>
              </a:rPr>
              <a:t>OWASP SAMM Toolkit - MS Excel</a:t>
            </a:r>
            <a:endParaRPr sz="3200"/>
          </a:p>
        </p:txBody>
      </p:sp>
      <p:sp>
        <p:nvSpPr>
          <p:cNvPr id="968" name="Google Shape;968;p65"/>
          <p:cNvSpPr txBox="1"/>
          <p:nvPr>
            <p:ph idx="1" type="body"/>
          </p:nvPr>
        </p:nvSpPr>
        <p:spPr>
          <a:xfrm>
            <a:off x="457200" y="1200150"/>
            <a:ext cx="8229600" cy="3096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lt1"/>
                </a:solidFill>
                <a:latin typeface="Source Sans Pro"/>
                <a:ea typeface="Source Sans Pro"/>
                <a:cs typeface="Source Sans Pro"/>
                <a:sym typeface="Source Sans Pro"/>
              </a:rPr>
              <a:t>Features:</a:t>
            </a:r>
            <a:endParaRPr sz="22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Interview Template</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Assessment Questions (90)</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Quality Criteria</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Visual Maturity Scorecard </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Roadmap Phase Planner</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Roadmap Chart</a:t>
            </a:r>
            <a:endParaRPr sz="1800">
              <a:solidFill>
                <a:schemeClr val="lt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Maturity Rating Calculator</a:t>
            </a:r>
            <a:endParaRPr sz="1800">
              <a:solidFill>
                <a:schemeClr val="lt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lang="en-US">
                <a:solidFill>
                  <a:schemeClr val="lt1"/>
                </a:solidFill>
                <a:latin typeface="Source Sans Pro"/>
                <a:ea typeface="Source Sans Pro"/>
                <a:cs typeface="Source Sans Pro"/>
                <a:sym typeface="Source Sans Pro"/>
              </a:rPr>
              <a:t>Ready to use!</a:t>
            </a:r>
            <a:endParaRPr>
              <a:solidFill>
                <a:schemeClr val="lt1"/>
              </a:solidFill>
              <a:latin typeface="Source Sans Pro"/>
              <a:ea typeface="Source Sans Pro"/>
              <a:cs typeface="Source Sans Pro"/>
              <a:sym typeface="Source Sans Pro"/>
            </a:endParaRPr>
          </a:p>
          <a:p>
            <a:pPr indent="0" lvl="0" marL="0" rtl="0" algn="l">
              <a:spcBef>
                <a:spcPts val="360"/>
              </a:spcBef>
              <a:spcAft>
                <a:spcPts val="0"/>
              </a:spcAft>
              <a:buNone/>
            </a:pPr>
            <a:r>
              <a:t/>
            </a:r>
            <a:endParaRPr sz="2200">
              <a:solidFill>
                <a:schemeClr val="lt1"/>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6"/>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OWASP SAMM Toolkit - MS Excel</a:t>
            </a:r>
            <a:endParaRPr sz="3200">
              <a:solidFill>
                <a:schemeClr val="lt1"/>
              </a:solidFill>
            </a:endParaRPr>
          </a:p>
        </p:txBody>
      </p:sp>
      <p:pic>
        <p:nvPicPr>
          <p:cNvPr id="975" name="Google Shape;975;p66"/>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76" name="Google Shape;976;p66"/>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https://github.com/OWASP/samm/tree/master/Supporting%20Resources/v2.0/toolbox</a:t>
            </a:r>
            <a:endParaRPr>
              <a:solidFill>
                <a:srgbClr val="FFFFFF"/>
              </a:solidFill>
              <a:latin typeface="Source Sans Pro"/>
              <a:ea typeface="Source Sans Pro"/>
              <a:cs typeface="Source Sans Pro"/>
              <a:sym typeface="Source Sans Pro"/>
            </a:endParaRPr>
          </a:p>
        </p:txBody>
      </p:sp>
      <p:pic>
        <p:nvPicPr>
          <p:cNvPr id="977" name="Google Shape;977;p66"/>
          <p:cNvPicPr preferRelativeResize="0"/>
          <p:nvPr/>
        </p:nvPicPr>
        <p:blipFill>
          <a:blip r:embed="rId4">
            <a:alphaModFix/>
          </a:blip>
          <a:stretch>
            <a:fillRect/>
          </a:stretch>
        </p:blipFill>
        <p:spPr>
          <a:xfrm>
            <a:off x="1371962" y="1090250"/>
            <a:ext cx="6400069" cy="29629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7"/>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OWASP SAMM Toolkit - MS Excel</a:t>
            </a:r>
            <a:endParaRPr sz="3200">
              <a:solidFill>
                <a:schemeClr val="lt1"/>
              </a:solidFill>
            </a:endParaRPr>
          </a:p>
        </p:txBody>
      </p:sp>
      <p:pic>
        <p:nvPicPr>
          <p:cNvPr id="984" name="Google Shape;984;p67"/>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85" name="Google Shape;985;p67"/>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https://github.com/OWASP/samm/tree/master/Supporting%20Resources/v2.0/toolbox</a:t>
            </a:r>
            <a:endParaRPr>
              <a:solidFill>
                <a:srgbClr val="FFFFFF"/>
              </a:solidFill>
              <a:latin typeface="Source Sans Pro"/>
              <a:ea typeface="Source Sans Pro"/>
              <a:cs typeface="Source Sans Pro"/>
              <a:sym typeface="Source Sans Pro"/>
            </a:endParaRPr>
          </a:p>
        </p:txBody>
      </p:sp>
      <p:pic>
        <p:nvPicPr>
          <p:cNvPr id="986" name="Google Shape;986;p67"/>
          <p:cNvPicPr preferRelativeResize="0"/>
          <p:nvPr/>
        </p:nvPicPr>
        <p:blipFill>
          <a:blip r:embed="rId4">
            <a:alphaModFix/>
          </a:blip>
          <a:stretch>
            <a:fillRect/>
          </a:stretch>
        </p:blipFill>
        <p:spPr>
          <a:xfrm>
            <a:off x="1431390" y="1044100"/>
            <a:ext cx="6281222" cy="29977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Day 2</a:t>
            </a:r>
            <a:r>
              <a:rPr lang="en-US"/>
              <a:t> Schedule</a:t>
            </a:r>
            <a:endParaRPr/>
          </a:p>
        </p:txBody>
      </p:sp>
      <p:grpSp>
        <p:nvGrpSpPr>
          <p:cNvPr id="94" name="Google Shape;94;p14"/>
          <p:cNvGrpSpPr/>
          <p:nvPr/>
        </p:nvGrpSpPr>
        <p:grpSpPr>
          <a:xfrm>
            <a:off x="827130" y="1161675"/>
            <a:ext cx="7489723" cy="2820150"/>
            <a:chOff x="2571" y="183650"/>
            <a:chExt cx="5365900" cy="3760200"/>
          </a:xfrm>
        </p:grpSpPr>
        <p:sp>
          <p:nvSpPr>
            <p:cNvPr id="95" name="Google Shape;95;p14"/>
            <p:cNvSpPr/>
            <p:nvPr/>
          </p:nvSpPr>
          <p:spPr>
            <a:xfrm>
              <a:off x="25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96" name="Google Shape;96;p14"/>
            <p:cNvSpPr/>
            <p:nvPr/>
          </p:nvSpPr>
          <p:spPr>
            <a:xfrm>
              <a:off x="28610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97" name="Google Shape;97;p14"/>
            <p:cNvSpPr txBox="1"/>
            <p:nvPr/>
          </p:nvSpPr>
          <p:spPr>
            <a:xfrm>
              <a:off x="2861071" y="759650"/>
              <a:ext cx="2507400" cy="31842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OWASP SAMM Best Practices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Choosing the Right Starting Points</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Metrics and Management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Achieving Security by Design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Critical Success Factors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98" name="Google Shape;98;p14"/>
            <p:cNvSpPr txBox="1"/>
            <p:nvPr/>
          </p:nvSpPr>
          <p:spPr>
            <a:xfrm>
              <a:off x="25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Three</a:t>
              </a:r>
              <a:r>
                <a:rPr i="0" lang="en-US" sz="2000" u="none" cap="none" strike="noStrike">
                  <a:solidFill>
                    <a:schemeClr val="lt1"/>
                  </a:solidFill>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99" name="Google Shape;99;p14"/>
            <p:cNvSpPr txBox="1"/>
            <p:nvPr/>
          </p:nvSpPr>
          <p:spPr>
            <a:xfrm>
              <a:off x="28610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Four</a:t>
              </a:r>
              <a:endParaRPr>
                <a:latin typeface="Source Sans Pro"/>
                <a:ea typeface="Source Sans Pro"/>
                <a:cs typeface="Source Sans Pro"/>
                <a:sym typeface="Source Sans Pro"/>
              </a:endParaRPr>
            </a:p>
          </p:txBody>
        </p:sp>
      </p:grpSp>
      <p:sp>
        <p:nvSpPr>
          <p:cNvPr id="100" name="Google Shape;100;p14"/>
          <p:cNvSpPr txBox="1"/>
          <p:nvPr/>
        </p:nvSpPr>
        <p:spPr>
          <a:xfrm>
            <a:off x="827126" y="1593825"/>
            <a:ext cx="3499200" cy="23880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Applying OWASP SAMM</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solidFill>
                  <a:schemeClr val="dk1"/>
                </a:solidFill>
                <a:latin typeface="Source Sans Pro"/>
                <a:ea typeface="Source Sans Pro"/>
                <a:cs typeface="Source Sans Pro"/>
                <a:sym typeface="Source Sans Pro"/>
              </a:rPr>
              <a:t>Methodology</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Establishing Assessment Scope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Governance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Design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Implementation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Verification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Operations</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Setting Maturity Targets &amp; Improvement Activities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8"/>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OWASP SAMM Toolkit - MS Excel</a:t>
            </a:r>
            <a:endParaRPr sz="3200">
              <a:solidFill>
                <a:schemeClr val="lt1"/>
              </a:solidFill>
            </a:endParaRPr>
          </a:p>
        </p:txBody>
      </p:sp>
      <p:pic>
        <p:nvPicPr>
          <p:cNvPr id="993" name="Google Shape;993;p68"/>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994" name="Google Shape;994;p68"/>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https://github.com/OWASP/samm/tree/master/Supporting%20Resources/v2.0/toolbox</a:t>
            </a:r>
            <a:endParaRPr>
              <a:solidFill>
                <a:srgbClr val="FFFFFF"/>
              </a:solidFill>
              <a:latin typeface="Source Sans Pro"/>
              <a:ea typeface="Source Sans Pro"/>
              <a:cs typeface="Source Sans Pro"/>
              <a:sym typeface="Source Sans Pro"/>
            </a:endParaRPr>
          </a:p>
        </p:txBody>
      </p:sp>
      <p:pic>
        <p:nvPicPr>
          <p:cNvPr id="995" name="Google Shape;995;p68"/>
          <p:cNvPicPr preferRelativeResize="0"/>
          <p:nvPr/>
        </p:nvPicPr>
        <p:blipFill>
          <a:blip r:embed="rId4">
            <a:alphaModFix/>
          </a:blip>
          <a:stretch>
            <a:fillRect/>
          </a:stretch>
        </p:blipFill>
        <p:spPr>
          <a:xfrm>
            <a:off x="811325" y="1139575"/>
            <a:ext cx="7521102" cy="27420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9"/>
          <p:cNvSpPr/>
          <p:nvPr/>
        </p:nvSpPr>
        <p:spPr>
          <a:xfrm>
            <a:off x="0"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200">
                <a:solidFill>
                  <a:schemeClr val="lt1"/>
                </a:solidFill>
              </a:rPr>
              <a:t>OWASP SAMM Toolkit - MS Excel</a:t>
            </a:r>
            <a:endParaRPr sz="3200">
              <a:solidFill>
                <a:schemeClr val="lt1"/>
              </a:solidFill>
            </a:endParaRPr>
          </a:p>
        </p:txBody>
      </p:sp>
      <p:pic>
        <p:nvPicPr>
          <p:cNvPr id="1002" name="Google Shape;1002;p69"/>
          <p:cNvPicPr preferRelativeResize="0"/>
          <p:nvPr/>
        </p:nvPicPr>
        <p:blipFill>
          <a:blip r:embed="rId3">
            <a:alphaModFix/>
          </a:blip>
          <a:stretch>
            <a:fillRect/>
          </a:stretch>
        </p:blipFill>
        <p:spPr>
          <a:xfrm>
            <a:off x="7399825" y="4464575"/>
            <a:ext cx="1500550" cy="537150"/>
          </a:xfrm>
          <a:prstGeom prst="rect">
            <a:avLst/>
          </a:prstGeom>
          <a:noFill/>
          <a:ln>
            <a:noFill/>
          </a:ln>
        </p:spPr>
      </p:pic>
      <p:sp>
        <p:nvSpPr>
          <p:cNvPr id="1003" name="Google Shape;1003;p69"/>
          <p:cNvSpPr txBox="1"/>
          <p:nvPr/>
        </p:nvSpPr>
        <p:spPr>
          <a:xfrm>
            <a:off x="457200" y="4007100"/>
            <a:ext cx="7139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Source Sans Pro"/>
                <a:ea typeface="Source Sans Pro"/>
                <a:cs typeface="Source Sans Pro"/>
                <a:sym typeface="Source Sans Pro"/>
              </a:rPr>
              <a:t>https://github.com/OWASP/samm/tree/master/Supporting%20Resources/v2.0/toolbox</a:t>
            </a:r>
            <a:endParaRPr>
              <a:solidFill>
                <a:srgbClr val="FFFFFF"/>
              </a:solidFill>
              <a:latin typeface="Source Sans Pro"/>
              <a:ea typeface="Source Sans Pro"/>
              <a:cs typeface="Source Sans Pro"/>
              <a:sym typeface="Source Sans Pro"/>
            </a:endParaRPr>
          </a:p>
        </p:txBody>
      </p:sp>
      <p:pic>
        <p:nvPicPr>
          <p:cNvPr id="1004" name="Google Shape;1004;p69"/>
          <p:cNvPicPr preferRelativeResize="0"/>
          <p:nvPr/>
        </p:nvPicPr>
        <p:blipFill>
          <a:blip r:embed="rId4">
            <a:alphaModFix/>
          </a:blip>
          <a:stretch>
            <a:fillRect/>
          </a:stretch>
        </p:blipFill>
        <p:spPr>
          <a:xfrm>
            <a:off x="2198463" y="994400"/>
            <a:ext cx="4440899" cy="30988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7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Two</a:t>
            </a:r>
            <a:endParaRPr/>
          </a:p>
        </p:txBody>
      </p:sp>
      <p:sp>
        <p:nvSpPr>
          <p:cNvPr id="1010" name="Google Shape;1010;p70"/>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rPr>
              <a:t>OWASP SAMM Tools</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Tools of the Trade</a:t>
            </a:r>
            <a:endParaRPr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SAMM Assessment Toolkit</a:t>
            </a:r>
            <a:endParaRPr sz="1800">
              <a:solidFill>
                <a:schemeClr val="lt1"/>
              </a:solidFill>
            </a:endParaRPr>
          </a:p>
          <a:p>
            <a:pPr indent="-342900" lvl="0" marL="457200" rtl="0" algn="l">
              <a:spcBef>
                <a:spcPts val="0"/>
              </a:spcBef>
              <a:spcAft>
                <a:spcPts val="0"/>
              </a:spcAft>
              <a:buClr>
                <a:schemeClr val="lt1"/>
              </a:buClr>
              <a:buSzPts val="1800"/>
              <a:buChar char="●"/>
            </a:pPr>
            <a:r>
              <a:rPr i="1" lang="en-US" sz="1800">
                <a:solidFill>
                  <a:schemeClr val="lt1"/>
                </a:solidFill>
              </a:rPr>
              <a:t>Benchmark Project</a:t>
            </a:r>
            <a:endParaRPr i="1"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Leveraging OWASP Projects &amp; Tools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Benchmark Project</a:t>
            </a:r>
            <a:endParaRPr/>
          </a:p>
        </p:txBody>
      </p:sp>
      <p:pic>
        <p:nvPicPr>
          <p:cNvPr id="1016" name="Google Shape;1016;p71"/>
          <p:cNvPicPr preferRelativeResize="0"/>
          <p:nvPr/>
        </p:nvPicPr>
        <p:blipFill rotWithShape="1">
          <a:blip r:embed="rId3">
            <a:alphaModFix/>
          </a:blip>
          <a:srcRect b="0" l="0" r="0" t="0"/>
          <a:stretch/>
        </p:blipFill>
        <p:spPr>
          <a:xfrm>
            <a:off x="2301600" y="1063375"/>
            <a:ext cx="4540800" cy="32528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7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959"/>
              <a:buNone/>
            </a:pPr>
            <a:r>
              <a:rPr lang="en-US"/>
              <a:t>OWASP SAMM Benchmark Project</a:t>
            </a:r>
            <a:endParaRPr/>
          </a:p>
        </p:txBody>
      </p:sp>
      <p:sp>
        <p:nvSpPr>
          <p:cNvPr id="1022" name="Google Shape;1022;p72"/>
          <p:cNvSpPr txBox="1"/>
          <p:nvPr>
            <p:ph idx="4294967295" type="body"/>
          </p:nvPr>
        </p:nvSpPr>
        <p:spPr>
          <a:xfrm>
            <a:off x="588450" y="1439124"/>
            <a:ext cx="7967100" cy="26493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sz="1800"/>
              <a:t>Overview</a:t>
            </a:r>
            <a:endParaRPr sz="1800"/>
          </a:p>
          <a:p>
            <a:pPr indent="-342900" lvl="0" marL="457200" rtl="0" algn="l">
              <a:spcBef>
                <a:spcPts val="640"/>
              </a:spcBef>
              <a:spcAft>
                <a:spcPts val="0"/>
              </a:spcAft>
              <a:buSzPts val="1800"/>
              <a:buChar char="•"/>
            </a:pPr>
            <a:r>
              <a:rPr lang="en-US" sz="1800"/>
              <a:t>An open model for security benchmarking</a:t>
            </a:r>
            <a:endParaRPr sz="1800"/>
          </a:p>
          <a:p>
            <a:pPr indent="-342900" lvl="0" marL="457200" rtl="0" algn="l">
              <a:spcBef>
                <a:spcPts val="0"/>
              </a:spcBef>
              <a:spcAft>
                <a:spcPts val="0"/>
              </a:spcAft>
              <a:buSzPts val="1800"/>
              <a:buChar char="•"/>
            </a:pPr>
            <a:r>
              <a:rPr lang="en-US" sz="1800"/>
              <a:t>Consortium of security companies working together</a:t>
            </a:r>
            <a:endParaRPr sz="1800"/>
          </a:p>
          <a:p>
            <a:pPr indent="-342900" lvl="0" marL="457200" rtl="0" algn="l">
              <a:spcBef>
                <a:spcPts val="0"/>
              </a:spcBef>
              <a:spcAft>
                <a:spcPts val="0"/>
              </a:spcAft>
              <a:buSzPts val="1800"/>
              <a:buChar char="•"/>
            </a:pPr>
            <a:r>
              <a:rPr lang="en-US" sz="1800"/>
              <a:t>Confidentiality maintained between client &amp; security company</a:t>
            </a:r>
            <a:endParaRPr sz="1800"/>
          </a:p>
          <a:p>
            <a:pPr indent="-342900" lvl="0" marL="457200" rtl="0" algn="l">
              <a:spcBef>
                <a:spcPts val="0"/>
              </a:spcBef>
              <a:spcAft>
                <a:spcPts val="0"/>
              </a:spcAft>
              <a:buSzPts val="1800"/>
              <a:buChar char="•"/>
            </a:pPr>
            <a:r>
              <a:rPr lang="en-US" sz="1800"/>
              <a:t>Public data anonymized for benchmarking between teams, organizations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3"/>
          <p:cNvSpPr txBox="1"/>
          <p:nvPr>
            <p:ph idx="1" type="body"/>
          </p:nvPr>
        </p:nvSpPr>
        <p:spPr>
          <a:xfrm>
            <a:off x="457200" y="1200150"/>
            <a:ext cx="8229600" cy="3096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Clr>
                <a:schemeClr val="dk1"/>
              </a:buClr>
              <a:buSzPts val="1100"/>
              <a:buFont typeface="Arial"/>
              <a:buNone/>
            </a:pPr>
            <a:r>
              <a:rPr lang="en-US" sz="1800">
                <a:solidFill>
                  <a:schemeClr val="lt1"/>
                </a:solidFill>
                <a:latin typeface="Source Sans Pro"/>
                <a:ea typeface="Source Sans Pro"/>
                <a:cs typeface="Source Sans Pro"/>
                <a:sym typeface="Source Sans Pro"/>
              </a:rPr>
              <a:t>Benefits</a:t>
            </a:r>
            <a:endParaRPr sz="1800">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Validate transformation plans</a:t>
            </a:r>
            <a:endParaRPr sz="1800">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Supporting existing plans</a:t>
            </a:r>
            <a:endParaRPr sz="1800">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Clients of various security companies can utilize platform</a:t>
            </a:r>
            <a:endParaRPr sz="1800">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Find specific maturities in teams and organizations with varying granularity</a:t>
            </a:r>
            <a:endParaRPr sz="1800">
              <a:solidFill>
                <a:schemeClr val="lt1"/>
              </a:solidFill>
              <a:latin typeface="Source Sans Pro"/>
              <a:ea typeface="Source Sans Pro"/>
              <a:cs typeface="Source Sans Pro"/>
              <a:sym typeface="Source Sans Pro"/>
            </a:endParaRPr>
          </a:p>
          <a:p>
            <a:pPr indent="-342900" lvl="0" marL="457200" rtl="0" algn="l">
              <a:spcBef>
                <a:spcPts val="0"/>
              </a:spcBef>
              <a:spcAft>
                <a:spcPts val="0"/>
              </a:spcAft>
              <a:buClr>
                <a:schemeClr val="lt1"/>
              </a:buClr>
              <a:buSzPts val="1800"/>
              <a:buFont typeface="Source Sans Pro"/>
              <a:buChar char="•"/>
            </a:pPr>
            <a:r>
              <a:rPr lang="en-US" sz="1800">
                <a:solidFill>
                  <a:schemeClr val="lt1"/>
                </a:solidFill>
                <a:latin typeface="Source Sans Pro"/>
                <a:ea typeface="Source Sans Pro"/>
                <a:cs typeface="Source Sans Pro"/>
                <a:sym typeface="Source Sans Pro"/>
              </a:rPr>
              <a:t>Bring security maturity testing to the masses</a:t>
            </a:r>
            <a:endParaRPr/>
          </a:p>
        </p:txBody>
      </p:sp>
      <p:sp>
        <p:nvSpPr>
          <p:cNvPr id="1028" name="Google Shape;1028;p7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959"/>
              <a:buNone/>
            </a:pPr>
            <a:r>
              <a:rPr lang="en-US" sz="3200"/>
              <a:t>OWASP SAMM Benchmark Project</a:t>
            </a:r>
            <a:endParaRPr sz="3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4"/>
          <p:cNvSpPr/>
          <p:nvPr/>
        </p:nvSpPr>
        <p:spPr>
          <a:xfrm>
            <a:off x="-125" y="0"/>
            <a:ext cx="9144000" cy="4370700"/>
          </a:xfrm>
          <a:prstGeom prst="rect">
            <a:avLst/>
          </a:prstGeom>
          <a:solidFill>
            <a:srgbClr val="154748">
              <a:alpha val="567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4685"/>
              </a:buClr>
              <a:buSzPts val="4400"/>
              <a:buFont typeface="Calibri"/>
              <a:buNone/>
            </a:pPr>
            <a:r>
              <a:rPr lang="en-US" sz="3200">
                <a:solidFill>
                  <a:srgbClr val="FFFFFF"/>
                </a:solidFill>
                <a:latin typeface="Days One"/>
                <a:ea typeface="Days One"/>
                <a:cs typeface="Days One"/>
                <a:sym typeface="Days One"/>
              </a:rPr>
              <a:t>Data contributions</a:t>
            </a:r>
            <a:endParaRPr sz="3200">
              <a:solidFill>
                <a:srgbClr val="FFFFFF"/>
              </a:solidFill>
              <a:latin typeface="Days One"/>
              <a:ea typeface="Days One"/>
              <a:cs typeface="Days One"/>
              <a:sym typeface="Days One"/>
            </a:endParaRPr>
          </a:p>
        </p:txBody>
      </p:sp>
      <p:sp>
        <p:nvSpPr>
          <p:cNvPr id="1035" name="Google Shape;1035;p74"/>
          <p:cNvSpPr txBox="1"/>
          <p:nvPr>
            <p:ph idx="1" type="body"/>
          </p:nvPr>
        </p:nvSpPr>
        <p:spPr>
          <a:xfrm>
            <a:off x="457200" y="1200150"/>
            <a:ext cx="8229600" cy="309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solidFill>
                  <a:srgbClr val="FFFFFF"/>
                </a:solidFill>
                <a:latin typeface="Source Sans Pro"/>
                <a:ea typeface="Source Sans Pro"/>
                <a:cs typeface="Source Sans Pro"/>
                <a:sym typeface="Source Sans Pro"/>
              </a:rPr>
              <a:t>Verified data contribution</a:t>
            </a:r>
            <a:endParaRPr sz="1800">
              <a:solidFill>
                <a:srgbClr val="FFFFF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the submitter is </a:t>
            </a:r>
            <a:r>
              <a:rPr b="1" lang="en-US" sz="1800">
                <a:solidFill>
                  <a:srgbClr val="FFFFFF"/>
                </a:solidFill>
                <a:latin typeface="Source Sans Pro"/>
                <a:ea typeface="Source Sans Pro"/>
                <a:cs typeface="Source Sans Pro"/>
                <a:sym typeface="Source Sans Pro"/>
              </a:rPr>
              <a:t>known</a:t>
            </a:r>
            <a:r>
              <a:rPr lang="en-US" sz="1800">
                <a:solidFill>
                  <a:srgbClr val="FFFFFF"/>
                </a:solidFill>
                <a:latin typeface="Source Sans Pro"/>
                <a:ea typeface="Source Sans Pro"/>
                <a:cs typeface="Source Sans Pro"/>
                <a:sym typeface="Source Sans Pro"/>
              </a:rPr>
              <a:t> and has agreed to be </a:t>
            </a:r>
            <a:r>
              <a:rPr b="1" lang="en-US" sz="1800">
                <a:solidFill>
                  <a:srgbClr val="FFFFFF"/>
                </a:solidFill>
                <a:latin typeface="Source Sans Pro"/>
                <a:ea typeface="Source Sans Pro"/>
                <a:cs typeface="Source Sans Pro"/>
                <a:sym typeface="Source Sans Pro"/>
              </a:rPr>
              <a:t>identified</a:t>
            </a:r>
            <a:r>
              <a:rPr lang="en-US" sz="1800">
                <a:solidFill>
                  <a:srgbClr val="FFFFFF"/>
                </a:solidFill>
                <a:latin typeface="Source Sans Pro"/>
                <a:ea typeface="Source Sans Pro"/>
                <a:cs typeface="Source Sans Pro"/>
                <a:sym typeface="Source Sans Pro"/>
              </a:rPr>
              <a:t> as a contributing party</a:t>
            </a:r>
            <a:endParaRPr sz="1800">
              <a:solidFill>
                <a:srgbClr val="FFFFF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the submitter is </a:t>
            </a:r>
            <a:r>
              <a:rPr b="1" lang="en-US" sz="1800">
                <a:solidFill>
                  <a:srgbClr val="FFFFFF"/>
                </a:solidFill>
                <a:latin typeface="Source Sans Pro"/>
                <a:ea typeface="Source Sans Pro"/>
                <a:cs typeface="Source Sans Pro"/>
                <a:sym typeface="Source Sans Pro"/>
              </a:rPr>
              <a:t>known</a:t>
            </a:r>
            <a:r>
              <a:rPr lang="en-US" sz="1800">
                <a:solidFill>
                  <a:srgbClr val="FFFFFF"/>
                </a:solidFill>
                <a:latin typeface="Source Sans Pro"/>
                <a:ea typeface="Source Sans Pro"/>
                <a:cs typeface="Source Sans Pro"/>
                <a:sym typeface="Source Sans Pro"/>
              </a:rPr>
              <a:t> but would rather </a:t>
            </a:r>
            <a:r>
              <a:rPr b="1" lang="en-US" sz="1800">
                <a:solidFill>
                  <a:srgbClr val="FFFFFF"/>
                </a:solidFill>
                <a:latin typeface="Source Sans Pro"/>
                <a:ea typeface="Source Sans Pro"/>
                <a:cs typeface="Source Sans Pro"/>
                <a:sym typeface="Source Sans Pro"/>
              </a:rPr>
              <a:t>not</a:t>
            </a:r>
            <a:r>
              <a:rPr lang="en-US" sz="1800">
                <a:solidFill>
                  <a:srgbClr val="FFFFFF"/>
                </a:solidFill>
                <a:latin typeface="Source Sans Pro"/>
                <a:ea typeface="Source Sans Pro"/>
                <a:cs typeface="Source Sans Pro"/>
                <a:sym typeface="Source Sans Pro"/>
              </a:rPr>
              <a:t> be publicly </a:t>
            </a:r>
            <a:r>
              <a:rPr b="1" lang="en-US" sz="1800">
                <a:solidFill>
                  <a:srgbClr val="FFFFFF"/>
                </a:solidFill>
                <a:latin typeface="Source Sans Pro"/>
                <a:ea typeface="Source Sans Pro"/>
                <a:cs typeface="Source Sans Pro"/>
                <a:sym typeface="Source Sans Pro"/>
              </a:rPr>
              <a:t>identified</a:t>
            </a:r>
            <a:endParaRPr b="1" sz="1800">
              <a:solidFill>
                <a:srgbClr val="FFFFF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the submitter is </a:t>
            </a:r>
            <a:r>
              <a:rPr b="1" lang="en-US" sz="1800">
                <a:solidFill>
                  <a:srgbClr val="FFFFFF"/>
                </a:solidFill>
                <a:latin typeface="Source Sans Pro"/>
                <a:ea typeface="Source Sans Pro"/>
                <a:cs typeface="Source Sans Pro"/>
                <a:sym typeface="Source Sans Pro"/>
              </a:rPr>
              <a:t>known</a:t>
            </a:r>
            <a:r>
              <a:rPr lang="en-US" sz="1800">
                <a:solidFill>
                  <a:srgbClr val="FFFFFF"/>
                </a:solidFill>
                <a:latin typeface="Source Sans Pro"/>
                <a:ea typeface="Source Sans Pro"/>
                <a:cs typeface="Source Sans Pro"/>
                <a:sym typeface="Source Sans Pro"/>
              </a:rPr>
              <a:t> but does </a:t>
            </a:r>
            <a:r>
              <a:rPr b="1" lang="en-US" sz="1800">
                <a:solidFill>
                  <a:srgbClr val="FFFFFF"/>
                </a:solidFill>
                <a:latin typeface="Source Sans Pro"/>
                <a:ea typeface="Source Sans Pro"/>
                <a:cs typeface="Source Sans Pro"/>
                <a:sym typeface="Source Sans Pro"/>
              </a:rPr>
              <a:t>not</a:t>
            </a:r>
            <a:r>
              <a:rPr lang="en-US" sz="1800">
                <a:solidFill>
                  <a:srgbClr val="FFFFFF"/>
                </a:solidFill>
                <a:latin typeface="Source Sans Pro"/>
                <a:ea typeface="Source Sans Pro"/>
                <a:cs typeface="Source Sans Pro"/>
                <a:sym typeface="Source Sans Pro"/>
              </a:rPr>
              <a:t> want it </a:t>
            </a:r>
            <a:r>
              <a:rPr b="1" lang="en-US" sz="1800">
                <a:solidFill>
                  <a:srgbClr val="FFFFFF"/>
                </a:solidFill>
                <a:latin typeface="Source Sans Pro"/>
                <a:ea typeface="Source Sans Pro"/>
                <a:cs typeface="Source Sans Pro"/>
                <a:sym typeface="Source Sans Pro"/>
              </a:rPr>
              <a:t>recorded</a:t>
            </a:r>
            <a:r>
              <a:rPr lang="en-US" sz="1800">
                <a:solidFill>
                  <a:srgbClr val="FFFFFF"/>
                </a:solidFill>
                <a:latin typeface="Source Sans Pro"/>
                <a:ea typeface="Source Sans Pro"/>
                <a:cs typeface="Source Sans Pro"/>
                <a:sym typeface="Source Sans Pro"/>
              </a:rPr>
              <a:t> in the dataset</a:t>
            </a:r>
            <a:br>
              <a:rPr lang="en-US" sz="1800">
                <a:solidFill>
                  <a:srgbClr val="FFFFFF"/>
                </a:solidFill>
                <a:latin typeface="Source Sans Pro"/>
                <a:ea typeface="Source Sans Pro"/>
                <a:cs typeface="Source Sans Pro"/>
                <a:sym typeface="Source Sans Pro"/>
              </a:rPr>
            </a:br>
            <a:endParaRPr sz="18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US" sz="1800">
                <a:solidFill>
                  <a:srgbClr val="FFFFFF"/>
                </a:solidFill>
                <a:latin typeface="Source Sans Pro"/>
                <a:ea typeface="Source Sans Pro"/>
                <a:cs typeface="Source Sans Pro"/>
                <a:sym typeface="Source Sans Pro"/>
              </a:rPr>
              <a:t>Unverified data contribution</a:t>
            </a:r>
            <a:endParaRPr sz="1800">
              <a:solidFill>
                <a:srgbClr val="FFFFF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FFFFFF"/>
              </a:buClr>
              <a:buSzPts val="1800"/>
              <a:buFont typeface="Source Sans Pro"/>
              <a:buChar char="•"/>
            </a:pPr>
            <a:r>
              <a:rPr lang="en-US" sz="1800">
                <a:solidFill>
                  <a:srgbClr val="FFFFFF"/>
                </a:solidFill>
                <a:latin typeface="Source Sans Pro"/>
                <a:ea typeface="Source Sans Pro"/>
                <a:cs typeface="Source Sans Pro"/>
                <a:sym typeface="Source Sans Pro"/>
              </a:rPr>
              <a:t>the submitter is </a:t>
            </a:r>
            <a:r>
              <a:rPr b="1" lang="en-US" sz="1800">
                <a:solidFill>
                  <a:srgbClr val="FFFFFF"/>
                </a:solidFill>
                <a:latin typeface="Source Sans Pro"/>
                <a:ea typeface="Source Sans Pro"/>
                <a:cs typeface="Source Sans Pro"/>
                <a:sym typeface="Source Sans Pro"/>
              </a:rPr>
              <a:t>anonymous</a:t>
            </a:r>
            <a:endParaRPr b="1" sz="1800">
              <a:solidFill>
                <a:srgbClr val="FFFFFF"/>
              </a:solidFill>
              <a:latin typeface="Source Sans Pro"/>
              <a:ea typeface="Source Sans Pro"/>
              <a:cs typeface="Source Sans Pro"/>
              <a:sym typeface="Source Sans Pro"/>
            </a:endParaRPr>
          </a:p>
        </p:txBody>
      </p:sp>
      <p:pic>
        <p:nvPicPr>
          <p:cNvPr id="1036" name="Google Shape;1036;p74"/>
          <p:cNvPicPr preferRelativeResize="0"/>
          <p:nvPr/>
        </p:nvPicPr>
        <p:blipFill>
          <a:blip r:embed="rId3">
            <a:alphaModFix/>
          </a:blip>
          <a:stretch>
            <a:fillRect/>
          </a:stretch>
        </p:blipFill>
        <p:spPr>
          <a:xfrm>
            <a:off x="7399825" y="4464575"/>
            <a:ext cx="1500550" cy="537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Two</a:t>
            </a:r>
            <a:endParaRPr/>
          </a:p>
        </p:txBody>
      </p:sp>
      <p:sp>
        <p:nvSpPr>
          <p:cNvPr id="1042" name="Google Shape;1042;p7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rPr>
              <a:t>OWASP SAMM Tools</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Tools of the Trade</a:t>
            </a:r>
            <a:endParaRPr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SAMM Assessment Toolkit</a:t>
            </a:r>
            <a:endParaRPr sz="1800">
              <a:solidFill>
                <a:schemeClr val="lt1"/>
              </a:solidFill>
            </a:endParaRPr>
          </a:p>
          <a:p>
            <a:pPr indent="-342900" lvl="0" marL="457200" rtl="0" algn="l">
              <a:spcBef>
                <a:spcPts val="0"/>
              </a:spcBef>
              <a:spcAft>
                <a:spcPts val="0"/>
              </a:spcAft>
              <a:buClr>
                <a:schemeClr val="lt1"/>
              </a:buClr>
              <a:buSzPts val="1800"/>
              <a:buChar char="●"/>
            </a:pPr>
            <a:r>
              <a:rPr lang="en-US" sz="1800">
                <a:solidFill>
                  <a:schemeClr val="lt1"/>
                </a:solidFill>
              </a:rPr>
              <a:t>Benchmark Project</a:t>
            </a:r>
            <a:endParaRPr sz="1800">
              <a:solidFill>
                <a:schemeClr val="lt1"/>
              </a:solidFill>
            </a:endParaRPr>
          </a:p>
          <a:p>
            <a:pPr indent="-342900" lvl="0" marL="457200" rtl="0" algn="l">
              <a:spcBef>
                <a:spcPts val="0"/>
              </a:spcBef>
              <a:spcAft>
                <a:spcPts val="0"/>
              </a:spcAft>
              <a:buClr>
                <a:schemeClr val="lt1"/>
              </a:buClr>
              <a:buSzPts val="1800"/>
              <a:buChar char="●"/>
            </a:pPr>
            <a:r>
              <a:rPr i="1" lang="en-US" sz="1800">
                <a:solidFill>
                  <a:schemeClr val="lt1"/>
                </a:solidFill>
              </a:rPr>
              <a:t>Leveraging OWASP Projects &amp; Tools</a:t>
            </a:r>
            <a:endParaRPr i="1"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150+ OWASP Projects</a:t>
            </a:r>
            <a:endParaRPr/>
          </a:p>
        </p:txBody>
      </p:sp>
      <p:grpSp>
        <p:nvGrpSpPr>
          <p:cNvPr id="1049" name="Google Shape;1049;p76"/>
          <p:cNvGrpSpPr/>
          <p:nvPr/>
        </p:nvGrpSpPr>
        <p:grpSpPr>
          <a:xfrm>
            <a:off x="892963" y="1063379"/>
            <a:ext cx="7358100" cy="3162566"/>
            <a:chOff x="0" y="153847"/>
            <a:chExt cx="7358100" cy="4216755"/>
          </a:xfrm>
        </p:grpSpPr>
        <p:sp>
          <p:nvSpPr>
            <p:cNvPr id="1050" name="Google Shape;1050;p76"/>
            <p:cNvSpPr/>
            <p:nvPr/>
          </p:nvSpPr>
          <p:spPr>
            <a:xfrm>
              <a:off x="0" y="153847"/>
              <a:ext cx="7358100" cy="494400"/>
            </a:xfrm>
            <a:prstGeom prst="roundRect">
              <a:avLst>
                <a:gd fmla="val 16667" name="adj"/>
              </a:avLst>
            </a:prstGeom>
            <a:solidFill>
              <a:srgbClr val="F2DADA"/>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24131" y="177978"/>
              <a:ext cx="73098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PROTECT</a:t>
              </a:r>
              <a:endParaRPr b="1" i="0" sz="1300" u="none" cap="none" strike="noStrike">
                <a:solidFill>
                  <a:schemeClr val="lt1"/>
                </a:solidFill>
                <a:latin typeface="Arial"/>
                <a:ea typeface="Arial"/>
                <a:cs typeface="Arial"/>
                <a:sym typeface="Arial"/>
              </a:endParaRPr>
            </a:p>
          </p:txBody>
        </p:sp>
        <p:sp>
          <p:nvSpPr>
            <p:cNvPr id="1052" name="Google Shape;1052;p76"/>
            <p:cNvSpPr/>
            <p:nvPr/>
          </p:nvSpPr>
          <p:spPr>
            <a:xfrm>
              <a:off x="731796" y="685612"/>
              <a:ext cx="5894400" cy="494400"/>
            </a:xfrm>
            <a:prstGeom prst="roundRect">
              <a:avLst>
                <a:gd fmla="val 16667" name="adj"/>
              </a:avLst>
            </a:prstGeom>
            <a:solidFill>
              <a:schemeClr val="lt1"/>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6"/>
            <p:cNvSpPr txBox="1"/>
            <p:nvPr/>
          </p:nvSpPr>
          <p:spPr>
            <a:xfrm>
              <a:off x="755927" y="709743"/>
              <a:ext cx="58461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sng" cap="none" strike="noStrike">
                  <a:latin typeface="Arial"/>
                  <a:ea typeface="Arial"/>
                  <a:cs typeface="Arial"/>
                  <a:sym typeface="Arial"/>
                </a:rPr>
                <a:t>Tools</a:t>
              </a:r>
              <a:r>
                <a:rPr b="0" i="0" lang="en-US" sz="1300" u="none" cap="none" strike="noStrike">
                  <a:latin typeface="Arial"/>
                  <a:ea typeface="Arial"/>
                  <a:cs typeface="Arial"/>
                  <a:sym typeface="Arial"/>
                </a:rPr>
                <a:t>: AntiSamy Java/:NET, Enterprise Security API (ESAPI), ModSecurity Core Rule Set Project</a:t>
              </a:r>
              <a:endParaRPr b="0" i="0" sz="1300" u="none" cap="none" strike="noStrike">
                <a:latin typeface="Arial"/>
                <a:ea typeface="Arial"/>
                <a:cs typeface="Arial"/>
                <a:sym typeface="Arial"/>
              </a:endParaRPr>
            </a:p>
          </p:txBody>
        </p:sp>
        <p:sp>
          <p:nvSpPr>
            <p:cNvPr id="1054" name="Google Shape;1054;p76"/>
            <p:cNvSpPr/>
            <p:nvPr/>
          </p:nvSpPr>
          <p:spPr>
            <a:xfrm>
              <a:off x="731796" y="1217377"/>
              <a:ext cx="5894400" cy="494400"/>
            </a:xfrm>
            <a:prstGeom prst="roundRect">
              <a:avLst>
                <a:gd fmla="val 16667" name="adj"/>
              </a:avLst>
            </a:prstGeom>
            <a:solidFill>
              <a:schemeClr val="lt1"/>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6"/>
            <p:cNvSpPr txBox="1"/>
            <p:nvPr/>
          </p:nvSpPr>
          <p:spPr>
            <a:xfrm>
              <a:off x="755927" y="1241508"/>
              <a:ext cx="58461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sng" cap="none" strike="noStrike">
                  <a:latin typeface="Arial"/>
                  <a:ea typeface="Arial"/>
                  <a:cs typeface="Arial"/>
                  <a:sym typeface="Arial"/>
                </a:rPr>
                <a:t>Docs</a:t>
              </a:r>
              <a:r>
                <a:rPr b="0" i="0" lang="en-US" sz="1300" u="none" cap="none" strike="noStrike">
                  <a:latin typeface="Arial"/>
                  <a:ea typeface="Arial"/>
                  <a:cs typeface="Arial"/>
                  <a:sym typeface="Arial"/>
                </a:rPr>
                <a:t>: Development Guide, .NET, Ruby on Rails Security Guide, Secure Coding Practices - Quick Reference Guide</a:t>
              </a:r>
              <a:endParaRPr b="0" i="0" sz="1300" u="none" cap="none" strike="noStrike">
                <a:latin typeface="Arial"/>
                <a:ea typeface="Arial"/>
                <a:cs typeface="Arial"/>
                <a:sym typeface="Arial"/>
              </a:endParaRPr>
            </a:p>
          </p:txBody>
        </p:sp>
        <p:sp>
          <p:nvSpPr>
            <p:cNvPr id="1056" name="Google Shape;1056;p76"/>
            <p:cNvSpPr/>
            <p:nvPr/>
          </p:nvSpPr>
          <p:spPr>
            <a:xfrm>
              <a:off x="0" y="1749142"/>
              <a:ext cx="7358100" cy="494400"/>
            </a:xfrm>
            <a:prstGeom prst="roundRect">
              <a:avLst>
                <a:gd fmla="val 16667" name="adj"/>
              </a:avLst>
            </a:prstGeom>
            <a:solidFill>
              <a:srgbClr val="F2DADA"/>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6"/>
            <p:cNvSpPr txBox="1"/>
            <p:nvPr/>
          </p:nvSpPr>
          <p:spPr>
            <a:xfrm>
              <a:off x="24131" y="1773273"/>
              <a:ext cx="73098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DETECT</a:t>
              </a:r>
              <a:endParaRPr b="1" i="0" sz="1300" u="none" cap="none" strike="noStrike">
                <a:solidFill>
                  <a:schemeClr val="lt1"/>
                </a:solidFill>
                <a:latin typeface="Arial"/>
                <a:ea typeface="Arial"/>
                <a:cs typeface="Arial"/>
                <a:sym typeface="Arial"/>
              </a:endParaRPr>
            </a:p>
          </p:txBody>
        </p:sp>
        <p:sp>
          <p:nvSpPr>
            <p:cNvPr id="1058" name="Google Shape;1058;p76"/>
            <p:cNvSpPr/>
            <p:nvPr/>
          </p:nvSpPr>
          <p:spPr>
            <a:xfrm>
              <a:off x="785362" y="2280907"/>
              <a:ext cx="5787300" cy="494400"/>
            </a:xfrm>
            <a:prstGeom prst="roundRect">
              <a:avLst>
                <a:gd fmla="val 16667" name="adj"/>
              </a:avLst>
            </a:prstGeom>
            <a:solidFill>
              <a:schemeClr val="lt1"/>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6"/>
            <p:cNvSpPr txBox="1"/>
            <p:nvPr/>
          </p:nvSpPr>
          <p:spPr>
            <a:xfrm>
              <a:off x="809493" y="2305038"/>
              <a:ext cx="57390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sng" cap="none" strike="noStrike">
                  <a:latin typeface="Arial"/>
                  <a:ea typeface="Arial"/>
                  <a:cs typeface="Arial"/>
                  <a:sym typeface="Arial"/>
                </a:rPr>
                <a:t>Tools</a:t>
              </a:r>
              <a:r>
                <a:rPr b="0" i="0" lang="en-US" sz="1300" u="none" cap="none" strike="noStrike">
                  <a:latin typeface="Arial"/>
                  <a:ea typeface="Arial"/>
                  <a:cs typeface="Arial"/>
                  <a:sym typeface="Arial"/>
                </a:rPr>
                <a:t>: JBroFuzz, Lice CD, WebScarab, Zed Attack Proxy</a:t>
              </a:r>
              <a:endParaRPr b="0" i="0" sz="1300" u="none" cap="none" strike="noStrike">
                <a:latin typeface="Arial"/>
                <a:ea typeface="Arial"/>
                <a:cs typeface="Arial"/>
                <a:sym typeface="Arial"/>
              </a:endParaRPr>
            </a:p>
          </p:txBody>
        </p:sp>
        <p:sp>
          <p:nvSpPr>
            <p:cNvPr id="1060" name="Google Shape;1060;p76"/>
            <p:cNvSpPr/>
            <p:nvPr/>
          </p:nvSpPr>
          <p:spPr>
            <a:xfrm>
              <a:off x="838966" y="2812672"/>
              <a:ext cx="5680200" cy="494400"/>
            </a:xfrm>
            <a:prstGeom prst="roundRect">
              <a:avLst>
                <a:gd fmla="val 16667" name="adj"/>
              </a:avLst>
            </a:prstGeom>
            <a:solidFill>
              <a:schemeClr val="lt1"/>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6"/>
            <p:cNvSpPr txBox="1"/>
            <p:nvPr/>
          </p:nvSpPr>
          <p:spPr>
            <a:xfrm>
              <a:off x="863097" y="2836803"/>
              <a:ext cx="56319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sng" cap="none" strike="noStrike">
                  <a:latin typeface="Arial"/>
                  <a:ea typeface="Arial"/>
                  <a:cs typeface="Arial"/>
                  <a:sym typeface="Arial"/>
                </a:rPr>
                <a:t>Docs</a:t>
              </a:r>
              <a:r>
                <a:rPr b="0" i="0" lang="en-US" sz="1300" u="none" cap="none" strike="noStrike">
                  <a:latin typeface="Arial"/>
                  <a:ea typeface="Arial"/>
                  <a:cs typeface="Arial"/>
                  <a:sym typeface="Arial"/>
                </a:rPr>
                <a:t>: Application Security Verification Standard, Code Review Guide, Testing Guide, Top Ten Project</a:t>
              </a:r>
              <a:endParaRPr b="0" i="0" sz="1300" u="none" cap="none" strike="noStrike">
                <a:latin typeface="Arial"/>
                <a:ea typeface="Arial"/>
                <a:cs typeface="Arial"/>
                <a:sym typeface="Arial"/>
              </a:endParaRPr>
            </a:p>
          </p:txBody>
        </p:sp>
        <p:sp>
          <p:nvSpPr>
            <p:cNvPr id="1062" name="Google Shape;1062;p76"/>
            <p:cNvSpPr/>
            <p:nvPr/>
          </p:nvSpPr>
          <p:spPr>
            <a:xfrm>
              <a:off x="0" y="3344437"/>
              <a:ext cx="7358100" cy="494400"/>
            </a:xfrm>
            <a:prstGeom prst="roundRect">
              <a:avLst>
                <a:gd fmla="val 16667" name="adj"/>
              </a:avLst>
            </a:prstGeom>
            <a:solidFill>
              <a:srgbClr val="F2DADA"/>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6"/>
            <p:cNvSpPr txBox="1"/>
            <p:nvPr/>
          </p:nvSpPr>
          <p:spPr>
            <a:xfrm>
              <a:off x="24131" y="3368568"/>
              <a:ext cx="73098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1" i="0" lang="en-US" sz="1300" u="none" cap="none" strike="noStrike">
                  <a:solidFill>
                    <a:schemeClr val="lt1"/>
                  </a:solidFill>
                  <a:latin typeface="Arial"/>
                  <a:ea typeface="Arial"/>
                  <a:cs typeface="Arial"/>
                  <a:sym typeface="Arial"/>
                </a:rPr>
                <a:t>LIFE CYCLE</a:t>
              </a:r>
              <a:endParaRPr/>
            </a:p>
          </p:txBody>
        </p:sp>
        <p:sp>
          <p:nvSpPr>
            <p:cNvPr id="1064" name="Google Shape;1064;p76"/>
            <p:cNvSpPr/>
            <p:nvPr/>
          </p:nvSpPr>
          <p:spPr>
            <a:xfrm>
              <a:off x="803794" y="3876202"/>
              <a:ext cx="5750400" cy="494400"/>
            </a:xfrm>
            <a:prstGeom prst="roundRect">
              <a:avLst>
                <a:gd fmla="val 16667" name="adj"/>
              </a:avLst>
            </a:prstGeom>
            <a:solidFill>
              <a:schemeClr val="lt1"/>
            </a:solidFill>
            <a:ln cap="flat" cmpd="sng" w="25400">
              <a:solidFill>
                <a:srgbClr val="AD46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6"/>
            <p:cNvSpPr txBox="1"/>
            <p:nvPr/>
          </p:nvSpPr>
          <p:spPr>
            <a:xfrm>
              <a:off x="827925" y="3900333"/>
              <a:ext cx="5702100" cy="4461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Arial"/>
                <a:buNone/>
              </a:pPr>
              <a:r>
                <a:rPr b="0" i="0" lang="en-US" sz="1300" u="none" cap="none" strike="noStrike">
                  <a:latin typeface="Arial"/>
                  <a:ea typeface="Arial"/>
                  <a:cs typeface="Arial"/>
                  <a:sym typeface="Arial"/>
                </a:rPr>
                <a:t>SAMM, WebGoat, Legal Project</a:t>
              </a:r>
              <a:endParaRPr/>
            </a:p>
          </p:txBody>
        </p:sp>
      </p:grpSp>
      <p:sp>
        <p:nvSpPr>
          <p:cNvPr id="1066" name="Google Shape;1066;p76"/>
          <p:cNvSpPr txBox="1"/>
          <p:nvPr>
            <p:ph idx="4294967295" type="body"/>
          </p:nvPr>
        </p:nvSpPr>
        <p:spPr>
          <a:xfrm>
            <a:off x="457200" y="1200150"/>
            <a:ext cx="8229600" cy="3096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en-US"/>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7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Day 2 Schedule</a:t>
            </a:r>
            <a:endParaRPr/>
          </a:p>
        </p:txBody>
      </p:sp>
      <p:grpSp>
        <p:nvGrpSpPr>
          <p:cNvPr id="1073" name="Google Shape;1073;p77"/>
          <p:cNvGrpSpPr/>
          <p:nvPr/>
        </p:nvGrpSpPr>
        <p:grpSpPr>
          <a:xfrm>
            <a:off x="827130" y="1161675"/>
            <a:ext cx="7489723" cy="2820150"/>
            <a:chOff x="2571" y="183650"/>
            <a:chExt cx="5365900" cy="3760200"/>
          </a:xfrm>
        </p:grpSpPr>
        <p:sp>
          <p:nvSpPr>
            <p:cNvPr id="1074" name="Google Shape;1074;p77"/>
            <p:cNvSpPr/>
            <p:nvPr/>
          </p:nvSpPr>
          <p:spPr>
            <a:xfrm>
              <a:off x="25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75" name="Google Shape;1075;p77"/>
            <p:cNvSpPr/>
            <p:nvPr/>
          </p:nvSpPr>
          <p:spPr>
            <a:xfrm>
              <a:off x="28610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76" name="Google Shape;1076;p77"/>
            <p:cNvSpPr txBox="1"/>
            <p:nvPr/>
          </p:nvSpPr>
          <p:spPr>
            <a:xfrm>
              <a:off x="2861071" y="759650"/>
              <a:ext cx="2507400" cy="31842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OWASP SAMM Best Practices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Choosing the Right Starting Points</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Metrics and Management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Achieving Security by Design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Critical Success Factors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77" name="Google Shape;1077;p77"/>
            <p:cNvSpPr txBox="1"/>
            <p:nvPr/>
          </p:nvSpPr>
          <p:spPr>
            <a:xfrm>
              <a:off x="25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Three</a:t>
              </a:r>
              <a:r>
                <a:rPr i="0" lang="en-US" sz="2000" u="none" cap="none" strike="noStrike">
                  <a:solidFill>
                    <a:schemeClr val="lt1"/>
                  </a:solidFill>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1078" name="Google Shape;1078;p77"/>
            <p:cNvSpPr txBox="1"/>
            <p:nvPr/>
          </p:nvSpPr>
          <p:spPr>
            <a:xfrm>
              <a:off x="28610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Four</a:t>
              </a:r>
              <a:endParaRPr>
                <a:latin typeface="Source Sans Pro"/>
                <a:ea typeface="Source Sans Pro"/>
                <a:cs typeface="Source Sans Pro"/>
                <a:sym typeface="Source Sans Pro"/>
              </a:endParaRPr>
            </a:p>
          </p:txBody>
        </p:sp>
      </p:grpSp>
      <p:sp>
        <p:nvSpPr>
          <p:cNvPr id="1079" name="Google Shape;1079;p77"/>
          <p:cNvSpPr txBox="1"/>
          <p:nvPr/>
        </p:nvSpPr>
        <p:spPr>
          <a:xfrm>
            <a:off x="827126" y="1593825"/>
            <a:ext cx="3499200" cy="23880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Applying OWASP SAMM</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solidFill>
                  <a:schemeClr val="dk1"/>
                </a:solidFill>
                <a:latin typeface="Source Sans Pro"/>
                <a:ea typeface="Source Sans Pro"/>
                <a:cs typeface="Source Sans Pro"/>
                <a:sym typeface="Source Sans Pro"/>
              </a:rPr>
              <a:t>Methodology</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Establishing Assessment Scope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Governance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Design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Implementation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Verification</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Assessing Operations</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Setting Maturity Targets &amp; Improvement Activities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Preparation</a:t>
            </a:r>
            <a:endParaRPr/>
          </a:p>
        </p:txBody>
      </p:sp>
      <p:sp>
        <p:nvSpPr>
          <p:cNvPr id="106" name="Google Shape;106;p1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Download the OWASP SAMM Toolbox:</a:t>
            </a:r>
            <a:endParaRPr/>
          </a:p>
          <a:p>
            <a:pPr indent="0" lvl="0" marL="457200" rtl="0" algn="l">
              <a:lnSpc>
                <a:spcPct val="100000"/>
              </a:lnSpc>
              <a:spcBef>
                <a:spcPts val="640"/>
              </a:spcBef>
              <a:spcAft>
                <a:spcPts val="0"/>
              </a:spcAft>
              <a:buNone/>
            </a:pPr>
            <a:r>
              <a:rPr lang="en-US" sz="1400" u="sng">
                <a:hlinkClick r:id="rId3"/>
              </a:rPr>
              <a:t>https://github.com/OWASP/samm/tree/master/Supporting%20Resources/v2.0/toolbox/</a:t>
            </a:r>
            <a:endParaRPr sz="1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Day 1 Recap</a:t>
            </a:r>
            <a:endParaRPr/>
          </a:p>
        </p:txBody>
      </p:sp>
      <p:grpSp>
        <p:nvGrpSpPr>
          <p:cNvPr id="1086" name="Google Shape;1086;p78"/>
          <p:cNvGrpSpPr/>
          <p:nvPr/>
        </p:nvGrpSpPr>
        <p:grpSpPr>
          <a:xfrm>
            <a:off x="827939" y="1161675"/>
            <a:ext cx="7488114" cy="2820150"/>
            <a:chOff x="2571" y="183650"/>
            <a:chExt cx="5365900" cy="3760200"/>
          </a:xfrm>
        </p:grpSpPr>
        <p:sp>
          <p:nvSpPr>
            <p:cNvPr id="1087" name="Google Shape;1087;p78"/>
            <p:cNvSpPr txBox="1"/>
            <p:nvPr/>
          </p:nvSpPr>
          <p:spPr>
            <a:xfrm>
              <a:off x="25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One</a:t>
              </a:r>
              <a:r>
                <a:rPr i="0" lang="en-US" sz="2000" u="none" cap="none" strike="noStrike">
                  <a:solidFill>
                    <a:schemeClr val="lt1"/>
                  </a:solidFill>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1088" name="Google Shape;1088;p78"/>
            <p:cNvSpPr/>
            <p:nvPr/>
          </p:nvSpPr>
          <p:spPr>
            <a:xfrm>
              <a:off x="25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txBox="1"/>
            <p:nvPr/>
          </p:nvSpPr>
          <p:spPr>
            <a:xfrm>
              <a:off x="2571" y="759650"/>
              <a:ext cx="2507400" cy="31698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SDLC Overview &amp; OWASP SAMM Introduction</a:t>
              </a:r>
              <a:endParaRPr>
                <a:latin typeface="Source Sans Pro"/>
                <a:ea typeface="Source Sans Pro"/>
                <a:cs typeface="Source Sans Pro"/>
                <a:sym typeface="Source Sans Pro"/>
              </a:endParaRPr>
            </a:p>
            <a:p>
              <a:pPr indent="0" lvl="0" marL="0" rtl="0" algn="l">
                <a:spcBef>
                  <a:spcPts val="0"/>
                </a:spcBef>
                <a:spcAft>
                  <a:spcPts val="0"/>
                </a:spcAft>
                <a:buNone/>
              </a:pPr>
              <a:r>
                <a:rPr lang="en-US">
                  <a:latin typeface="Source Sans Pro"/>
                  <a:ea typeface="Source Sans Pro"/>
                  <a:cs typeface="Source Sans Pro"/>
                  <a:sym typeface="Source Sans Pro"/>
                </a:rPr>
                <a:t>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The Application Security Challenge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Software Development Lifecycle (SDLC) Overview</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OWASP SAMM - Vision, History, Structure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OWASP SAMM As an Assessment Tool</a:t>
              </a:r>
              <a:endParaRPr sz="1200">
                <a:latin typeface="Source Sans Pro"/>
                <a:ea typeface="Source Sans Pro"/>
                <a:cs typeface="Source Sans Pro"/>
                <a:sym typeface="Source Sans Pro"/>
              </a:endParaRPr>
            </a:p>
          </p:txBody>
        </p:sp>
        <p:sp>
          <p:nvSpPr>
            <p:cNvPr id="1090" name="Google Shape;1090;p78"/>
            <p:cNvSpPr txBox="1"/>
            <p:nvPr/>
          </p:nvSpPr>
          <p:spPr>
            <a:xfrm>
              <a:off x="2861071" y="183650"/>
              <a:ext cx="2507400"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Source Sans Pro"/>
                  <a:ea typeface="Source Sans Pro"/>
                  <a:cs typeface="Source Sans Pro"/>
                  <a:sym typeface="Source Sans Pro"/>
                </a:rPr>
                <a:t>Part Two</a:t>
              </a:r>
              <a:endParaRPr>
                <a:latin typeface="Source Sans Pro"/>
                <a:ea typeface="Source Sans Pro"/>
                <a:cs typeface="Source Sans Pro"/>
                <a:sym typeface="Source Sans Pro"/>
              </a:endParaRPr>
            </a:p>
          </p:txBody>
        </p:sp>
        <p:sp>
          <p:nvSpPr>
            <p:cNvPr id="1091" name="Google Shape;1091;p78"/>
            <p:cNvSpPr/>
            <p:nvPr/>
          </p:nvSpPr>
          <p:spPr>
            <a:xfrm>
              <a:off x="2861071" y="759650"/>
              <a:ext cx="2507400" cy="31842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78"/>
          <p:cNvSpPr txBox="1"/>
          <p:nvPr/>
        </p:nvSpPr>
        <p:spPr>
          <a:xfrm>
            <a:off x="4816255" y="1593825"/>
            <a:ext cx="3499800" cy="2388000"/>
          </a:xfrm>
          <a:prstGeom prst="rect">
            <a:avLst/>
          </a:prstGeom>
          <a:noFill/>
          <a:ln>
            <a:noFill/>
          </a:ln>
        </p:spPr>
        <p:txBody>
          <a:bodyPr anchorCtr="0" anchor="t" bIns="160000" lIns="106675" spcFirstLastPara="1" rIns="142225" wrap="square" tIns="106675">
            <a:noAutofit/>
          </a:bodyPr>
          <a:lstStyle/>
          <a:p>
            <a:pPr indent="0" lvl="0" marL="0" rtl="0" algn="l">
              <a:spcBef>
                <a:spcPts val="0"/>
              </a:spcBef>
              <a:spcAft>
                <a:spcPts val="0"/>
              </a:spcAft>
              <a:buNone/>
            </a:pPr>
            <a:r>
              <a:rPr lang="en-US">
                <a:latin typeface="Source Sans Pro"/>
                <a:ea typeface="Source Sans Pro"/>
                <a:cs typeface="Source Sans Pro"/>
                <a:sym typeface="Source Sans Pro"/>
              </a:rPr>
              <a:t>OWASP SAMM Tools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Tools of the Trade</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SAMM Assessment Toolkit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Benchmark Project</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US" sz="1200">
                <a:latin typeface="Source Sans Pro"/>
                <a:ea typeface="Source Sans Pro"/>
                <a:cs typeface="Source Sans Pro"/>
                <a:sym typeface="Source Sans Pro"/>
              </a:rPr>
              <a:t>Leveraging OWASP Projects and Tools</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098" name="Google Shape;1098;p79"/>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i="1"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8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Methodology: Adaptable Approach</a:t>
            </a:r>
            <a:endParaRPr/>
          </a:p>
        </p:txBody>
      </p:sp>
      <p:sp>
        <p:nvSpPr>
          <p:cNvPr id="1105" name="Google Shape;1105;p80"/>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203200" lvl="0" marL="457200" rtl="0" algn="l">
              <a:lnSpc>
                <a:spcPct val="100000"/>
              </a:lnSpc>
              <a:spcBef>
                <a:spcPts val="0"/>
              </a:spcBef>
              <a:spcAft>
                <a:spcPts val="0"/>
              </a:spcAft>
              <a:buSzPts val="2000"/>
              <a:buFont typeface="Calibri"/>
              <a:buNone/>
            </a:pPr>
            <a:r>
              <a:rPr lang="en-US"/>
              <a:t> </a:t>
            </a:r>
            <a:endParaRPr/>
          </a:p>
        </p:txBody>
      </p:sp>
      <p:pic>
        <p:nvPicPr>
          <p:cNvPr descr="https://docs.google.com/drawings/d/sxERWutl0V20uOaIaXvIctw/image?w=565&amp;h=464&amp;rev=1&amp;ac=1" id="1106" name="Google Shape;1106;p80"/>
          <p:cNvPicPr preferRelativeResize="0"/>
          <p:nvPr/>
        </p:nvPicPr>
        <p:blipFill rotWithShape="1">
          <a:blip r:embed="rId3">
            <a:alphaModFix/>
          </a:blip>
          <a:srcRect b="0" l="0" r="0" t="0"/>
          <a:stretch/>
        </p:blipFill>
        <p:spPr>
          <a:xfrm>
            <a:off x="2570038" y="931200"/>
            <a:ext cx="4003925" cy="3281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8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Prepare</a:t>
            </a:r>
            <a:endParaRPr/>
          </a:p>
        </p:txBody>
      </p:sp>
      <p:sp>
        <p:nvSpPr>
          <p:cNvPr id="1113" name="Google Shape;1113;p8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Purpose</a:t>
            </a:r>
            <a:endParaRPr sz="2800"/>
          </a:p>
          <a:p>
            <a:pPr indent="-342900" lvl="0" marL="457200" rtl="0" algn="l">
              <a:lnSpc>
                <a:spcPct val="100000"/>
              </a:lnSpc>
              <a:spcBef>
                <a:spcPts val="560"/>
              </a:spcBef>
              <a:spcAft>
                <a:spcPts val="0"/>
              </a:spcAft>
              <a:buSzPts val="1800"/>
              <a:buChar char="•"/>
            </a:pPr>
            <a:r>
              <a:rPr lang="en-US" sz="1800"/>
              <a:t>Ensure a proper start of the project</a:t>
            </a:r>
            <a:endParaRPr sz="1800"/>
          </a:p>
          <a:p>
            <a:pPr indent="0" lvl="0" marL="0" rtl="0" algn="l">
              <a:lnSpc>
                <a:spcPct val="100000"/>
              </a:lnSpc>
              <a:spcBef>
                <a:spcPts val="640"/>
              </a:spcBef>
              <a:spcAft>
                <a:spcPts val="0"/>
              </a:spcAft>
              <a:buNone/>
            </a:pPr>
            <a:r>
              <a:t/>
            </a:r>
            <a:endParaRPr sz="2800"/>
          </a:p>
          <a:p>
            <a:pPr indent="0" lvl="0" marL="0" rtl="0" algn="l">
              <a:lnSpc>
                <a:spcPct val="100000"/>
              </a:lnSpc>
              <a:spcBef>
                <a:spcPts val="640"/>
              </a:spcBef>
              <a:spcAft>
                <a:spcPts val="0"/>
              </a:spcAft>
              <a:buNone/>
            </a:pPr>
            <a:r>
              <a:rPr lang="en-US" sz="2800"/>
              <a:t>Activities</a:t>
            </a:r>
            <a:endParaRPr sz="2800"/>
          </a:p>
          <a:p>
            <a:pPr indent="-342900" lvl="0" marL="457200" rtl="0" algn="l">
              <a:lnSpc>
                <a:spcPct val="100000"/>
              </a:lnSpc>
              <a:spcBef>
                <a:spcPts val="560"/>
              </a:spcBef>
              <a:spcAft>
                <a:spcPts val="0"/>
              </a:spcAft>
              <a:buSzPts val="1800"/>
              <a:buChar char="•"/>
            </a:pPr>
            <a:r>
              <a:rPr lang="en-US" sz="1800"/>
              <a:t>Define the scope (uniform unit(s))</a:t>
            </a:r>
            <a:endParaRPr sz="1800"/>
          </a:p>
          <a:p>
            <a:pPr indent="-342900" lvl="0" marL="457200" rtl="0" algn="l">
              <a:lnSpc>
                <a:spcPct val="100000"/>
              </a:lnSpc>
              <a:spcBef>
                <a:spcPts val="0"/>
              </a:spcBef>
              <a:spcAft>
                <a:spcPts val="0"/>
              </a:spcAft>
              <a:buSzPts val="1800"/>
              <a:buChar char="•"/>
            </a:pPr>
            <a:r>
              <a:rPr lang="en-US" sz="1800"/>
              <a:t>Identify stakeholders</a:t>
            </a:r>
            <a:endParaRPr sz="1800"/>
          </a:p>
          <a:p>
            <a:pPr indent="-342900" lvl="0" marL="457200" rtl="0" algn="l">
              <a:lnSpc>
                <a:spcPct val="100000"/>
              </a:lnSpc>
              <a:spcBef>
                <a:spcPts val="0"/>
              </a:spcBef>
              <a:spcAft>
                <a:spcPts val="0"/>
              </a:spcAft>
              <a:buSzPts val="1800"/>
              <a:buChar char="•"/>
            </a:pPr>
            <a:r>
              <a:rPr lang="en-US" sz="1800"/>
              <a:t>Socialize – spread the word!</a:t>
            </a:r>
            <a:endParaRPr sz="1800"/>
          </a:p>
        </p:txBody>
      </p:sp>
      <p:pic>
        <p:nvPicPr>
          <p:cNvPr descr="https://docs.google.com/drawings/d/sxERWutl0V20uOaIaXvIctw/image?w=565&amp;h=464&amp;rev=1&amp;ac=1" id="1114" name="Google Shape;1114;p81"/>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8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Assess</a:t>
            </a:r>
            <a:endParaRPr/>
          </a:p>
        </p:txBody>
      </p:sp>
      <p:sp>
        <p:nvSpPr>
          <p:cNvPr id="1120" name="Google Shape;1120;p82"/>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Purpose</a:t>
            </a:r>
            <a:endParaRPr sz="2800"/>
          </a:p>
          <a:p>
            <a:pPr indent="-342900" lvl="0" marL="457200" rtl="0" algn="l">
              <a:lnSpc>
                <a:spcPct val="100000"/>
              </a:lnSpc>
              <a:spcBef>
                <a:spcPts val="0"/>
              </a:spcBef>
              <a:spcAft>
                <a:spcPts val="0"/>
              </a:spcAft>
              <a:buSzPts val="1800"/>
              <a:buChar char="•"/>
            </a:pPr>
            <a:r>
              <a:rPr lang="en-US" sz="1800"/>
              <a:t>Identify and understand the maturity of </a:t>
            </a:r>
            <a:endParaRPr sz="1800"/>
          </a:p>
          <a:p>
            <a:pPr indent="0" lvl="0" marL="457200" rtl="0" algn="l">
              <a:lnSpc>
                <a:spcPct val="100000"/>
              </a:lnSpc>
              <a:spcBef>
                <a:spcPts val="0"/>
              </a:spcBef>
              <a:spcAft>
                <a:spcPts val="0"/>
              </a:spcAft>
              <a:buNone/>
            </a:pPr>
            <a:r>
              <a:rPr lang="en-US" sz="1800"/>
              <a:t>the 15 practices for the chosen scope</a:t>
            </a:r>
            <a:endParaRPr sz="1800"/>
          </a:p>
          <a:p>
            <a:pPr indent="0" lvl="0" marL="0" rtl="0" algn="l">
              <a:lnSpc>
                <a:spcPct val="100000"/>
              </a:lnSpc>
              <a:spcBef>
                <a:spcPts val="0"/>
              </a:spcBef>
              <a:spcAft>
                <a:spcPts val="0"/>
              </a:spcAft>
              <a:buNone/>
            </a:pPr>
            <a:r>
              <a:t/>
            </a:r>
            <a:endParaRPr sz="2800"/>
          </a:p>
          <a:p>
            <a:pPr indent="0" lvl="0" marL="0" rtl="0" algn="l">
              <a:lnSpc>
                <a:spcPct val="100000"/>
              </a:lnSpc>
              <a:spcBef>
                <a:spcPts val="0"/>
              </a:spcBef>
              <a:spcAft>
                <a:spcPts val="0"/>
              </a:spcAft>
              <a:buNone/>
            </a:pPr>
            <a:r>
              <a:rPr lang="en-US" sz="2800"/>
              <a:t>Activities</a:t>
            </a:r>
            <a:endParaRPr sz="2800"/>
          </a:p>
          <a:p>
            <a:pPr indent="-342900" lvl="0" marL="457200" rtl="0" algn="l">
              <a:lnSpc>
                <a:spcPct val="100000"/>
              </a:lnSpc>
              <a:spcBef>
                <a:spcPts val="0"/>
              </a:spcBef>
              <a:spcAft>
                <a:spcPts val="0"/>
              </a:spcAft>
              <a:buSzPts val="1800"/>
              <a:buChar char="•"/>
            </a:pPr>
            <a:r>
              <a:rPr lang="en-US" sz="1800"/>
              <a:t>Evaluate current practices</a:t>
            </a:r>
            <a:endParaRPr sz="1800"/>
          </a:p>
          <a:p>
            <a:pPr indent="-342900" lvl="0" marL="457200" rtl="0" algn="l">
              <a:lnSpc>
                <a:spcPct val="100000"/>
              </a:lnSpc>
              <a:spcBef>
                <a:spcPts val="0"/>
              </a:spcBef>
              <a:spcAft>
                <a:spcPts val="0"/>
              </a:spcAft>
              <a:buSzPts val="1800"/>
              <a:buChar char="•"/>
            </a:pPr>
            <a:r>
              <a:rPr lang="en-US" sz="1800"/>
              <a:t>Determine maturity level</a:t>
            </a:r>
            <a:endParaRPr sz="1800"/>
          </a:p>
        </p:txBody>
      </p:sp>
      <p:pic>
        <p:nvPicPr>
          <p:cNvPr descr="https://docs.google.com/drawings/d/sxERWutl0V20uOaIaXvIctw/image?w=565&amp;h=464&amp;rev=1&amp;ac=1" id="1121" name="Google Shape;1121;p82"/>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8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Set the Target</a:t>
            </a:r>
            <a:endParaRPr/>
          </a:p>
        </p:txBody>
      </p:sp>
      <p:sp>
        <p:nvSpPr>
          <p:cNvPr id="1127" name="Google Shape;1127;p8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Purpose</a:t>
            </a:r>
            <a:endParaRPr sz="2800"/>
          </a:p>
          <a:p>
            <a:pPr indent="-342900" lvl="0" marL="457200" rtl="0" algn="l">
              <a:lnSpc>
                <a:spcPct val="100000"/>
              </a:lnSpc>
              <a:spcBef>
                <a:spcPts val="0"/>
              </a:spcBef>
              <a:spcAft>
                <a:spcPts val="0"/>
              </a:spcAft>
              <a:buSzPts val="1800"/>
              <a:buChar char="•"/>
            </a:pPr>
            <a:r>
              <a:rPr lang="en-US" sz="1800"/>
              <a:t>Develop a target score to guide you in </a:t>
            </a:r>
            <a:br>
              <a:rPr lang="en-US" sz="1800"/>
            </a:br>
            <a:r>
              <a:rPr lang="en-US" sz="1800"/>
              <a:t>future improvements</a:t>
            </a:r>
            <a:endParaRPr sz="1800"/>
          </a:p>
          <a:p>
            <a:pPr indent="0" lvl="0" marL="0" rtl="0" algn="l">
              <a:lnSpc>
                <a:spcPct val="100000"/>
              </a:lnSpc>
              <a:spcBef>
                <a:spcPts val="640"/>
              </a:spcBef>
              <a:spcAft>
                <a:spcPts val="0"/>
              </a:spcAft>
              <a:buNone/>
            </a:pPr>
            <a:r>
              <a:t/>
            </a:r>
            <a:endParaRPr sz="2800"/>
          </a:p>
          <a:p>
            <a:pPr indent="0" lvl="0" marL="0" rtl="0" algn="l">
              <a:lnSpc>
                <a:spcPct val="100000"/>
              </a:lnSpc>
              <a:spcBef>
                <a:spcPts val="640"/>
              </a:spcBef>
              <a:spcAft>
                <a:spcPts val="0"/>
              </a:spcAft>
              <a:buNone/>
            </a:pPr>
            <a:r>
              <a:rPr lang="en-US" sz="2800"/>
              <a:t>Activities</a:t>
            </a:r>
            <a:endParaRPr sz="2800"/>
          </a:p>
          <a:p>
            <a:pPr indent="-342900" lvl="0" marL="457200" rtl="0" algn="l">
              <a:lnSpc>
                <a:spcPct val="100000"/>
              </a:lnSpc>
              <a:spcBef>
                <a:spcPts val="560"/>
              </a:spcBef>
              <a:spcAft>
                <a:spcPts val="0"/>
              </a:spcAft>
              <a:buSzPts val="1800"/>
              <a:buChar char="•"/>
            </a:pPr>
            <a:r>
              <a:rPr lang="en-US" sz="1800"/>
              <a:t>Define the target</a:t>
            </a:r>
            <a:endParaRPr sz="1800"/>
          </a:p>
          <a:p>
            <a:pPr indent="-342900" lvl="0" marL="457200" rtl="0" algn="l">
              <a:lnSpc>
                <a:spcPct val="100000"/>
              </a:lnSpc>
              <a:spcBef>
                <a:spcPts val="0"/>
              </a:spcBef>
              <a:spcAft>
                <a:spcPts val="0"/>
              </a:spcAft>
              <a:buSzPts val="1800"/>
              <a:buChar char="•"/>
            </a:pPr>
            <a:r>
              <a:rPr lang="en-US" sz="1800"/>
              <a:t>Estimate overall impact</a:t>
            </a:r>
            <a:endParaRPr sz="1800"/>
          </a:p>
        </p:txBody>
      </p:sp>
      <p:pic>
        <p:nvPicPr>
          <p:cNvPr descr="https://docs.google.com/drawings/d/sxERWutl0V20uOaIaXvIctw/image?w=565&amp;h=464&amp;rev=1&amp;ac=1" id="1128" name="Google Shape;1128;p83"/>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8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Define the Plan</a:t>
            </a:r>
            <a:endParaRPr/>
          </a:p>
        </p:txBody>
      </p:sp>
      <p:sp>
        <p:nvSpPr>
          <p:cNvPr id="1135" name="Google Shape;1135;p84"/>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Purpose</a:t>
            </a:r>
            <a:endParaRPr sz="2800"/>
          </a:p>
          <a:p>
            <a:pPr indent="-342900" lvl="0" marL="457200" rtl="0" algn="l">
              <a:lnSpc>
                <a:spcPct val="100000"/>
              </a:lnSpc>
              <a:spcBef>
                <a:spcPts val="560"/>
              </a:spcBef>
              <a:spcAft>
                <a:spcPts val="0"/>
              </a:spcAft>
              <a:buSzPts val="1800"/>
              <a:buChar char="•"/>
            </a:pPr>
            <a:r>
              <a:rPr lang="en-US" sz="1800"/>
              <a:t>Define or update the plan to take you </a:t>
            </a:r>
            <a:br>
              <a:rPr lang="en-US" sz="1800"/>
            </a:br>
            <a:r>
              <a:rPr lang="en-US" sz="1800"/>
              <a:t>to the next level</a:t>
            </a:r>
            <a:endParaRPr sz="1800"/>
          </a:p>
          <a:p>
            <a:pPr indent="0" lvl="0" marL="0" rtl="0" algn="l">
              <a:lnSpc>
                <a:spcPct val="100000"/>
              </a:lnSpc>
              <a:spcBef>
                <a:spcPts val="640"/>
              </a:spcBef>
              <a:spcAft>
                <a:spcPts val="0"/>
              </a:spcAft>
              <a:buNone/>
            </a:pPr>
            <a:r>
              <a:t/>
            </a:r>
            <a:endParaRPr sz="2800"/>
          </a:p>
          <a:p>
            <a:pPr indent="0" lvl="0" marL="0" rtl="0" algn="l">
              <a:lnSpc>
                <a:spcPct val="100000"/>
              </a:lnSpc>
              <a:spcBef>
                <a:spcPts val="640"/>
              </a:spcBef>
              <a:spcAft>
                <a:spcPts val="0"/>
              </a:spcAft>
              <a:buNone/>
            </a:pPr>
            <a:r>
              <a:rPr lang="en-US" sz="2800"/>
              <a:t>Activities</a:t>
            </a:r>
            <a:endParaRPr sz="2800"/>
          </a:p>
          <a:p>
            <a:pPr indent="-342900" lvl="0" marL="457200" rtl="0" algn="l">
              <a:lnSpc>
                <a:spcPct val="100000"/>
              </a:lnSpc>
              <a:spcBef>
                <a:spcPts val="560"/>
              </a:spcBef>
              <a:spcAft>
                <a:spcPts val="0"/>
              </a:spcAft>
              <a:buSzPts val="1800"/>
              <a:buChar char="•"/>
            </a:pPr>
            <a:r>
              <a:rPr lang="en-US" sz="1800"/>
              <a:t>Determine change schedule</a:t>
            </a:r>
            <a:endParaRPr sz="1800"/>
          </a:p>
          <a:p>
            <a:pPr indent="-342900" lvl="0" marL="457200" rtl="0" algn="l">
              <a:lnSpc>
                <a:spcPct val="100000"/>
              </a:lnSpc>
              <a:spcBef>
                <a:spcPts val="0"/>
              </a:spcBef>
              <a:spcAft>
                <a:spcPts val="0"/>
              </a:spcAft>
              <a:buSzPts val="1800"/>
              <a:buChar char="•"/>
            </a:pPr>
            <a:r>
              <a:rPr lang="en-US" sz="1800"/>
              <a:t>Develop/update the roadmap plan</a:t>
            </a:r>
            <a:endParaRPr sz="1800"/>
          </a:p>
        </p:txBody>
      </p:sp>
      <p:pic>
        <p:nvPicPr>
          <p:cNvPr descr="https://docs.google.com/drawings/d/sxERWutl0V20uOaIaXvIctw/image?w=565&amp;h=464&amp;rev=1&amp;ac=1" id="1136" name="Google Shape;1136;p84"/>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8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Implement</a:t>
            </a:r>
            <a:endParaRPr/>
          </a:p>
        </p:txBody>
      </p:sp>
      <p:sp>
        <p:nvSpPr>
          <p:cNvPr id="1143" name="Google Shape;1143;p8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Objective</a:t>
            </a:r>
            <a:endParaRPr sz="2800"/>
          </a:p>
          <a:p>
            <a:pPr indent="-342900" lvl="0" marL="457200" rtl="0" algn="l">
              <a:spcBef>
                <a:spcPts val="0"/>
              </a:spcBef>
              <a:spcAft>
                <a:spcPts val="0"/>
              </a:spcAft>
              <a:buSzPts val="1800"/>
              <a:buChar char="•"/>
            </a:pPr>
            <a:r>
              <a:rPr lang="en-US" sz="1800"/>
              <a:t>Work the plan</a:t>
            </a:r>
            <a:endParaRPr sz="1800"/>
          </a:p>
          <a:p>
            <a:pPr indent="0" lvl="0" marL="342900" rtl="0" algn="l">
              <a:spcBef>
                <a:spcPts val="640"/>
              </a:spcBef>
              <a:spcAft>
                <a:spcPts val="0"/>
              </a:spcAft>
              <a:buNone/>
            </a:pPr>
            <a:r>
              <a:t/>
            </a:r>
            <a:endParaRPr sz="2800"/>
          </a:p>
          <a:p>
            <a:pPr indent="0" lvl="0" marL="0" rtl="0" algn="l">
              <a:spcBef>
                <a:spcPts val="640"/>
              </a:spcBef>
              <a:spcAft>
                <a:spcPts val="0"/>
              </a:spcAft>
              <a:buNone/>
            </a:pPr>
            <a:r>
              <a:rPr lang="en-US" sz="2800"/>
              <a:t>Activities</a:t>
            </a:r>
            <a:endParaRPr sz="2800"/>
          </a:p>
          <a:p>
            <a:pPr indent="-342900" lvl="0" marL="457200" rtl="0" algn="l">
              <a:spcBef>
                <a:spcPts val="640"/>
              </a:spcBef>
              <a:spcAft>
                <a:spcPts val="0"/>
              </a:spcAft>
              <a:buSzPts val="1800"/>
              <a:buChar char="•"/>
            </a:pPr>
            <a:r>
              <a:rPr lang="en-US" sz="1800"/>
              <a:t>Implement activities</a:t>
            </a:r>
            <a:endParaRPr sz="1800"/>
          </a:p>
        </p:txBody>
      </p:sp>
      <p:pic>
        <p:nvPicPr>
          <p:cNvPr descr="https://docs.google.com/drawings/d/sxERWutl0V20uOaIaXvIctw/image?w=565&amp;h=464&amp;rev=1&amp;ac=1" id="1144" name="Google Shape;1144;p85"/>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8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Roll-Out</a:t>
            </a:r>
            <a:endParaRPr/>
          </a:p>
        </p:txBody>
      </p:sp>
      <p:sp>
        <p:nvSpPr>
          <p:cNvPr id="1151" name="Google Shape;1151;p8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800"/>
              <a:t>Objective</a:t>
            </a:r>
            <a:endParaRPr/>
          </a:p>
          <a:p>
            <a:pPr indent="-342900" lvl="0" marL="457200" rtl="0" algn="l">
              <a:lnSpc>
                <a:spcPct val="100000"/>
              </a:lnSpc>
              <a:spcBef>
                <a:spcPts val="0"/>
              </a:spcBef>
              <a:spcAft>
                <a:spcPts val="0"/>
              </a:spcAft>
              <a:buSzPts val="1800"/>
              <a:buChar char="•"/>
            </a:pPr>
            <a:r>
              <a:rPr lang="en-US" sz="1800"/>
              <a:t>Ensure improvements are available </a:t>
            </a:r>
            <a:br>
              <a:rPr lang="en-US" sz="1800"/>
            </a:br>
            <a:r>
              <a:rPr lang="en-US" sz="1800"/>
              <a:t>and effectively used</a:t>
            </a:r>
            <a:endParaRPr sz="1800"/>
          </a:p>
          <a:p>
            <a:pPr indent="0" lvl="0" marL="0" rtl="0" algn="l">
              <a:lnSpc>
                <a:spcPct val="100000"/>
              </a:lnSpc>
              <a:spcBef>
                <a:spcPts val="0"/>
              </a:spcBef>
              <a:spcAft>
                <a:spcPts val="0"/>
              </a:spcAft>
              <a:buNone/>
            </a:pPr>
            <a:r>
              <a:t/>
            </a:r>
            <a:endParaRPr sz="2800"/>
          </a:p>
          <a:p>
            <a:pPr indent="0" lvl="0" marL="0" rtl="0" algn="l">
              <a:lnSpc>
                <a:spcPct val="100000"/>
              </a:lnSpc>
              <a:spcBef>
                <a:spcPts val="0"/>
              </a:spcBef>
              <a:spcAft>
                <a:spcPts val="0"/>
              </a:spcAft>
              <a:buNone/>
            </a:pPr>
            <a:r>
              <a:rPr lang="en-US" sz="2800"/>
              <a:t>Activities</a:t>
            </a:r>
            <a:endParaRPr/>
          </a:p>
          <a:p>
            <a:pPr indent="-342900" lvl="0" marL="457200" rtl="0" algn="l">
              <a:lnSpc>
                <a:spcPct val="100000"/>
              </a:lnSpc>
              <a:spcBef>
                <a:spcPts val="0"/>
              </a:spcBef>
              <a:spcAft>
                <a:spcPts val="0"/>
              </a:spcAft>
              <a:buSzPts val="1800"/>
              <a:buChar char="•"/>
            </a:pPr>
            <a:r>
              <a:rPr lang="en-US" sz="1800"/>
              <a:t>Evangelize improvements</a:t>
            </a:r>
            <a:endParaRPr sz="1800"/>
          </a:p>
          <a:p>
            <a:pPr indent="-342900" lvl="0" marL="457200" rtl="0" algn="l">
              <a:lnSpc>
                <a:spcPct val="100000"/>
              </a:lnSpc>
              <a:spcBef>
                <a:spcPts val="0"/>
              </a:spcBef>
              <a:spcAft>
                <a:spcPts val="0"/>
              </a:spcAft>
              <a:buSzPts val="1800"/>
              <a:buChar char="•"/>
            </a:pPr>
            <a:r>
              <a:rPr lang="en-US" sz="1800"/>
              <a:t>Measure effectiveness</a:t>
            </a:r>
            <a:endParaRPr sz="1800"/>
          </a:p>
        </p:txBody>
      </p:sp>
      <p:pic>
        <p:nvPicPr>
          <p:cNvPr descr="https://docs.google.com/drawings/d/sxERWutl0V20uOaIaXvIctw/image?w=565&amp;h=464&amp;rev=1&amp;ac=1" id="1152" name="Google Shape;1152;p86"/>
          <p:cNvPicPr preferRelativeResize="0"/>
          <p:nvPr/>
        </p:nvPicPr>
        <p:blipFill rotWithShape="1">
          <a:blip r:embed="rId3">
            <a:alphaModFix/>
          </a:blip>
          <a:srcRect b="0" l="0" r="0" t="0"/>
          <a:stretch/>
        </p:blipFill>
        <p:spPr>
          <a:xfrm>
            <a:off x="6016850" y="1200150"/>
            <a:ext cx="2711900" cy="2222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158" name="Google Shape;1158;p8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One</a:t>
            </a:r>
            <a:endParaRPr/>
          </a:p>
        </p:txBody>
      </p:sp>
      <p:sp>
        <p:nvSpPr>
          <p:cNvPr id="112" name="Google Shape;112;p16"/>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SDLC Overview &amp; OWASP SAMM Introduction</a:t>
            </a:r>
            <a:endParaRPr sz="2400"/>
          </a:p>
          <a:p>
            <a:pPr indent="0" lvl="0" marL="0" rtl="0" algn="l">
              <a:spcBef>
                <a:spcPts val="0"/>
              </a:spcBef>
              <a:spcAft>
                <a:spcPts val="0"/>
              </a:spcAft>
              <a:buClr>
                <a:schemeClr val="dk1"/>
              </a:buClr>
              <a:buSzPts val="1100"/>
              <a:buFont typeface="Arial"/>
              <a:buNone/>
            </a:pPr>
            <a:r>
              <a:rPr lang="en-US" sz="2400"/>
              <a:t> </a:t>
            </a:r>
            <a:endParaRPr sz="2400"/>
          </a:p>
          <a:p>
            <a:pPr indent="-342900" lvl="0" marL="457200" rtl="0" algn="l">
              <a:spcBef>
                <a:spcPts val="0"/>
              </a:spcBef>
              <a:spcAft>
                <a:spcPts val="0"/>
              </a:spcAft>
              <a:buClr>
                <a:srgbClr val="FFFFFF"/>
              </a:buClr>
              <a:buSzPts val="1800"/>
              <a:buFont typeface="Cambria"/>
              <a:buChar char="●"/>
            </a:pPr>
            <a:r>
              <a:rPr i="1" lang="en-US" sz="1800">
                <a:solidFill>
                  <a:srgbClr val="FFFFFF"/>
                </a:solidFill>
              </a:rPr>
              <a:t>The Application Security </a:t>
            </a:r>
            <a:r>
              <a:rPr i="1" lang="en-US" sz="1800" strike="sngStrike">
                <a:solidFill>
                  <a:srgbClr val="FFFFFF"/>
                </a:solidFill>
              </a:rPr>
              <a:t>Challenge</a:t>
            </a:r>
            <a:r>
              <a:rPr i="1" lang="en-US" sz="1800">
                <a:solidFill>
                  <a:srgbClr val="FFFFFF"/>
                </a:solidFill>
              </a:rPr>
              <a:t> Opportunity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Software Development Lifecycle (SDLC) Overview</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 Vision, History, Structure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OWASP SAMM As an Assessment Tool</a:t>
            </a:r>
            <a:endParaRPr sz="1800">
              <a:solidFill>
                <a:srgbClr val="FFFFFF"/>
              </a:solidFill>
            </a:endParaRPr>
          </a:p>
          <a:p>
            <a:pPr indent="0" lvl="0" marL="0" rtl="0" algn="l">
              <a:spcBef>
                <a:spcPts val="640"/>
              </a:spcBef>
              <a:spcAft>
                <a:spcPts val="0"/>
              </a:spcAft>
              <a:buNone/>
            </a:pPr>
            <a:r>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8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Establishing Assessment Scope</a:t>
            </a:r>
            <a:endParaRPr/>
          </a:p>
        </p:txBody>
      </p:sp>
      <p:sp>
        <p:nvSpPr>
          <p:cNvPr id="1164" name="Google Shape;1164;p88"/>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latin typeface="Source Sans Pro"/>
                <a:ea typeface="Source Sans Pro"/>
                <a:cs typeface="Source Sans Pro"/>
                <a:sym typeface="Source Sans Pro"/>
              </a:rPr>
              <a:t>Scope based on Organization structure: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Organization wide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Selected Business Units/Center of Excellence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Development Groups (internal, supplier)</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IT infrastructure Groups (hosting internal, cloud)</a:t>
            </a:r>
            <a:endParaRPr sz="1800">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800">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US" sz="1800">
                <a:latin typeface="Source Sans Pro"/>
                <a:ea typeface="Source Sans Pro"/>
                <a:cs typeface="Source Sans Pro"/>
                <a:sym typeface="Source Sans Pro"/>
              </a:rPr>
              <a:t>Scope based on Application risk profile:</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High, Medium, Low based on risk: e.g. Internet facing, transactional, etc.</a:t>
            </a:r>
            <a:endParaRPr sz="1800">
              <a:latin typeface="Source Sans Pro"/>
              <a:ea typeface="Source Sans Pro"/>
              <a:cs typeface="Source Sans Pro"/>
              <a:sym typeface="Source Sans Pro"/>
            </a:endParaRPr>
          </a:p>
          <a:p>
            <a:pPr indent="-342900" lvl="0" marL="457200" rtl="0" algn="l">
              <a:lnSpc>
                <a:spcPct val="100000"/>
              </a:lnSpc>
              <a:spcBef>
                <a:spcPts val="0"/>
              </a:spcBef>
              <a:spcAft>
                <a:spcPts val="0"/>
              </a:spcAft>
              <a:buClr>
                <a:srgbClr val="FFFFFF"/>
              </a:buClr>
              <a:buSzPts val="1800"/>
              <a:buFont typeface="Source Sans Pro"/>
              <a:buChar char="•"/>
            </a:pPr>
            <a:r>
              <a:rPr lang="en-US" sz="1800">
                <a:latin typeface="Source Sans Pro"/>
                <a:ea typeface="Source Sans Pro"/>
                <a:cs typeface="Source Sans Pro"/>
                <a:sym typeface="Source Sans Pro"/>
              </a:rPr>
              <a:t>Data Classification level: e.g. Confidential, sensitive, public</a:t>
            </a:r>
            <a:endParaRPr sz="1800">
              <a:latin typeface="Source Sans Pro"/>
              <a:ea typeface="Source Sans Pro"/>
              <a:cs typeface="Source Sans Pro"/>
              <a:sym typeface="Source Sans Pro"/>
            </a:endParaRPr>
          </a:p>
          <a:p>
            <a:pPr indent="0" lvl="0" marL="0" rtl="0" algn="l">
              <a:lnSpc>
                <a:spcPct val="100000"/>
              </a:lnSpc>
              <a:spcBef>
                <a:spcPts val="0"/>
              </a:spcBef>
              <a:spcAft>
                <a:spcPts val="0"/>
              </a:spcAft>
              <a:buNone/>
            </a:pPr>
            <a:r>
              <a:t/>
            </a:r>
            <a:endParaRPr sz="1800">
              <a:latin typeface="Source Sans Pro"/>
              <a:ea typeface="Source Sans Pro"/>
              <a:cs typeface="Source Sans Pro"/>
              <a:sym typeface="Source Sans Pr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8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170" name="Google Shape;1170;p89"/>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9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127000" rtl="0" algn="l">
              <a:spcBef>
                <a:spcPts val="0"/>
              </a:spcBef>
              <a:spcAft>
                <a:spcPts val="0"/>
              </a:spcAft>
              <a:buSzPts val="2000"/>
              <a:buNone/>
            </a:pPr>
            <a:r>
              <a:rPr lang="en-US"/>
              <a:t>Governance Business Function</a:t>
            </a:r>
            <a:endParaRPr/>
          </a:p>
        </p:txBody>
      </p:sp>
      <p:sp>
        <p:nvSpPr>
          <p:cNvPr id="1176" name="Google Shape;1176;p90"/>
          <p:cNvSpPr/>
          <p:nvPr/>
        </p:nvSpPr>
        <p:spPr>
          <a:xfrm>
            <a:off x="976650" y="873825"/>
            <a:ext cx="7190700" cy="36282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177" name="Google Shape;1177;p90"/>
          <p:cNvSpPr/>
          <p:nvPr/>
        </p:nvSpPr>
        <p:spPr>
          <a:xfrm>
            <a:off x="1190237"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178" name="Google Shape;1178;p90"/>
          <p:cNvSpPr/>
          <p:nvPr/>
        </p:nvSpPr>
        <p:spPr>
          <a:xfrm>
            <a:off x="1774416"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179" name="Google Shape;1179;p90"/>
          <p:cNvGrpSpPr/>
          <p:nvPr/>
        </p:nvGrpSpPr>
        <p:grpSpPr>
          <a:xfrm>
            <a:off x="1158348" y="1629167"/>
            <a:ext cx="559799" cy="2649906"/>
            <a:chOff x="231050" y="1070800"/>
            <a:chExt cx="711850" cy="3756600"/>
          </a:xfrm>
        </p:grpSpPr>
        <p:sp>
          <p:nvSpPr>
            <p:cNvPr id="1180" name="Google Shape;1180;p90"/>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0"/>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90"/>
          <p:cNvGrpSpPr/>
          <p:nvPr/>
        </p:nvGrpSpPr>
        <p:grpSpPr>
          <a:xfrm>
            <a:off x="1864279" y="1629167"/>
            <a:ext cx="558354" cy="2649906"/>
            <a:chOff x="1128725" y="1070800"/>
            <a:chExt cx="710013" cy="3756600"/>
          </a:xfrm>
        </p:grpSpPr>
        <p:sp>
          <p:nvSpPr>
            <p:cNvPr id="1183" name="Google Shape;1183;p90"/>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0"/>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90"/>
          <p:cNvSpPr/>
          <p:nvPr/>
        </p:nvSpPr>
        <p:spPr>
          <a:xfrm>
            <a:off x="2570393"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186" name="Google Shape;1186;p90"/>
          <p:cNvSpPr/>
          <p:nvPr/>
        </p:nvSpPr>
        <p:spPr>
          <a:xfrm>
            <a:off x="3154572"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187" name="Google Shape;1187;p90"/>
          <p:cNvGrpSpPr/>
          <p:nvPr/>
        </p:nvGrpSpPr>
        <p:grpSpPr>
          <a:xfrm>
            <a:off x="2538504" y="1629167"/>
            <a:ext cx="559799" cy="2649906"/>
            <a:chOff x="231050" y="1070800"/>
            <a:chExt cx="711850" cy="3756600"/>
          </a:xfrm>
        </p:grpSpPr>
        <p:sp>
          <p:nvSpPr>
            <p:cNvPr id="1188" name="Google Shape;1188;p90"/>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0"/>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90"/>
          <p:cNvGrpSpPr/>
          <p:nvPr/>
        </p:nvGrpSpPr>
        <p:grpSpPr>
          <a:xfrm>
            <a:off x="3244435" y="1629167"/>
            <a:ext cx="558354" cy="2649906"/>
            <a:chOff x="1128725" y="1070800"/>
            <a:chExt cx="710013" cy="3756600"/>
          </a:xfrm>
        </p:grpSpPr>
        <p:sp>
          <p:nvSpPr>
            <p:cNvPr id="1191" name="Google Shape;1191;p90"/>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0"/>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90"/>
          <p:cNvSpPr/>
          <p:nvPr/>
        </p:nvSpPr>
        <p:spPr>
          <a:xfrm>
            <a:off x="3950176"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194" name="Google Shape;1194;p90"/>
          <p:cNvSpPr/>
          <p:nvPr/>
        </p:nvSpPr>
        <p:spPr>
          <a:xfrm>
            <a:off x="4534355"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195" name="Google Shape;1195;p90"/>
          <p:cNvGrpSpPr/>
          <p:nvPr/>
        </p:nvGrpSpPr>
        <p:grpSpPr>
          <a:xfrm>
            <a:off x="3918286" y="1629167"/>
            <a:ext cx="559799" cy="2649906"/>
            <a:chOff x="231050" y="1070800"/>
            <a:chExt cx="711850" cy="3756600"/>
          </a:xfrm>
        </p:grpSpPr>
        <p:sp>
          <p:nvSpPr>
            <p:cNvPr id="1196" name="Google Shape;1196;p90"/>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90"/>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90"/>
          <p:cNvGrpSpPr/>
          <p:nvPr/>
        </p:nvGrpSpPr>
        <p:grpSpPr>
          <a:xfrm>
            <a:off x="4624218" y="1629167"/>
            <a:ext cx="558354" cy="2649906"/>
            <a:chOff x="1128725" y="1070800"/>
            <a:chExt cx="710013" cy="3756600"/>
          </a:xfrm>
        </p:grpSpPr>
        <p:sp>
          <p:nvSpPr>
            <p:cNvPr id="1199" name="Google Shape;1199;p90"/>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0"/>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90"/>
          <p:cNvSpPr/>
          <p:nvPr/>
        </p:nvSpPr>
        <p:spPr>
          <a:xfrm>
            <a:off x="6710714"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202" name="Google Shape;1202;p90"/>
          <p:cNvSpPr/>
          <p:nvPr/>
        </p:nvSpPr>
        <p:spPr>
          <a:xfrm>
            <a:off x="7294893"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203" name="Google Shape;1203;p90"/>
          <p:cNvGrpSpPr/>
          <p:nvPr/>
        </p:nvGrpSpPr>
        <p:grpSpPr>
          <a:xfrm>
            <a:off x="6678825" y="1629167"/>
            <a:ext cx="559799" cy="2649906"/>
            <a:chOff x="231050" y="1070800"/>
            <a:chExt cx="711850" cy="3756600"/>
          </a:xfrm>
        </p:grpSpPr>
        <p:sp>
          <p:nvSpPr>
            <p:cNvPr id="1204" name="Google Shape;1204;p90"/>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90"/>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90"/>
          <p:cNvGrpSpPr/>
          <p:nvPr/>
        </p:nvGrpSpPr>
        <p:grpSpPr>
          <a:xfrm>
            <a:off x="7384756" y="1629167"/>
            <a:ext cx="558354" cy="2649906"/>
            <a:chOff x="1128725" y="1070800"/>
            <a:chExt cx="710013" cy="3756600"/>
          </a:xfrm>
        </p:grpSpPr>
        <p:sp>
          <p:nvSpPr>
            <p:cNvPr id="1207" name="Google Shape;1207;p90"/>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0"/>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90"/>
          <p:cNvSpPr/>
          <p:nvPr/>
        </p:nvSpPr>
        <p:spPr>
          <a:xfrm>
            <a:off x="5330460"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210" name="Google Shape;1210;p90"/>
          <p:cNvSpPr/>
          <p:nvPr/>
        </p:nvSpPr>
        <p:spPr>
          <a:xfrm>
            <a:off x="5914639"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211" name="Google Shape;1211;p90"/>
          <p:cNvGrpSpPr/>
          <p:nvPr/>
        </p:nvGrpSpPr>
        <p:grpSpPr>
          <a:xfrm>
            <a:off x="5298570" y="1629167"/>
            <a:ext cx="559799" cy="2649906"/>
            <a:chOff x="231050" y="1070800"/>
            <a:chExt cx="711850" cy="3756600"/>
          </a:xfrm>
        </p:grpSpPr>
        <p:sp>
          <p:nvSpPr>
            <p:cNvPr id="1212" name="Google Shape;1212;p90"/>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0"/>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90"/>
          <p:cNvGrpSpPr/>
          <p:nvPr/>
        </p:nvGrpSpPr>
        <p:grpSpPr>
          <a:xfrm>
            <a:off x="6004502" y="1629167"/>
            <a:ext cx="558354" cy="2649906"/>
            <a:chOff x="1128725" y="1070800"/>
            <a:chExt cx="710013" cy="3756600"/>
          </a:xfrm>
        </p:grpSpPr>
        <p:sp>
          <p:nvSpPr>
            <p:cNvPr id="1215" name="Google Shape;1215;p90"/>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0"/>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90"/>
          <p:cNvSpPr/>
          <p:nvPr/>
        </p:nvSpPr>
        <p:spPr>
          <a:xfrm>
            <a:off x="1158348" y="1299040"/>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Strategy &amp; </a:t>
            </a:r>
            <a:endParaRPr b="1" i="1" sz="12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Metrics</a:t>
            </a:r>
            <a:endParaRPr b="1" i="1" sz="1200">
              <a:solidFill>
                <a:srgbClr val="FFFFFF"/>
              </a:solidFill>
              <a:latin typeface="Source Sans Pro"/>
              <a:ea typeface="Source Sans Pro"/>
              <a:cs typeface="Source Sans Pro"/>
              <a:sym typeface="Source Sans Pro"/>
            </a:endParaRPr>
          </a:p>
        </p:txBody>
      </p:sp>
      <p:sp>
        <p:nvSpPr>
          <p:cNvPr id="1218" name="Google Shape;1218;p90"/>
          <p:cNvSpPr/>
          <p:nvPr/>
        </p:nvSpPr>
        <p:spPr>
          <a:xfrm>
            <a:off x="1158348" y="1006208"/>
            <a:ext cx="1263600" cy="2265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1" lang="en-US">
                <a:solidFill>
                  <a:srgbClr val="FFFFFF"/>
                </a:solidFill>
                <a:latin typeface="Source Sans Pro"/>
                <a:ea typeface="Source Sans Pro"/>
                <a:cs typeface="Source Sans Pro"/>
                <a:sym typeface="Source Sans Pro"/>
              </a:rPr>
              <a:t>Governance</a:t>
            </a:r>
            <a:endParaRPr b="1" i="1">
              <a:solidFill>
                <a:srgbClr val="FFFFFF"/>
              </a:solidFill>
              <a:latin typeface="Source Sans Pro"/>
              <a:ea typeface="Source Sans Pro"/>
              <a:cs typeface="Source Sans Pro"/>
              <a:sym typeface="Source Sans Pro"/>
            </a:endParaRPr>
          </a:p>
        </p:txBody>
      </p:sp>
      <p:sp>
        <p:nvSpPr>
          <p:cNvPr id="1219" name="Google Shape;1219;p90"/>
          <p:cNvSpPr/>
          <p:nvPr/>
        </p:nvSpPr>
        <p:spPr>
          <a:xfrm>
            <a:off x="2538481" y="1006208"/>
            <a:ext cx="1263600" cy="2265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Design</a:t>
            </a:r>
            <a:endParaRPr sz="800">
              <a:solidFill>
                <a:srgbClr val="FFFFFF"/>
              </a:solidFill>
              <a:latin typeface="Source Sans Pro"/>
              <a:ea typeface="Source Sans Pro"/>
              <a:cs typeface="Source Sans Pro"/>
              <a:sym typeface="Source Sans Pro"/>
            </a:endParaRPr>
          </a:p>
        </p:txBody>
      </p:sp>
      <p:sp>
        <p:nvSpPr>
          <p:cNvPr id="1220" name="Google Shape;1220;p90"/>
          <p:cNvSpPr/>
          <p:nvPr/>
        </p:nvSpPr>
        <p:spPr>
          <a:xfrm>
            <a:off x="5298701" y="1299040"/>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Architecture Assessment</a:t>
            </a:r>
            <a:endParaRPr sz="800">
              <a:solidFill>
                <a:srgbClr val="FFFFFF"/>
              </a:solidFill>
              <a:latin typeface="Source Sans Pro"/>
              <a:ea typeface="Source Sans Pro"/>
              <a:cs typeface="Source Sans Pro"/>
              <a:sym typeface="Source Sans Pro"/>
            </a:endParaRPr>
          </a:p>
        </p:txBody>
      </p:sp>
      <p:sp>
        <p:nvSpPr>
          <p:cNvPr id="1221" name="Google Shape;1221;p90"/>
          <p:cNvSpPr/>
          <p:nvPr/>
        </p:nvSpPr>
        <p:spPr>
          <a:xfrm>
            <a:off x="5298746" y="1006208"/>
            <a:ext cx="1263600" cy="2265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Verification</a:t>
            </a:r>
            <a:endParaRPr sz="800">
              <a:solidFill>
                <a:srgbClr val="FFFFFF"/>
              </a:solidFill>
              <a:latin typeface="Source Sans Pro"/>
              <a:ea typeface="Source Sans Pro"/>
              <a:cs typeface="Source Sans Pro"/>
              <a:sym typeface="Source Sans Pro"/>
            </a:endParaRPr>
          </a:p>
        </p:txBody>
      </p:sp>
      <p:sp>
        <p:nvSpPr>
          <p:cNvPr id="1222" name="Google Shape;1222;p90"/>
          <p:cNvSpPr/>
          <p:nvPr/>
        </p:nvSpPr>
        <p:spPr>
          <a:xfrm>
            <a:off x="3918583" y="2222452"/>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Deployment</a:t>
            </a:r>
            <a:endParaRPr sz="800">
              <a:solidFill>
                <a:srgbClr val="FFFFFF"/>
              </a:solidFill>
              <a:latin typeface="Source Sans Pro"/>
              <a:ea typeface="Source Sans Pro"/>
              <a:cs typeface="Source Sans Pro"/>
              <a:sym typeface="Source Sans Pro"/>
            </a:endParaRPr>
          </a:p>
        </p:txBody>
      </p:sp>
      <p:sp>
        <p:nvSpPr>
          <p:cNvPr id="1223" name="Google Shape;1223;p90"/>
          <p:cNvSpPr/>
          <p:nvPr/>
        </p:nvSpPr>
        <p:spPr>
          <a:xfrm>
            <a:off x="3918614" y="1006208"/>
            <a:ext cx="1263600" cy="2265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Implementation</a:t>
            </a:r>
            <a:endParaRPr sz="800">
              <a:solidFill>
                <a:srgbClr val="FFFFFF"/>
              </a:solidFill>
              <a:latin typeface="Source Sans Pro"/>
              <a:ea typeface="Source Sans Pro"/>
              <a:cs typeface="Source Sans Pro"/>
              <a:sym typeface="Source Sans Pro"/>
            </a:endParaRPr>
          </a:p>
        </p:txBody>
      </p:sp>
      <p:sp>
        <p:nvSpPr>
          <p:cNvPr id="1224" name="Google Shape;1224;p90"/>
          <p:cNvSpPr/>
          <p:nvPr/>
        </p:nvSpPr>
        <p:spPr>
          <a:xfrm>
            <a:off x="6678738" y="2222452"/>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Environment Management</a:t>
            </a:r>
            <a:endParaRPr sz="800">
              <a:solidFill>
                <a:srgbClr val="FFFFFF"/>
              </a:solidFill>
              <a:latin typeface="Source Sans Pro"/>
              <a:ea typeface="Source Sans Pro"/>
              <a:cs typeface="Source Sans Pro"/>
              <a:sym typeface="Source Sans Pro"/>
            </a:endParaRPr>
          </a:p>
        </p:txBody>
      </p:sp>
      <p:sp>
        <p:nvSpPr>
          <p:cNvPr id="1225" name="Google Shape;1225;p90"/>
          <p:cNvSpPr/>
          <p:nvPr/>
        </p:nvSpPr>
        <p:spPr>
          <a:xfrm>
            <a:off x="6678879" y="1006208"/>
            <a:ext cx="1263600" cy="2265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Operations</a:t>
            </a:r>
            <a:endParaRPr sz="800">
              <a:solidFill>
                <a:srgbClr val="FFFFFF"/>
              </a:solidFill>
              <a:latin typeface="Source Sans Pro"/>
              <a:ea typeface="Source Sans Pro"/>
              <a:cs typeface="Source Sans Pro"/>
              <a:sym typeface="Source Sans Pro"/>
            </a:endParaRPr>
          </a:p>
        </p:txBody>
      </p:sp>
      <p:sp>
        <p:nvSpPr>
          <p:cNvPr id="1226" name="Google Shape;1226;p90"/>
          <p:cNvSpPr/>
          <p:nvPr/>
        </p:nvSpPr>
        <p:spPr>
          <a:xfrm>
            <a:off x="2538505" y="2222452"/>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Requirements</a:t>
            </a:r>
            <a:endParaRPr sz="800">
              <a:solidFill>
                <a:srgbClr val="FFFFFF"/>
              </a:solidFill>
              <a:latin typeface="Source Sans Pro"/>
              <a:ea typeface="Source Sans Pro"/>
              <a:cs typeface="Source Sans Pro"/>
              <a:sym typeface="Source Sans Pro"/>
            </a:endParaRPr>
          </a:p>
        </p:txBody>
      </p:sp>
      <p:sp>
        <p:nvSpPr>
          <p:cNvPr id="1227" name="Google Shape;1227;p90"/>
          <p:cNvSpPr/>
          <p:nvPr/>
        </p:nvSpPr>
        <p:spPr>
          <a:xfrm>
            <a:off x="1158427" y="2222452"/>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Policy &amp; Compliance</a:t>
            </a:r>
            <a:endParaRPr b="1" i="1" sz="1200">
              <a:solidFill>
                <a:srgbClr val="FFFFFF"/>
              </a:solidFill>
              <a:latin typeface="Source Sans Pro"/>
              <a:ea typeface="Source Sans Pro"/>
              <a:cs typeface="Source Sans Pro"/>
              <a:sym typeface="Source Sans Pro"/>
            </a:endParaRPr>
          </a:p>
        </p:txBody>
      </p:sp>
      <p:sp>
        <p:nvSpPr>
          <p:cNvPr id="1228" name="Google Shape;1228;p90"/>
          <p:cNvSpPr/>
          <p:nvPr/>
        </p:nvSpPr>
        <p:spPr>
          <a:xfrm>
            <a:off x="1158368" y="3106154"/>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Education &amp; Guidance</a:t>
            </a:r>
            <a:endParaRPr b="1" i="1" sz="1200">
              <a:solidFill>
                <a:srgbClr val="FFFFFF"/>
              </a:solidFill>
              <a:latin typeface="Source Sans Pro"/>
              <a:ea typeface="Source Sans Pro"/>
              <a:cs typeface="Source Sans Pro"/>
              <a:sym typeface="Source Sans Pro"/>
            </a:endParaRPr>
          </a:p>
        </p:txBody>
      </p:sp>
      <p:sp>
        <p:nvSpPr>
          <p:cNvPr id="1229" name="Google Shape;1229;p90"/>
          <p:cNvSpPr/>
          <p:nvPr/>
        </p:nvSpPr>
        <p:spPr>
          <a:xfrm>
            <a:off x="2538466" y="1299040"/>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Threat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Assessment</a:t>
            </a:r>
            <a:endParaRPr sz="800">
              <a:solidFill>
                <a:srgbClr val="FFFFFF"/>
              </a:solidFill>
              <a:latin typeface="Source Sans Pro"/>
              <a:ea typeface="Source Sans Pro"/>
              <a:cs typeface="Source Sans Pro"/>
              <a:sym typeface="Source Sans Pro"/>
            </a:endParaRPr>
          </a:p>
        </p:txBody>
      </p:sp>
      <p:sp>
        <p:nvSpPr>
          <p:cNvPr id="1230" name="Google Shape;1230;p90"/>
          <p:cNvSpPr/>
          <p:nvPr/>
        </p:nvSpPr>
        <p:spPr>
          <a:xfrm>
            <a:off x="2538521" y="3113245"/>
            <a:ext cx="1263600" cy="3858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1231" name="Google Shape;1231;p90"/>
          <p:cNvSpPr/>
          <p:nvPr/>
        </p:nvSpPr>
        <p:spPr>
          <a:xfrm>
            <a:off x="3918584" y="1299040"/>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Build</a:t>
            </a:r>
            <a:endParaRPr sz="800">
              <a:solidFill>
                <a:srgbClr val="FFFFFF"/>
              </a:solidFill>
              <a:latin typeface="Source Sans Pro"/>
              <a:ea typeface="Source Sans Pro"/>
              <a:cs typeface="Source Sans Pro"/>
              <a:sym typeface="Source Sans Pro"/>
            </a:endParaRPr>
          </a:p>
        </p:txBody>
      </p:sp>
      <p:sp>
        <p:nvSpPr>
          <p:cNvPr id="1232" name="Google Shape;1232;p90"/>
          <p:cNvSpPr/>
          <p:nvPr/>
        </p:nvSpPr>
        <p:spPr>
          <a:xfrm>
            <a:off x="3918654" y="3106154"/>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Defect Management</a:t>
            </a:r>
            <a:endParaRPr sz="800">
              <a:solidFill>
                <a:srgbClr val="FFFFFF"/>
              </a:solidFill>
              <a:latin typeface="Source Sans Pro"/>
              <a:ea typeface="Source Sans Pro"/>
              <a:cs typeface="Source Sans Pro"/>
              <a:sym typeface="Source Sans Pro"/>
            </a:endParaRPr>
          </a:p>
        </p:txBody>
      </p:sp>
      <p:sp>
        <p:nvSpPr>
          <p:cNvPr id="1233" name="Google Shape;1233;p90"/>
          <p:cNvSpPr/>
          <p:nvPr/>
        </p:nvSpPr>
        <p:spPr>
          <a:xfrm>
            <a:off x="5298660" y="2222452"/>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Requirements-</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driven Testing</a:t>
            </a:r>
            <a:endParaRPr sz="800">
              <a:solidFill>
                <a:srgbClr val="FFFFFF"/>
              </a:solidFill>
              <a:latin typeface="Source Sans Pro"/>
              <a:ea typeface="Source Sans Pro"/>
              <a:cs typeface="Source Sans Pro"/>
              <a:sym typeface="Source Sans Pro"/>
            </a:endParaRPr>
          </a:p>
        </p:txBody>
      </p:sp>
      <p:sp>
        <p:nvSpPr>
          <p:cNvPr id="1234" name="Google Shape;1234;p90"/>
          <p:cNvSpPr/>
          <p:nvPr/>
        </p:nvSpPr>
        <p:spPr>
          <a:xfrm>
            <a:off x="5298806" y="3106154"/>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Testing</a:t>
            </a:r>
            <a:endParaRPr sz="800">
              <a:solidFill>
                <a:srgbClr val="FFFFFF"/>
              </a:solidFill>
              <a:latin typeface="Source Sans Pro"/>
              <a:ea typeface="Source Sans Pro"/>
              <a:cs typeface="Source Sans Pro"/>
              <a:sym typeface="Source Sans Pro"/>
            </a:endParaRPr>
          </a:p>
        </p:txBody>
      </p:sp>
      <p:sp>
        <p:nvSpPr>
          <p:cNvPr id="1235" name="Google Shape;1235;p90"/>
          <p:cNvSpPr/>
          <p:nvPr/>
        </p:nvSpPr>
        <p:spPr>
          <a:xfrm>
            <a:off x="6678819" y="1299040"/>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Incident Management</a:t>
            </a:r>
            <a:endParaRPr sz="800">
              <a:solidFill>
                <a:srgbClr val="FFFFFF"/>
              </a:solidFill>
              <a:latin typeface="Source Sans Pro"/>
              <a:ea typeface="Source Sans Pro"/>
              <a:cs typeface="Source Sans Pro"/>
              <a:sym typeface="Source Sans Pro"/>
            </a:endParaRPr>
          </a:p>
        </p:txBody>
      </p:sp>
      <p:sp>
        <p:nvSpPr>
          <p:cNvPr id="1236" name="Google Shape;1236;p90"/>
          <p:cNvSpPr/>
          <p:nvPr/>
        </p:nvSpPr>
        <p:spPr>
          <a:xfrm>
            <a:off x="6678959" y="3106154"/>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Operational Management</a:t>
            </a:r>
            <a:endParaRPr sz="800">
              <a:solidFill>
                <a:srgbClr val="FFFFFF"/>
              </a:solidFill>
              <a:latin typeface="Source Sans Pro"/>
              <a:ea typeface="Source Sans Pro"/>
              <a:cs typeface="Source Sans Pro"/>
              <a:sym typeface="Source Sans Pro"/>
            </a:endParaRPr>
          </a:p>
        </p:txBody>
      </p:sp>
      <p:sp>
        <p:nvSpPr>
          <p:cNvPr id="1237" name="Google Shape;1237;p90"/>
          <p:cNvSpPr/>
          <p:nvPr/>
        </p:nvSpPr>
        <p:spPr>
          <a:xfrm>
            <a:off x="1158476"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Create &amp; promote</a:t>
            </a:r>
            <a:endParaRPr b="1" i="1" sz="600">
              <a:solidFill>
                <a:srgbClr val="FFFFFF"/>
              </a:solidFill>
              <a:latin typeface="Source Sans Pro"/>
              <a:ea typeface="Source Sans Pro"/>
              <a:cs typeface="Source Sans Pro"/>
              <a:sym typeface="Source Sans Pro"/>
            </a:endParaRPr>
          </a:p>
        </p:txBody>
      </p:sp>
      <p:sp>
        <p:nvSpPr>
          <p:cNvPr id="1238" name="Google Shape;1238;p90"/>
          <p:cNvSpPr/>
          <p:nvPr/>
        </p:nvSpPr>
        <p:spPr>
          <a:xfrm>
            <a:off x="1806297"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Measure &amp; improve</a:t>
            </a:r>
            <a:endParaRPr b="1" i="1" sz="600">
              <a:solidFill>
                <a:srgbClr val="FFFFFF"/>
              </a:solidFill>
              <a:latin typeface="Source Sans Pro"/>
              <a:ea typeface="Source Sans Pro"/>
              <a:cs typeface="Source Sans Pro"/>
              <a:sym typeface="Source Sans Pro"/>
            </a:endParaRPr>
          </a:p>
        </p:txBody>
      </p:sp>
      <p:sp>
        <p:nvSpPr>
          <p:cNvPr id="1239" name="Google Shape;1239;p90"/>
          <p:cNvSpPr/>
          <p:nvPr/>
        </p:nvSpPr>
        <p:spPr>
          <a:xfrm>
            <a:off x="2538569"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App risk profile</a:t>
            </a:r>
            <a:endParaRPr sz="600">
              <a:solidFill>
                <a:srgbClr val="FFFFFF"/>
              </a:solidFill>
              <a:latin typeface="Source Sans Pro"/>
              <a:ea typeface="Source Sans Pro"/>
              <a:cs typeface="Source Sans Pro"/>
              <a:sym typeface="Source Sans Pro"/>
            </a:endParaRPr>
          </a:p>
        </p:txBody>
      </p:sp>
      <p:sp>
        <p:nvSpPr>
          <p:cNvPr id="1240" name="Google Shape;1240;p90"/>
          <p:cNvSpPr/>
          <p:nvPr/>
        </p:nvSpPr>
        <p:spPr>
          <a:xfrm>
            <a:off x="3186390"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Threat model</a:t>
            </a:r>
            <a:endParaRPr sz="600">
              <a:solidFill>
                <a:srgbClr val="FFFFFF"/>
              </a:solidFill>
              <a:latin typeface="Source Sans Pro"/>
              <a:ea typeface="Source Sans Pro"/>
              <a:cs typeface="Source Sans Pro"/>
              <a:sym typeface="Source Sans Pro"/>
            </a:endParaRPr>
          </a:p>
        </p:txBody>
      </p:sp>
      <p:sp>
        <p:nvSpPr>
          <p:cNvPr id="1241" name="Google Shape;1241;p90"/>
          <p:cNvSpPr/>
          <p:nvPr/>
        </p:nvSpPr>
        <p:spPr>
          <a:xfrm>
            <a:off x="3918661" y="1737321"/>
            <a:ext cx="5283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Build process</a:t>
            </a:r>
            <a:endParaRPr sz="600">
              <a:solidFill>
                <a:srgbClr val="FFFFFF"/>
              </a:solidFill>
              <a:latin typeface="Source Sans Pro"/>
              <a:ea typeface="Source Sans Pro"/>
              <a:cs typeface="Source Sans Pro"/>
              <a:sym typeface="Source Sans Pro"/>
            </a:endParaRPr>
          </a:p>
        </p:txBody>
      </p:sp>
      <p:sp>
        <p:nvSpPr>
          <p:cNvPr id="1242" name="Google Shape;1242;p90"/>
          <p:cNvSpPr/>
          <p:nvPr/>
        </p:nvSpPr>
        <p:spPr>
          <a:xfrm>
            <a:off x="4478383" y="1737321"/>
            <a:ext cx="7041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Dependencies</a:t>
            </a:r>
            <a:endParaRPr sz="600">
              <a:solidFill>
                <a:srgbClr val="FFFFFF"/>
              </a:solidFill>
              <a:latin typeface="Source Sans Pro"/>
              <a:ea typeface="Source Sans Pro"/>
              <a:cs typeface="Source Sans Pro"/>
              <a:sym typeface="Source Sans Pro"/>
            </a:endParaRPr>
          </a:p>
        </p:txBody>
      </p:sp>
      <p:sp>
        <p:nvSpPr>
          <p:cNvPr id="1243" name="Google Shape;1243;p90"/>
          <p:cNvSpPr/>
          <p:nvPr/>
        </p:nvSpPr>
        <p:spPr>
          <a:xfrm>
            <a:off x="5298764"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validation</a:t>
            </a:r>
            <a:endParaRPr sz="600">
              <a:solidFill>
                <a:srgbClr val="FFFFFF"/>
              </a:solidFill>
              <a:latin typeface="Source Sans Pro"/>
              <a:ea typeface="Source Sans Pro"/>
              <a:cs typeface="Source Sans Pro"/>
              <a:sym typeface="Source Sans Pro"/>
            </a:endParaRPr>
          </a:p>
        </p:txBody>
      </p:sp>
      <p:sp>
        <p:nvSpPr>
          <p:cNvPr id="1244" name="Google Shape;1244;p90"/>
          <p:cNvSpPr/>
          <p:nvPr/>
        </p:nvSpPr>
        <p:spPr>
          <a:xfrm>
            <a:off x="5946586"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compliance</a:t>
            </a:r>
            <a:endParaRPr sz="600">
              <a:solidFill>
                <a:srgbClr val="FFFFFF"/>
              </a:solidFill>
              <a:latin typeface="Source Sans Pro"/>
              <a:ea typeface="Source Sans Pro"/>
              <a:cs typeface="Source Sans Pro"/>
              <a:sym typeface="Source Sans Pro"/>
            </a:endParaRPr>
          </a:p>
        </p:txBody>
      </p:sp>
      <p:sp>
        <p:nvSpPr>
          <p:cNvPr id="1245" name="Google Shape;1245;p90"/>
          <p:cNvSpPr/>
          <p:nvPr/>
        </p:nvSpPr>
        <p:spPr>
          <a:xfrm>
            <a:off x="6678862"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detection</a:t>
            </a:r>
            <a:endParaRPr sz="600">
              <a:solidFill>
                <a:srgbClr val="FFFFFF"/>
              </a:solidFill>
              <a:latin typeface="Source Sans Pro"/>
              <a:ea typeface="Source Sans Pro"/>
              <a:cs typeface="Source Sans Pro"/>
              <a:sym typeface="Source Sans Pro"/>
            </a:endParaRPr>
          </a:p>
        </p:txBody>
      </p:sp>
      <p:sp>
        <p:nvSpPr>
          <p:cNvPr id="1246" name="Google Shape;1246;p90"/>
          <p:cNvSpPr/>
          <p:nvPr/>
        </p:nvSpPr>
        <p:spPr>
          <a:xfrm>
            <a:off x="7326683"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response</a:t>
            </a:r>
            <a:endParaRPr sz="600">
              <a:solidFill>
                <a:srgbClr val="FFFFFF"/>
              </a:solidFill>
              <a:latin typeface="Source Sans Pro"/>
              <a:ea typeface="Source Sans Pro"/>
              <a:cs typeface="Source Sans Pro"/>
              <a:sym typeface="Source Sans Pro"/>
            </a:endParaRPr>
          </a:p>
        </p:txBody>
      </p:sp>
      <p:sp>
        <p:nvSpPr>
          <p:cNvPr id="1247" name="Google Shape;1247;p90"/>
          <p:cNvSpPr/>
          <p:nvPr/>
        </p:nvSpPr>
        <p:spPr>
          <a:xfrm>
            <a:off x="115840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Policy  &amp; standards</a:t>
            </a:r>
            <a:endParaRPr b="1" i="1" sz="600">
              <a:solidFill>
                <a:srgbClr val="FFFFFF"/>
              </a:solidFill>
              <a:latin typeface="Source Sans Pro"/>
              <a:ea typeface="Source Sans Pro"/>
              <a:cs typeface="Source Sans Pro"/>
              <a:sym typeface="Source Sans Pro"/>
            </a:endParaRPr>
          </a:p>
        </p:txBody>
      </p:sp>
      <p:sp>
        <p:nvSpPr>
          <p:cNvPr id="1248" name="Google Shape;1248;p90"/>
          <p:cNvSpPr/>
          <p:nvPr/>
        </p:nvSpPr>
        <p:spPr>
          <a:xfrm>
            <a:off x="180622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Compliance Mgmt</a:t>
            </a:r>
            <a:endParaRPr b="1" i="1" sz="600">
              <a:solidFill>
                <a:srgbClr val="FFFFFF"/>
              </a:solidFill>
              <a:latin typeface="Source Sans Pro"/>
              <a:ea typeface="Source Sans Pro"/>
              <a:cs typeface="Source Sans Pro"/>
              <a:sym typeface="Source Sans Pro"/>
            </a:endParaRPr>
          </a:p>
        </p:txBody>
      </p:sp>
      <p:sp>
        <p:nvSpPr>
          <p:cNvPr id="1249" name="Google Shape;1249;p90"/>
          <p:cNvSpPr/>
          <p:nvPr/>
        </p:nvSpPr>
        <p:spPr>
          <a:xfrm>
            <a:off x="253849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Software reqmts</a:t>
            </a:r>
            <a:endParaRPr sz="600">
              <a:solidFill>
                <a:srgbClr val="FFFFFF"/>
              </a:solidFill>
              <a:latin typeface="Source Sans Pro"/>
              <a:ea typeface="Source Sans Pro"/>
              <a:cs typeface="Source Sans Pro"/>
              <a:sym typeface="Source Sans Pro"/>
            </a:endParaRPr>
          </a:p>
        </p:txBody>
      </p:sp>
      <p:sp>
        <p:nvSpPr>
          <p:cNvPr id="1250" name="Google Shape;1250;p90"/>
          <p:cNvSpPr/>
          <p:nvPr/>
        </p:nvSpPr>
        <p:spPr>
          <a:xfrm>
            <a:off x="318631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Supplier security</a:t>
            </a:r>
            <a:endParaRPr sz="600">
              <a:solidFill>
                <a:srgbClr val="FFFFFF"/>
              </a:solidFill>
              <a:latin typeface="Source Sans Pro"/>
              <a:ea typeface="Source Sans Pro"/>
              <a:cs typeface="Source Sans Pro"/>
              <a:sym typeface="Source Sans Pro"/>
            </a:endParaRPr>
          </a:p>
        </p:txBody>
      </p:sp>
      <p:sp>
        <p:nvSpPr>
          <p:cNvPr id="1251" name="Google Shape;1251;p90"/>
          <p:cNvSpPr/>
          <p:nvPr/>
        </p:nvSpPr>
        <p:spPr>
          <a:xfrm>
            <a:off x="3918590"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Deployment process</a:t>
            </a:r>
            <a:endParaRPr sz="600">
              <a:solidFill>
                <a:srgbClr val="FFFFFF"/>
              </a:solidFill>
              <a:latin typeface="Source Sans Pro"/>
              <a:ea typeface="Source Sans Pro"/>
              <a:cs typeface="Source Sans Pro"/>
              <a:sym typeface="Source Sans Pro"/>
            </a:endParaRPr>
          </a:p>
        </p:txBody>
      </p:sp>
      <p:sp>
        <p:nvSpPr>
          <p:cNvPr id="1252" name="Google Shape;1252;p90"/>
          <p:cNvSpPr/>
          <p:nvPr/>
        </p:nvSpPr>
        <p:spPr>
          <a:xfrm>
            <a:off x="4566409"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Secret mgmt</a:t>
            </a:r>
            <a:endParaRPr sz="600">
              <a:solidFill>
                <a:srgbClr val="FFFFFF"/>
              </a:solidFill>
              <a:latin typeface="Source Sans Pro"/>
              <a:ea typeface="Source Sans Pro"/>
              <a:cs typeface="Source Sans Pro"/>
              <a:sym typeface="Source Sans Pro"/>
            </a:endParaRPr>
          </a:p>
        </p:txBody>
      </p:sp>
      <p:sp>
        <p:nvSpPr>
          <p:cNvPr id="1253" name="Google Shape;1253;p90"/>
          <p:cNvSpPr/>
          <p:nvPr/>
        </p:nvSpPr>
        <p:spPr>
          <a:xfrm>
            <a:off x="5298679" y="2654303"/>
            <a:ext cx="5838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Control verification</a:t>
            </a:r>
            <a:endParaRPr sz="600">
              <a:solidFill>
                <a:srgbClr val="FFFFFF"/>
              </a:solidFill>
              <a:latin typeface="Source Sans Pro"/>
              <a:ea typeface="Source Sans Pro"/>
              <a:cs typeface="Source Sans Pro"/>
              <a:sym typeface="Source Sans Pro"/>
            </a:endParaRPr>
          </a:p>
        </p:txBody>
      </p:sp>
      <p:sp>
        <p:nvSpPr>
          <p:cNvPr id="1254" name="Google Shape;1254;p90"/>
          <p:cNvSpPr/>
          <p:nvPr/>
        </p:nvSpPr>
        <p:spPr>
          <a:xfrm>
            <a:off x="5914649" y="2654303"/>
            <a:ext cx="6480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Misuse/abuse testing</a:t>
            </a:r>
            <a:endParaRPr sz="600">
              <a:solidFill>
                <a:srgbClr val="FFFFFF"/>
              </a:solidFill>
              <a:latin typeface="Source Sans Pro"/>
              <a:ea typeface="Source Sans Pro"/>
              <a:cs typeface="Source Sans Pro"/>
              <a:sym typeface="Source Sans Pro"/>
            </a:endParaRPr>
          </a:p>
        </p:txBody>
      </p:sp>
      <p:sp>
        <p:nvSpPr>
          <p:cNvPr id="1255" name="Google Shape;1255;p90"/>
          <p:cNvSpPr/>
          <p:nvPr/>
        </p:nvSpPr>
        <p:spPr>
          <a:xfrm>
            <a:off x="667877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Config hardening</a:t>
            </a:r>
            <a:endParaRPr sz="600">
              <a:solidFill>
                <a:srgbClr val="FFFFFF"/>
              </a:solidFill>
              <a:latin typeface="Source Sans Pro"/>
              <a:ea typeface="Source Sans Pro"/>
              <a:cs typeface="Source Sans Pro"/>
              <a:sym typeface="Source Sans Pro"/>
            </a:endParaRPr>
          </a:p>
        </p:txBody>
      </p:sp>
      <p:sp>
        <p:nvSpPr>
          <p:cNvPr id="1256" name="Google Shape;1256;p90"/>
          <p:cNvSpPr/>
          <p:nvPr/>
        </p:nvSpPr>
        <p:spPr>
          <a:xfrm>
            <a:off x="732659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Patch &amp; update</a:t>
            </a:r>
            <a:endParaRPr sz="600">
              <a:solidFill>
                <a:srgbClr val="FFFFFF"/>
              </a:solidFill>
              <a:latin typeface="Source Sans Pro"/>
              <a:ea typeface="Source Sans Pro"/>
              <a:cs typeface="Source Sans Pro"/>
              <a:sym typeface="Source Sans Pro"/>
            </a:endParaRPr>
          </a:p>
        </p:txBody>
      </p:sp>
      <p:sp>
        <p:nvSpPr>
          <p:cNvPr id="1257" name="Google Shape;1257;p90"/>
          <p:cNvSpPr/>
          <p:nvPr/>
        </p:nvSpPr>
        <p:spPr>
          <a:xfrm>
            <a:off x="115840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Training &amp; awareness</a:t>
            </a:r>
            <a:endParaRPr b="1" i="1" sz="600">
              <a:solidFill>
                <a:srgbClr val="FFFFFF"/>
              </a:solidFill>
              <a:latin typeface="Source Sans Pro"/>
              <a:ea typeface="Source Sans Pro"/>
              <a:cs typeface="Source Sans Pro"/>
              <a:sym typeface="Source Sans Pro"/>
            </a:endParaRPr>
          </a:p>
        </p:txBody>
      </p:sp>
      <p:sp>
        <p:nvSpPr>
          <p:cNvPr id="1258" name="Google Shape;1258;p90"/>
          <p:cNvSpPr/>
          <p:nvPr/>
        </p:nvSpPr>
        <p:spPr>
          <a:xfrm>
            <a:off x="180622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Org  &amp; culture</a:t>
            </a:r>
            <a:endParaRPr b="1" i="1" sz="600">
              <a:solidFill>
                <a:srgbClr val="FFFFFF"/>
              </a:solidFill>
              <a:latin typeface="Source Sans Pro"/>
              <a:ea typeface="Source Sans Pro"/>
              <a:cs typeface="Source Sans Pro"/>
              <a:sym typeface="Source Sans Pro"/>
            </a:endParaRPr>
          </a:p>
        </p:txBody>
      </p:sp>
      <p:sp>
        <p:nvSpPr>
          <p:cNvPr id="1259" name="Google Shape;1259;p90"/>
          <p:cNvSpPr/>
          <p:nvPr/>
        </p:nvSpPr>
        <p:spPr>
          <a:xfrm>
            <a:off x="253849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design</a:t>
            </a:r>
            <a:endParaRPr sz="600">
              <a:solidFill>
                <a:srgbClr val="FFFFFF"/>
              </a:solidFill>
              <a:latin typeface="Source Sans Pro"/>
              <a:ea typeface="Source Sans Pro"/>
              <a:cs typeface="Source Sans Pro"/>
              <a:sym typeface="Source Sans Pro"/>
            </a:endParaRPr>
          </a:p>
        </p:txBody>
      </p:sp>
      <p:sp>
        <p:nvSpPr>
          <p:cNvPr id="1260" name="Google Shape;1260;p90"/>
          <p:cNvSpPr/>
          <p:nvPr/>
        </p:nvSpPr>
        <p:spPr>
          <a:xfrm>
            <a:off x="318631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Technology mgmt</a:t>
            </a:r>
            <a:endParaRPr sz="600">
              <a:solidFill>
                <a:srgbClr val="FFFFFF"/>
              </a:solidFill>
              <a:latin typeface="Source Sans Pro"/>
              <a:ea typeface="Source Sans Pro"/>
              <a:cs typeface="Source Sans Pro"/>
              <a:sym typeface="Source Sans Pro"/>
            </a:endParaRPr>
          </a:p>
        </p:txBody>
      </p:sp>
      <p:sp>
        <p:nvSpPr>
          <p:cNvPr id="1261" name="Google Shape;1261;p90"/>
          <p:cNvSpPr/>
          <p:nvPr/>
        </p:nvSpPr>
        <p:spPr>
          <a:xfrm>
            <a:off x="3918590"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Defect tracking</a:t>
            </a:r>
            <a:endParaRPr sz="600">
              <a:solidFill>
                <a:srgbClr val="FFFFFF"/>
              </a:solidFill>
              <a:latin typeface="Source Sans Pro"/>
              <a:ea typeface="Source Sans Pro"/>
              <a:cs typeface="Source Sans Pro"/>
              <a:sym typeface="Source Sans Pro"/>
            </a:endParaRPr>
          </a:p>
        </p:txBody>
      </p:sp>
      <p:sp>
        <p:nvSpPr>
          <p:cNvPr id="1262" name="Google Shape;1262;p90"/>
          <p:cNvSpPr/>
          <p:nvPr/>
        </p:nvSpPr>
        <p:spPr>
          <a:xfrm>
            <a:off x="4566409"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Metrics &amp; feedback</a:t>
            </a:r>
            <a:endParaRPr sz="600">
              <a:solidFill>
                <a:srgbClr val="FFFFFF"/>
              </a:solidFill>
              <a:latin typeface="Source Sans Pro"/>
              <a:ea typeface="Source Sans Pro"/>
              <a:cs typeface="Source Sans Pro"/>
              <a:sym typeface="Source Sans Pro"/>
            </a:endParaRPr>
          </a:p>
        </p:txBody>
      </p:sp>
      <p:sp>
        <p:nvSpPr>
          <p:cNvPr id="1263" name="Google Shape;1263;p90"/>
          <p:cNvSpPr/>
          <p:nvPr/>
        </p:nvSpPr>
        <p:spPr>
          <a:xfrm>
            <a:off x="5298679" y="3535416"/>
            <a:ext cx="5283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Scalable baseline</a:t>
            </a:r>
            <a:endParaRPr sz="600">
              <a:solidFill>
                <a:srgbClr val="FFFFFF"/>
              </a:solidFill>
              <a:latin typeface="Source Sans Pro"/>
              <a:ea typeface="Source Sans Pro"/>
              <a:cs typeface="Source Sans Pro"/>
              <a:sym typeface="Source Sans Pro"/>
            </a:endParaRPr>
          </a:p>
        </p:txBody>
      </p:sp>
      <p:sp>
        <p:nvSpPr>
          <p:cNvPr id="1264" name="Google Shape;1264;p90"/>
          <p:cNvSpPr/>
          <p:nvPr/>
        </p:nvSpPr>
        <p:spPr>
          <a:xfrm>
            <a:off x="5858381" y="3535416"/>
            <a:ext cx="7041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Deep understanding</a:t>
            </a:r>
            <a:endParaRPr sz="600">
              <a:solidFill>
                <a:srgbClr val="FFFFFF"/>
              </a:solidFill>
              <a:latin typeface="Source Sans Pro"/>
              <a:ea typeface="Source Sans Pro"/>
              <a:cs typeface="Source Sans Pro"/>
              <a:sym typeface="Source Sans Pro"/>
            </a:endParaRPr>
          </a:p>
        </p:txBody>
      </p:sp>
      <p:sp>
        <p:nvSpPr>
          <p:cNvPr id="1265" name="Google Shape;1265;p90"/>
          <p:cNvSpPr/>
          <p:nvPr/>
        </p:nvSpPr>
        <p:spPr>
          <a:xfrm>
            <a:off x="667877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Data protection</a:t>
            </a:r>
            <a:endParaRPr sz="600">
              <a:solidFill>
                <a:srgbClr val="FFFFFF"/>
              </a:solidFill>
              <a:latin typeface="Source Sans Pro"/>
              <a:ea typeface="Source Sans Pro"/>
              <a:cs typeface="Source Sans Pro"/>
              <a:sym typeface="Source Sans Pro"/>
            </a:endParaRPr>
          </a:p>
        </p:txBody>
      </p:sp>
      <p:sp>
        <p:nvSpPr>
          <p:cNvPr id="1266" name="Google Shape;1266;p90"/>
          <p:cNvSpPr/>
          <p:nvPr/>
        </p:nvSpPr>
        <p:spPr>
          <a:xfrm>
            <a:off x="732659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Legacy mgmt</a:t>
            </a:r>
            <a:endParaRPr sz="600">
              <a:solidFill>
                <a:srgbClr val="FFFFFF"/>
              </a:solidFill>
              <a:latin typeface="Source Sans Pro"/>
              <a:ea typeface="Source Sans Pro"/>
              <a:cs typeface="Source Sans Pro"/>
              <a:sym typeface="Source Sans Pro"/>
            </a:endParaRPr>
          </a:p>
        </p:txBody>
      </p:sp>
      <p:sp>
        <p:nvSpPr>
          <p:cNvPr id="1267" name="Google Shape;1267;p90"/>
          <p:cNvSpPr/>
          <p:nvPr/>
        </p:nvSpPr>
        <p:spPr>
          <a:xfrm>
            <a:off x="2538511" y="3106154"/>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Architecture</a:t>
            </a:r>
            <a:endParaRPr sz="800">
              <a:solidFill>
                <a:srgbClr val="FFFFFF"/>
              </a:solidFill>
              <a:latin typeface="Source Sans Pro"/>
              <a:ea typeface="Source Sans Pro"/>
              <a:cs typeface="Source Sans Pro"/>
              <a:sym typeface="Source Sans Pr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9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Strategy &amp; Metrics</a:t>
            </a:r>
            <a:endParaRPr/>
          </a:p>
        </p:txBody>
      </p:sp>
      <p:sp>
        <p:nvSpPr>
          <p:cNvPr id="1273" name="Google Shape;1273;p9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t>Goal is to build an efficient and effective plan for realizing your software security objectives within your organization </a:t>
            </a:r>
            <a:endParaRPr sz="1800"/>
          </a:p>
          <a:p>
            <a:pPr indent="-342900" lvl="0" marL="457200" rtl="0" algn="l">
              <a:lnSpc>
                <a:spcPct val="100000"/>
              </a:lnSpc>
              <a:spcBef>
                <a:spcPts val="0"/>
              </a:spcBef>
              <a:spcAft>
                <a:spcPts val="0"/>
              </a:spcAft>
              <a:buSzPts val="1800"/>
              <a:buChar char="•"/>
            </a:pPr>
            <a:r>
              <a:rPr lang="en-US" sz="1800"/>
              <a:t>Forms the basis of your secure software activities by building an overall plan. </a:t>
            </a:r>
            <a:endParaRPr sz="1800"/>
          </a:p>
          <a:p>
            <a:pPr indent="-342900" lvl="0" marL="457200" rtl="0" algn="l">
              <a:lnSpc>
                <a:spcPct val="100000"/>
              </a:lnSpc>
              <a:spcBef>
                <a:spcPts val="0"/>
              </a:spcBef>
              <a:spcAft>
                <a:spcPts val="0"/>
              </a:spcAft>
              <a:buSzPts val="1800"/>
              <a:buChar char="•"/>
            </a:pPr>
            <a:r>
              <a:rPr lang="en-US" sz="1800"/>
              <a:t>Driver for all other OWASP SAMM practices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Characteristics:</a:t>
            </a:r>
            <a:endParaRPr sz="1800"/>
          </a:p>
          <a:p>
            <a:pPr indent="-342900" lvl="0" marL="457200" rtl="0" algn="l">
              <a:lnSpc>
                <a:spcPct val="100000"/>
              </a:lnSpc>
              <a:spcBef>
                <a:spcPts val="0"/>
              </a:spcBef>
              <a:spcAft>
                <a:spcPts val="0"/>
              </a:spcAft>
              <a:buSzPts val="1800"/>
              <a:buChar char="•"/>
            </a:pPr>
            <a:r>
              <a:rPr lang="en-US" sz="1800"/>
              <a:t>Measurable</a:t>
            </a:r>
            <a:endParaRPr sz="1800"/>
          </a:p>
          <a:p>
            <a:pPr indent="-342900" lvl="0" marL="457200" rtl="0" algn="l">
              <a:lnSpc>
                <a:spcPct val="100000"/>
              </a:lnSpc>
              <a:spcBef>
                <a:spcPts val="0"/>
              </a:spcBef>
              <a:spcAft>
                <a:spcPts val="0"/>
              </a:spcAft>
              <a:buSzPts val="1800"/>
              <a:buChar char="•"/>
            </a:pPr>
            <a:r>
              <a:rPr lang="en-US" sz="1800"/>
              <a:t>Aligned with business risk</a:t>
            </a:r>
            <a:endParaRPr sz="1800"/>
          </a:p>
          <a:p>
            <a:pPr indent="-342900" lvl="0" marL="457200" rtl="0" algn="l">
              <a:lnSpc>
                <a:spcPct val="100000"/>
              </a:lnSpc>
              <a:spcBef>
                <a:spcPts val="0"/>
              </a:spcBef>
              <a:spcAft>
                <a:spcPts val="0"/>
              </a:spcAft>
              <a:buSzPts val="1800"/>
              <a:buChar char="•"/>
            </a:pPr>
            <a:r>
              <a:rPr lang="en-US" sz="1800"/>
              <a:t>Continuous improvement</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9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Strategy &amp; Metrics</a:t>
            </a:r>
            <a:endParaRPr/>
          </a:p>
        </p:txBody>
      </p:sp>
      <p:sp>
        <p:nvSpPr>
          <p:cNvPr id="1280" name="Google Shape;1280;p92"/>
          <p:cNvSpPr txBox="1"/>
          <p:nvPr>
            <p:ph idx="4294967295" type="body"/>
          </p:nvPr>
        </p:nvSpPr>
        <p:spPr>
          <a:xfrm>
            <a:off x="457200" y="993475"/>
            <a:ext cx="8229600" cy="4797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0" i="1" lang="en-US" sz="1800"/>
              <a:t>Do you understand the enterprise-wide risk appetite for your applications?</a:t>
            </a:r>
            <a:endParaRPr b="0" i="1" sz="1800"/>
          </a:p>
          <a:p>
            <a:pPr indent="-203200" lvl="0" marL="457200" rtl="0" algn="l">
              <a:lnSpc>
                <a:spcPct val="100000"/>
              </a:lnSpc>
              <a:spcBef>
                <a:spcPts val="0"/>
              </a:spcBef>
              <a:spcAft>
                <a:spcPts val="0"/>
              </a:spcAft>
              <a:buSzPts val="2000"/>
              <a:buFont typeface="Calibri"/>
              <a:buNone/>
            </a:pPr>
            <a:r>
              <a:rPr i="1" lang="en-US" sz="1800"/>
              <a:t> </a:t>
            </a:r>
            <a:endParaRPr i="1" sz="1800"/>
          </a:p>
        </p:txBody>
      </p:sp>
      <p:sp>
        <p:nvSpPr>
          <p:cNvPr id="1281" name="Google Shape;1281;p92"/>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it covers general risks</a:t>
            </a:r>
            <a:endParaRPr sz="1600"/>
          </a:p>
          <a:p>
            <a:pPr indent="-330200" lvl="0" marL="457200" rtl="0" algn="l">
              <a:spcBef>
                <a:spcPts val="0"/>
              </a:spcBef>
              <a:spcAft>
                <a:spcPts val="0"/>
              </a:spcAft>
              <a:buClr>
                <a:srgbClr val="FFFFFF"/>
              </a:buClr>
              <a:buSzPts val="1600"/>
              <a:buChar char="•"/>
            </a:pPr>
            <a:r>
              <a:rPr lang="en-US" sz="1600"/>
              <a:t>Yes, it covers organization-specific risks </a:t>
            </a:r>
            <a:endParaRPr sz="1600"/>
          </a:p>
          <a:p>
            <a:pPr indent="-330200" lvl="0" marL="457200" rtl="0" algn="l">
              <a:spcBef>
                <a:spcPts val="0"/>
              </a:spcBef>
              <a:spcAft>
                <a:spcPts val="0"/>
              </a:spcAft>
              <a:buClr>
                <a:srgbClr val="FFFFFF"/>
              </a:buClr>
              <a:buSzPts val="1600"/>
              <a:buChar char="•"/>
            </a:pPr>
            <a:r>
              <a:rPr lang="en-US" sz="1600"/>
              <a:t>Yes, it covers risks and opportunities</a:t>
            </a:r>
            <a:endParaRPr sz="1600"/>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
        <p:nvSpPr>
          <p:cNvPr id="1282" name="Google Shape;1282;p92"/>
          <p:cNvSpPr txBox="1"/>
          <p:nvPr>
            <p:ph idx="2" type="body"/>
          </p:nvPr>
        </p:nvSpPr>
        <p:spPr>
          <a:xfrm>
            <a:off x="4711151" y="9934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500"/>
          </a:p>
          <a:p>
            <a:pPr indent="0" lvl="0" marL="0" rtl="0" algn="l">
              <a:spcBef>
                <a:spcPts val="480"/>
              </a:spcBef>
              <a:spcAft>
                <a:spcPts val="0"/>
              </a:spcAft>
              <a:buNone/>
            </a:pPr>
            <a:r>
              <a:t/>
            </a:r>
            <a:endParaRPr sz="1500"/>
          </a:p>
          <a:p>
            <a:pPr indent="-323850" lvl="0" marL="457200" rtl="0" algn="l">
              <a:spcBef>
                <a:spcPts val="480"/>
              </a:spcBef>
              <a:spcAft>
                <a:spcPts val="0"/>
              </a:spcAft>
              <a:buClr>
                <a:srgbClr val="FFFFFF"/>
              </a:buClr>
              <a:buSzPts val="1500"/>
              <a:buChar char="•"/>
            </a:pPr>
            <a:r>
              <a:rPr lang="en-US" sz="1500"/>
              <a:t>You capture the risk appetite of your organization’s executive leadership </a:t>
            </a:r>
            <a:endParaRPr sz="1500"/>
          </a:p>
          <a:p>
            <a:pPr indent="-323850" lvl="0" marL="457200" rtl="0" algn="l">
              <a:spcBef>
                <a:spcPts val="0"/>
              </a:spcBef>
              <a:spcAft>
                <a:spcPts val="0"/>
              </a:spcAft>
              <a:buClr>
                <a:srgbClr val="FFFFFF"/>
              </a:buClr>
              <a:buSzPts val="1500"/>
              <a:buChar char="•"/>
            </a:pPr>
            <a:r>
              <a:rPr lang="en-US" sz="1500"/>
              <a:t>The organization’s leadership vet and approve the set of risks</a:t>
            </a:r>
            <a:endParaRPr sz="1500"/>
          </a:p>
          <a:p>
            <a:pPr indent="-323850" lvl="0" marL="457200" rtl="0" algn="l">
              <a:spcBef>
                <a:spcPts val="0"/>
              </a:spcBef>
              <a:spcAft>
                <a:spcPts val="0"/>
              </a:spcAft>
              <a:buClr>
                <a:srgbClr val="FFFFFF"/>
              </a:buClr>
              <a:buSzPts val="1500"/>
              <a:buChar char="•"/>
            </a:pPr>
            <a:r>
              <a:rPr lang="en-US" sz="1500"/>
              <a:t>You identify the main business and technical threats to your assets and data </a:t>
            </a:r>
            <a:endParaRPr sz="1500"/>
          </a:p>
          <a:p>
            <a:pPr indent="-323850" lvl="0" marL="457200" rtl="0" algn="l">
              <a:spcBef>
                <a:spcPts val="0"/>
              </a:spcBef>
              <a:spcAft>
                <a:spcPts val="0"/>
              </a:spcAft>
              <a:buClr>
                <a:srgbClr val="FFFFFF"/>
              </a:buClr>
              <a:buSzPts val="1500"/>
              <a:buChar char="•"/>
            </a:pPr>
            <a:r>
              <a:rPr lang="en-US" sz="1500"/>
              <a:t>You document risks and store them in an accessible location</a:t>
            </a:r>
            <a:endParaRPr sz="15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Goal is to understand and adhere to legal and regulatory requirements</a:t>
            </a:r>
            <a:endParaRPr sz="1800"/>
          </a:p>
          <a:p>
            <a:pPr indent="-342900" lvl="0" marL="457200" rtl="0" algn="l">
              <a:spcBef>
                <a:spcPts val="640"/>
              </a:spcBef>
              <a:spcAft>
                <a:spcPts val="0"/>
              </a:spcAft>
              <a:buSzPts val="1800"/>
              <a:buChar char="•"/>
            </a:pPr>
            <a:r>
              <a:rPr lang="en-US" sz="1800"/>
              <a:t>Internal standards as well as 3</a:t>
            </a:r>
            <a:r>
              <a:rPr baseline="30000" lang="en-US" sz="1800"/>
              <a:t>rd</a:t>
            </a:r>
            <a:r>
              <a:rPr lang="en-US" sz="1800"/>
              <a:t> party requirements</a:t>
            </a:r>
            <a:endParaRPr sz="1800"/>
          </a:p>
          <a:p>
            <a:pPr indent="-342900" lvl="0" marL="457200" rtl="0" algn="l">
              <a:spcBef>
                <a:spcPts val="0"/>
              </a:spcBef>
              <a:spcAft>
                <a:spcPts val="0"/>
              </a:spcAft>
              <a:buSzPts val="1800"/>
              <a:buChar char="•"/>
            </a:pPr>
            <a:r>
              <a:rPr lang="en-US" sz="1800"/>
              <a:t>Both Security and Privacy are critical</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Technical standards become more important</a:t>
            </a:r>
            <a:endParaRPr sz="1800"/>
          </a:p>
          <a:p>
            <a:pPr indent="-342900" lvl="0" marL="457200" rtl="0" algn="l">
              <a:spcBef>
                <a:spcPts val="640"/>
              </a:spcBef>
              <a:spcAft>
                <a:spcPts val="0"/>
              </a:spcAft>
              <a:buSzPts val="1800"/>
              <a:buChar char="•"/>
            </a:pPr>
            <a:r>
              <a:rPr lang="en-US" sz="1800"/>
              <a:t>They are an important driver for software security requirements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Often a very informal practice in organisations</a:t>
            </a:r>
            <a:endParaRPr sz="1800"/>
          </a:p>
        </p:txBody>
      </p:sp>
      <p:sp>
        <p:nvSpPr>
          <p:cNvPr id="1289" name="Google Shape;1289;p9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Policy &amp; Compliance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9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Policy &amp; Compliance</a:t>
            </a:r>
            <a:endParaRPr/>
          </a:p>
        </p:txBody>
      </p:sp>
      <p:sp>
        <p:nvSpPr>
          <p:cNvPr id="1296" name="Google Shape;1296;p94"/>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SzPts val="1100"/>
              <a:buFont typeface="Arial"/>
              <a:buNone/>
            </a:pPr>
            <a:r>
              <a:rPr b="0" i="1" lang="en-US" sz="1800"/>
              <a:t>Do you have and apply a common set of policies and standards throughout your organization?</a:t>
            </a:r>
            <a:endParaRPr b="0" i="1" sz="1800"/>
          </a:p>
          <a:p>
            <a:pPr indent="-203200" lvl="0" marL="457200" rtl="0" algn="l">
              <a:lnSpc>
                <a:spcPct val="100000"/>
              </a:lnSpc>
              <a:spcBef>
                <a:spcPts val="0"/>
              </a:spcBef>
              <a:spcAft>
                <a:spcPts val="0"/>
              </a:spcAft>
              <a:buSzPts val="2000"/>
              <a:buFont typeface="Calibri"/>
              <a:buNone/>
            </a:pPr>
            <a:r>
              <a:rPr i="1" lang="en-US" sz="1800"/>
              <a:t> </a:t>
            </a:r>
            <a:endParaRPr i="1" sz="1800"/>
          </a:p>
        </p:txBody>
      </p:sp>
      <p:sp>
        <p:nvSpPr>
          <p:cNvPr id="1297" name="Google Shape;1297;p94"/>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298" name="Google Shape;1298;p94"/>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EFEFEF"/>
              </a:buClr>
              <a:buSzPts val="1600"/>
              <a:buChar char="•"/>
            </a:pPr>
            <a:r>
              <a:rPr lang="en-US" sz="1600"/>
              <a:t>You have adapted existing standards appropriate for the organization’s industry to account for domain- specific considerations</a:t>
            </a:r>
            <a:endParaRPr sz="1600"/>
          </a:p>
          <a:p>
            <a:pPr indent="-330200" lvl="0" marL="457200" rtl="0" algn="l">
              <a:spcBef>
                <a:spcPts val="0"/>
              </a:spcBef>
              <a:spcAft>
                <a:spcPts val="0"/>
              </a:spcAft>
              <a:buClr>
                <a:srgbClr val="EFEFEF"/>
              </a:buClr>
              <a:buSzPts val="1600"/>
              <a:buChar char="•"/>
            </a:pPr>
            <a:r>
              <a:rPr lang="en-US" sz="1600"/>
              <a:t>Your standards are aligned with your policies and incorporate technology-specific implementation guidance</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9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Education &amp; Guidance</a:t>
            </a:r>
            <a:endParaRPr/>
          </a:p>
        </p:txBody>
      </p:sp>
      <p:sp>
        <p:nvSpPr>
          <p:cNvPr id="1304" name="Google Shape;1304;p9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t>Goal is to disseminate security-oriented information to </a:t>
            </a:r>
            <a:r>
              <a:rPr i="1" lang="en-US" sz="1800"/>
              <a:t>all</a:t>
            </a:r>
            <a:r>
              <a:rPr lang="en-US" sz="1800"/>
              <a:t> stakeholders involved in the software development lifecycle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Security to be integrated in organisation </a:t>
            </a:r>
            <a:r>
              <a:rPr b="1" lang="en-US" sz="1800"/>
              <a:t>training </a:t>
            </a:r>
            <a:r>
              <a:rPr lang="en-US" sz="1800"/>
              <a:t>curriculum</a:t>
            </a:r>
            <a:endParaRPr sz="1800"/>
          </a:p>
          <a:p>
            <a:pPr indent="-342900" lvl="0" marL="457200" rtl="0" algn="l">
              <a:lnSpc>
                <a:spcPct val="100000"/>
              </a:lnSpc>
              <a:spcBef>
                <a:spcPts val="0"/>
              </a:spcBef>
              <a:spcAft>
                <a:spcPts val="0"/>
              </a:spcAft>
              <a:buSzPts val="1800"/>
              <a:buChar char="•"/>
            </a:pPr>
            <a:r>
              <a:rPr lang="en-US" sz="1800"/>
              <a:t>An ounce of effort is not sufficient</a:t>
            </a:r>
            <a:endParaRPr sz="1800"/>
          </a:p>
          <a:p>
            <a:pPr indent="-342900" lvl="0" marL="457200" rtl="0" algn="l">
              <a:lnSpc>
                <a:spcPct val="100000"/>
              </a:lnSpc>
              <a:spcBef>
                <a:spcPts val="0"/>
              </a:spcBef>
              <a:spcAft>
                <a:spcPts val="0"/>
              </a:spcAft>
              <a:buSzPts val="1800"/>
              <a:buChar char="•"/>
            </a:pPr>
            <a:r>
              <a:rPr lang="en-US" sz="1800"/>
              <a:t>Teach teams to be security self-</a:t>
            </a:r>
            <a:r>
              <a:rPr lang="en-US" sz="1800"/>
              <a:t>sufficient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Work on the organisational habits via security </a:t>
            </a:r>
            <a:r>
              <a:rPr b="1" lang="en-US" sz="1800"/>
              <a:t>culture</a:t>
            </a:r>
            <a:endParaRPr sz="1800"/>
          </a:p>
          <a:p>
            <a:pPr indent="-342900" lvl="0" marL="457200" rtl="0" algn="l">
              <a:lnSpc>
                <a:spcPct val="100000"/>
              </a:lnSpc>
              <a:spcBef>
                <a:spcPts val="0"/>
              </a:spcBef>
              <a:spcAft>
                <a:spcPts val="0"/>
              </a:spcAft>
              <a:buSzPts val="1800"/>
              <a:buChar char="•"/>
            </a:pPr>
            <a:r>
              <a:rPr lang="en-US" sz="1800"/>
              <a:t>Important element of a successful software assurance project</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9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Education &amp; Guidance</a:t>
            </a:r>
            <a:endParaRPr/>
          </a:p>
        </p:txBody>
      </p:sp>
      <p:sp>
        <p:nvSpPr>
          <p:cNvPr id="1311" name="Google Shape;1311;p96"/>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Calibri"/>
              <a:buNone/>
            </a:pPr>
            <a:r>
              <a:rPr b="0" i="1" lang="en-US" sz="1800"/>
              <a:t>Do you require employees involved with application development to take SDLC training?</a:t>
            </a:r>
            <a:endParaRPr i="1" sz="1800"/>
          </a:p>
        </p:txBody>
      </p:sp>
      <p:sp>
        <p:nvSpPr>
          <p:cNvPr id="1312" name="Google Shape;1312;p96"/>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SzPts val="1600"/>
              <a:buChar char="•"/>
            </a:pPr>
            <a:r>
              <a:rPr lang="en-US" sz="1600"/>
              <a:t>No</a:t>
            </a:r>
            <a:endParaRPr sz="1600"/>
          </a:p>
          <a:p>
            <a:pPr indent="-330200" lvl="0" marL="457200" rtl="0" algn="l">
              <a:spcBef>
                <a:spcPts val="0"/>
              </a:spcBef>
              <a:spcAft>
                <a:spcPts val="0"/>
              </a:spcAft>
              <a:buSzPts val="1600"/>
              <a:buChar char="•"/>
            </a:pPr>
            <a:r>
              <a:rPr lang="en-US" sz="1600"/>
              <a:t>Yes, some of them</a:t>
            </a:r>
            <a:endParaRPr sz="1600"/>
          </a:p>
          <a:p>
            <a:pPr indent="-330200" lvl="0" marL="457200" rtl="0" algn="l">
              <a:spcBef>
                <a:spcPts val="0"/>
              </a:spcBef>
              <a:spcAft>
                <a:spcPts val="0"/>
              </a:spcAft>
              <a:buSzPts val="1600"/>
              <a:buChar char="•"/>
            </a:pPr>
            <a:r>
              <a:rPr lang="en-US" sz="1600"/>
              <a:t>Yes, at least half of them </a:t>
            </a:r>
            <a:endParaRPr sz="1600"/>
          </a:p>
          <a:p>
            <a:pPr indent="-330200" lvl="0" marL="457200" rtl="0" algn="l">
              <a:spcBef>
                <a:spcPts val="0"/>
              </a:spcBef>
              <a:spcAft>
                <a:spcPts val="0"/>
              </a:spcAft>
              <a:buSzPts val="1600"/>
              <a:buChar char="•"/>
            </a:pPr>
            <a:r>
              <a:rPr lang="en-US" sz="1600"/>
              <a:t>Yes, most or all of them</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313" name="Google Shape;1313;p96"/>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200">
              <a:latin typeface="Arial"/>
              <a:ea typeface="Arial"/>
              <a:cs typeface="Arial"/>
              <a:sym typeface="Arial"/>
            </a:endParaRPr>
          </a:p>
          <a:p>
            <a:pPr indent="0" lvl="0" marL="0" rtl="0" algn="l">
              <a:spcBef>
                <a:spcPts val="480"/>
              </a:spcBef>
              <a:spcAft>
                <a:spcPts val="0"/>
              </a:spcAft>
              <a:buNone/>
            </a:pPr>
            <a:r>
              <a:t/>
            </a:r>
            <a:endParaRPr sz="12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Training is repeatable, consistent, and available to all stakeholders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Training includes the latest OWASP Top 10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Training requires a sign-off or an acknowledgement from attendees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Training is updated annually</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Training is required during onboarding</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9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319" name="Google Shape;1319;p9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57200" y="205979"/>
            <a:ext cx="82296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lang="en-US"/>
              <a:t>Application Security Problem</a:t>
            </a:r>
            <a:endParaRPr/>
          </a:p>
        </p:txBody>
      </p:sp>
      <p:sp>
        <p:nvSpPr>
          <p:cNvPr id="122" name="Google Shape;122;p17"/>
          <p:cNvSpPr txBox="1"/>
          <p:nvPr>
            <p:ph idx="4294967295" type="body"/>
          </p:nvPr>
        </p:nvSpPr>
        <p:spPr>
          <a:xfrm>
            <a:off x="457200" y="3794550"/>
            <a:ext cx="8229600" cy="41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40"/>
              </a:spcBef>
              <a:spcAft>
                <a:spcPts val="0"/>
              </a:spcAft>
              <a:buSzPts val="2800"/>
              <a:buNone/>
            </a:pPr>
            <a:r>
              <a:rPr b="1" lang="en-US" sz="2800">
                <a:solidFill>
                  <a:srgbClr val="FF0000"/>
                </a:solidFill>
              </a:rPr>
              <a:t>79% of vulnerabilities are application relat</a:t>
            </a:r>
            <a:r>
              <a:rPr b="1" lang="en-US" sz="2800">
                <a:solidFill>
                  <a:srgbClr val="FF0000"/>
                </a:solidFill>
              </a:rPr>
              <a:t>ed</a:t>
            </a:r>
            <a:endParaRPr/>
          </a:p>
          <a:p>
            <a:pPr indent="0" lvl="0" marL="0" rtl="0" algn="ctr">
              <a:lnSpc>
                <a:spcPct val="100000"/>
              </a:lnSpc>
              <a:spcBef>
                <a:spcPts val="640"/>
              </a:spcBef>
              <a:spcAft>
                <a:spcPts val="0"/>
              </a:spcAft>
              <a:buSzPts val="2800"/>
              <a:buNone/>
            </a:pPr>
            <a:r>
              <a:t/>
            </a:r>
            <a:endParaRPr sz="2800"/>
          </a:p>
        </p:txBody>
      </p:sp>
      <p:pic>
        <p:nvPicPr>
          <p:cNvPr descr="http://www.voidspace.org.uk/gallery/dilbert/dilbert_fast.gif" id="123" name="Google Shape;123;p17"/>
          <p:cNvPicPr preferRelativeResize="0"/>
          <p:nvPr/>
        </p:nvPicPr>
        <p:blipFill rotWithShape="1">
          <a:blip r:embed="rId3">
            <a:alphaModFix/>
          </a:blip>
          <a:srcRect b="0" l="0" r="0" t="0"/>
          <a:stretch/>
        </p:blipFill>
        <p:spPr>
          <a:xfrm>
            <a:off x="1575383" y="1029982"/>
            <a:ext cx="4286250" cy="1535907"/>
          </a:xfrm>
          <a:prstGeom prst="rect">
            <a:avLst/>
          </a:prstGeom>
          <a:noFill/>
          <a:ln>
            <a:noFill/>
          </a:ln>
        </p:spPr>
      </p:pic>
      <p:sp>
        <p:nvSpPr>
          <p:cNvPr id="124" name="Google Shape;124;p17"/>
          <p:cNvSpPr txBox="1"/>
          <p:nvPr/>
        </p:nvSpPr>
        <p:spPr>
          <a:xfrm>
            <a:off x="5101549" y="3108910"/>
            <a:ext cx="9144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Integrity</a:t>
            </a:r>
            <a:endParaRPr sz="1800">
              <a:solidFill>
                <a:srgbClr val="FFFFFF"/>
              </a:solidFill>
              <a:latin typeface="Source Sans Pro"/>
              <a:ea typeface="Source Sans Pro"/>
              <a:cs typeface="Source Sans Pro"/>
              <a:sym typeface="Source Sans Pro"/>
            </a:endParaRPr>
          </a:p>
        </p:txBody>
      </p:sp>
      <p:sp>
        <p:nvSpPr>
          <p:cNvPr id="125" name="Google Shape;125;p17"/>
          <p:cNvSpPr txBox="1"/>
          <p:nvPr/>
        </p:nvSpPr>
        <p:spPr>
          <a:xfrm>
            <a:off x="1753253" y="3028700"/>
            <a:ext cx="12033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Technology</a:t>
            </a:r>
            <a:endParaRPr sz="1800">
              <a:solidFill>
                <a:srgbClr val="FFFFFF"/>
              </a:solidFill>
              <a:latin typeface="Source Sans Pro"/>
              <a:ea typeface="Source Sans Pro"/>
              <a:cs typeface="Source Sans Pro"/>
              <a:sym typeface="Source Sans Pro"/>
            </a:endParaRPr>
          </a:p>
        </p:txBody>
      </p:sp>
      <p:sp>
        <p:nvSpPr>
          <p:cNvPr id="126" name="Google Shape;126;p17"/>
          <p:cNvSpPr txBox="1"/>
          <p:nvPr/>
        </p:nvSpPr>
        <p:spPr>
          <a:xfrm>
            <a:off x="2362600" y="2655000"/>
            <a:ext cx="1237800" cy="36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Compl</a:t>
            </a:r>
            <a:r>
              <a:rPr lang="en-US" sz="1800">
                <a:solidFill>
                  <a:srgbClr val="FFFFFF"/>
                </a:solidFill>
                <a:latin typeface="Source Sans Pro"/>
                <a:ea typeface="Source Sans Pro"/>
                <a:cs typeface="Source Sans Pro"/>
                <a:sym typeface="Source Sans Pro"/>
              </a:rPr>
              <a:t>iance</a:t>
            </a:r>
            <a:endParaRPr sz="1800">
              <a:solidFill>
                <a:srgbClr val="FFFFFF"/>
              </a:solidFill>
              <a:latin typeface="Source Sans Pro"/>
              <a:ea typeface="Source Sans Pro"/>
              <a:cs typeface="Source Sans Pro"/>
              <a:sym typeface="Source Sans Pro"/>
            </a:endParaRPr>
          </a:p>
        </p:txBody>
      </p:sp>
      <p:sp>
        <p:nvSpPr>
          <p:cNvPr id="127" name="Google Shape;127;p17"/>
          <p:cNvSpPr txBox="1"/>
          <p:nvPr/>
        </p:nvSpPr>
        <p:spPr>
          <a:xfrm>
            <a:off x="6781800" y="4857750"/>
            <a:ext cx="9144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eorgia"/>
              <a:ea typeface="Georgia"/>
              <a:cs typeface="Georgia"/>
              <a:sym typeface="Georgia"/>
            </a:endParaRPr>
          </a:p>
        </p:txBody>
      </p:sp>
      <p:sp>
        <p:nvSpPr>
          <p:cNvPr id="128" name="Google Shape;128;p17"/>
          <p:cNvSpPr txBox="1"/>
          <p:nvPr/>
        </p:nvSpPr>
        <p:spPr>
          <a:xfrm>
            <a:off x="4073325" y="2655000"/>
            <a:ext cx="1318200" cy="36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Availability</a:t>
            </a:r>
            <a:endParaRPr i="0" sz="1800" u="none" cap="none" strike="noStrike">
              <a:solidFill>
                <a:srgbClr val="FFFFFF"/>
              </a:solidFill>
              <a:latin typeface="Source Sans Pro"/>
              <a:ea typeface="Source Sans Pro"/>
              <a:cs typeface="Source Sans Pro"/>
              <a:sym typeface="Source Sans Pro"/>
            </a:endParaRPr>
          </a:p>
        </p:txBody>
      </p:sp>
      <p:sp>
        <p:nvSpPr>
          <p:cNvPr id="129" name="Google Shape;129;p17"/>
          <p:cNvSpPr txBox="1"/>
          <p:nvPr/>
        </p:nvSpPr>
        <p:spPr>
          <a:xfrm>
            <a:off x="3135436" y="3595800"/>
            <a:ext cx="1065600" cy="3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Cloud</a:t>
            </a:r>
            <a:endParaRPr i="0" sz="1800" u="none" cap="none" strike="noStrike">
              <a:solidFill>
                <a:srgbClr val="FFFFFF"/>
              </a:solidFill>
              <a:latin typeface="Source Sans Pro"/>
              <a:ea typeface="Source Sans Pro"/>
              <a:cs typeface="Source Sans Pro"/>
              <a:sym typeface="Source Sans Pro"/>
            </a:endParaRPr>
          </a:p>
        </p:txBody>
      </p:sp>
      <p:sp>
        <p:nvSpPr>
          <p:cNvPr id="130" name="Google Shape;130;p17"/>
          <p:cNvSpPr txBox="1"/>
          <p:nvPr/>
        </p:nvSpPr>
        <p:spPr>
          <a:xfrm>
            <a:off x="3252800" y="3108900"/>
            <a:ext cx="1566600" cy="3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lang="en-US" sz="1800" u="none" cap="none" strike="noStrike">
                <a:solidFill>
                  <a:srgbClr val="FFFFFF"/>
                </a:solidFill>
                <a:latin typeface="Source Sans Pro"/>
                <a:ea typeface="Source Sans Pro"/>
                <a:cs typeface="Source Sans Pro"/>
                <a:sym typeface="Source Sans Pro"/>
              </a:rPr>
              <a:t>R</a:t>
            </a:r>
            <a:r>
              <a:rPr lang="en-US" sz="1800">
                <a:solidFill>
                  <a:srgbClr val="FFFFFF"/>
                </a:solidFill>
                <a:latin typeface="Source Sans Pro"/>
                <a:ea typeface="Source Sans Pro"/>
                <a:cs typeface="Source Sans Pro"/>
                <a:sym typeface="Source Sans Pro"/>
              </a:rPr>
              <a:t>isk</a:t>
            </a:r>
            <a:endParaRPr sz="1800">
              <a:solidFill>
                <a:srgbClr val="FFFFFF"/>
              </a:solidFill>
              <a:latin typeface="Source Sans Pro"/>
              <a:ea typeface="Source Sans Pro"/>
              <a:cs typeface="Source Sans Pro"/>
              <a:sym typeface="Source Sans Pro"/>
            </a:endParaRPr>
          </a:p>
        </p:txBody>
      </p:sp>
      <p:grpSp>
        <p:nvGrpSpPr>
          <p:cNvPr id="131" name="Google Shape;131;p17"/>
          <p:cNvGrpSpPr/>
          <p:nvPr/>
        </p:nvGrpSpPr>
        <p:grpSpPr>
          <a:xfrm>
            <a:off x="6854205" y="1616878"/>
            <a:ext cx="2165488" cy="1624262"/>
            <a:chOff x="1146498" y="0"/>
            <a:chExt cx="2165488" cy="2165682"/>
          </a:xfrm>
        </p:grpSpPr>
        <p:sp>
          <p:nvSpPr>
            <p:cNvPr id="132" name="Google Shape;132;p17"/>
            <p:cNvSpPr/>
            <p:nvPr/>
          </p:nvSpPr>
          <p:spPr>
            <a:xfrm>
              <a:off x="1687892" y="0"/>
              <a:ext cx="1082700" cy="1082700"/>
            </a:xfrm>
            <a:prstGeom prst="triangl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nvSpPr>
          <p:spPr>
            <a:xfrm>
              <a:off x="1958589" y="541394"/>
              <a:ext cx="541500" cy="5415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Quality</a:t>
              </a:r>
              <a:br>
                <a:rPr b="0" i="0" lang="en-US" sz="10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(ISO 25010)</a:t>
              </a:r>
              <a:endParaRPr sz="800"/>
            </a:p>
          </p:txBody>
        </p:sp>
        <p:sp>
          <p:nvSpPr>
            <p:cNvPr id="134" name="Google Shape;134;p17"/>
            <p:cNvSpPr/>
            <p:nvPr/>
          </p:nvSpPr>
          <p:spPr>
            <a:xfrm>
              <a:off x="1146498" y="1082788"/>
              <a:ext cx="1082700" cy="1082700"/>
            </a:xfrm>
            <a:prstGeom prst="triangl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nvSpPr>
          <p:spPr>
            <a:xfrm>
              <a:off x="1417195" y="1624182"/>
              <a:ext cx="541500" cy="5415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Cost</a:t>
              </a:r>
              <a:endParaRPr/>
            </a:p>
          </p:txBody>
        </p:sp>
        <p:sp>
          <p:nvSpPr>
            <p:cNvPr id="136" name="Google Shape;136;p17"/>
            <p:cNvSpPr/>
            <p:nvPr/>
          </p:nvSpPr>
          <p:spPr>
            <a:xfrm rot="10800000">
              <a:off x="1687980" y="1082876"/>
              <a:ext cx="1082700" cy="1082700"/>
            </a:xfrm>
            <a:prstGeom prst="triangl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nvSpPr>
          <p:spPr>
            <a:xfrm>
              <a:off x="1958589" y="1082788"/>
              <a:ext cx="541500" cy="5415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38" name="Google Shape;138;p17"/>
            <p:cNvSpPr/>
            <p:nvPr/>
          </p:nvSpPr>
          <p:spPr>
            <a:xfrm>
              <a:off x="2229286" y="1082788"/>
              <a:ext cx="1082700" cy="1082700"/>
            </a:xfrm>
            <a:prstGeom prst="triangl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2499983" y="1624182"/>
              <a:ext cx="541500" cy="5415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Speed of Delivery</a:t>
              </a:r>
              <a:endParaRPr/>
            </a:p>
          </p:txBody>
        </p:sp>
      </p:grpSp>
      <p:sp>
        <p:nvSpPr>
          <p:cNvPr id="140" name="Google Shape;140;p17"/>
          <p:cNvSpPr txBox="1"/>
          <p:nvPr/>
        </p:nvSpPr>
        <p:spPr>
          <a:xfrm>
            <a:off x="1451071" y="3508775"/>
            <a:ext cx="1505400" cy="68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Confidentiality</a:t>
            </a:r>
            <a:endParaRPr sz="1800">
              <a:solidFill>
                <a:srgbClr val="FFFFFF"/>
              </a:solidFill>
              <a:latin typeface="Source Sans Pro"/>
              <a:ea typeface="Source Sans Pro"/>
              <a:cs typeface="Source Sans Pro"/>
              <a:sym typeface="Source Sans Pro"/>
            </a:endParaRPr>
          </a:p>
        </p:txBody>
      </p:sp>
      <p:sp>
        <p:nvSpPr>
          <p:cNvPr id="141" name="Google Shape;141;p17"/>
          <p:cNvSpPr txBox="1"/>
          <p:nvPr/>
        </p:nvSpPr>
        <p:spPr>
          <a:xfrm>
            <a:off x="4510550" y="3508800"/>
            <a:ext cx="1505400" cy="399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i="0" lang="en-US" sz="1800" u="none" cap="none" strike="noStrike">
                <a:solidFill>
                  <a:srgbClr val="FFFFFF"/>
                </a:solidFill>
                <a:latin typeface="Source Sans Pro"/>
                <a:ea typeface="Source Sans Pro"/>
                <a:cs typeface="Source Sans Pro"/>
                <a:sym typeface="Source Sans Pro"/>
              </a:rPr>
              <a:t>Microservices</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9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127000" rtl="0" algn="l">
              <a:spcBef>
                <a:spcPts val="0"/>
              </a:spcBef>
              <a:spcAft>
                <a:spcPts val="0"/>
              </a:spcAft>
              <a:buSzPts val="2000"/>
              <a:buNone/>
            </a:pPr>
            <a:r>
              <a:rPr lang="en-US"/>
              <a:t>Design</a:t>
            </a:r>
            <a:r>
              <a:rPr lang="en-US"/>
              <a:t> Business Function</a:t>
            </a:r>
            <a:endParaRPr/>
          </a:p>
        </p:txBody>
      </p:sp>
      <p:sp>
        <p:nvSpPr>
          <p:cNvPr id="1325" name="Google Shape;1325;p98"/>
          <p:cNvSpPr/>
          <p:nvPr/>
        </p:nvSpPr>
        <p:spPr>
          <a:xfrm>
            <a:off x="976650" y="873825"/>
            <a:ext cx="7190700" cy="36282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326" name="Google Shape;1326;p98"/>
          <p:cNvSpPr/>
          <p:nvPr/>
        </p:nvSpPr>
        <p:spPr>
          <a:xfrm>
            <a:off x="1190237"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327" name="Google Shape;1327;p98"/>
          <p:cNvSpPr/>
          <p:nvPr/>
        </p:nvSpPr>
        <p:spPr>
          <a:xfrm>
            <a:off x="1774416"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328" name="Google Shape;1328;p98"/>
          <p:cNvGrpSpPr/>
          <p:nvPr/>
        </p:nvGrpSpPr>
        <p:grpSpPr>
          <a:xfrm>
            <a:off x="1158348" y="1629167"/>
            <a:ext cx="559799" cy="2649906"/>
            <a:chOff x="231050" y="1070800"/>
            <a:chExt cx="711850" cy="3756600"/>
          </a:xfrm>
        </p:grpSpPr>
        <p:sp>
          <p:nvSpPr>
            <p:cNvPr id="1329" name="Google Shape;1329;p98"/>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8"/>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98"/>
          <p:cNvGrpSpPr/>
          <p:nvPr/>
        </p:nvGrpSpPr>
        <p:grpSpPr>
          <a:xfrm>
            <a:off x="1864279" y="1629167"/>
            <a:ext cx="558354" cy="2649906"/>
            <a:chOff x="1128725" y="1070800"/>
            <a:chExt cx="710013" cy="3756600"/>
          </a:xfrm>
        </p:grpSpPr>
        <p:sp>
          <p:nvSpPr>
            <p:cNvPr id="1332" name="Google Shape;1332;p98"/>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8"/>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98"/>
          <p:cNvSpPr/>
          <p:nvPr/>
        </p:nvSpPr>
        <p:spPr>
          <a:xfrm>
            <a:off x="2570393"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335" name="Google Shape;1335;p98"/>
          <p:cNvSpPr/>
          <p:nvPr/>
        </p:nvSpPr>
        <p:spPr>
          <a:xfrm>
            <a:off x="3154572"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336" name="Google Shape;1336;p98"/>
          <p:cNvGrpSpPr/>
          <p:nvPr/>
        </p:nvGrpSpPr>
        <p:grpSpPr>
          <a:xfrm>
            <a:off x="2538504" y="1629167"/>
            <a:ext cx="559799" cy="2649906"/>
            <a:chOff x="231050" y="1070800"/>
            <a:chExt cx="711850" cy="3756600"/>
          </a:xfrm>
        </p:grpSpPr>
        <p:sp>
          <p:nvSpPr>
            <p:cNvPr id="1337" name="Google Shape;1337;p98"/>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8"/>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98"/>
          <p:cNvGrpSpPr/>
          <p:nvPr/>
        </p:nvGrpSpPr>
        <p:grpSpPr>
          <a:xfrm>
            <a:off x="3244435" y="1629167"/>
            <a:ext cx="558354" cy="2649906"/>
            <a:chOff x="1128725" y="1070800"/>
            <a:chExt cx="710013" cy="3756600"/>
          </a:xfrm>
        </p:grpSpPr>
        <p:sp>
          <p:nvSpPr>
            <p:cNvPr id="1340" name="Google Shape;1340;p98"/>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8"/>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98"/>
          <p:cNvSpPr/>
          <p:nvPr/>
        </p:nvSpPr>
        <p:spPr>
          <a:xfrm>
            <a:off x="3950176"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343" name="Google Shape;1343;p98"/>
          <p:cNvSpPr/>
          <p:nvPr/>
        </p:nvSpPr>
        <p:spPr>
          <a:xfrm>
            <a:off x="4534355"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344" name="Google Shape;1344;p98"/>
          <p:cNvGrpSpPr/>
          <p:nvPr/>
        </p:nvGrpSpPr>
        <p:grpSpPr>
          <a:xfrm>
            <a:off x="3918286" y="1629167"/>
            <a:ext cx="559799" cy="2649906"/>
            <a:chOff x="231050" y="1070800"/>
            <a:chExt cx="711850" cy="3756600"/>
          </a:xfrm>
        </p:grpSpPr>
        <p:sp>
          <p:nvSpPr>
            <p:cNvPr id="1345" name="Google Shape;1345;p98"/>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8"/>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98"/>
          <p:cNvGrpSpPr/>
          <p:nvPr/>
        </p:nvGrpSpPr>
        <p:grpSpPr>
          <a:xfrm>
            <a:off x="4624218" y="1629167"/>
            <a:ext cx="558354" cy="2649906"/>
            <a:chOff x="1128725" y="1070800"/>
            <a:chExt cx="710013" cy="3756600"/>
          </a:xfrm>
        </p:grpSpPr>
        <p:sp>
          <p:nvSpPr>
            <p:cNvPr id="1348" name="Google Shape;1348;p98"/>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8"/>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98"/>
          <p:cNvSpPr/>
          <p:nvPr/>
        </p:nvSpPr>
        <p:spPr>
          <a:xfrm>
            <a:off x="6710714"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351" name="Google Shape;1351;p98"/>
          <p:cNvSpPr/>
          <p:nvPr/>
        </p:nvSpPr>
        <p:spPr>
          <a:xfrm>
            <a:off x="7294893"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352" name="Google Shape;1352;p98"/>
          <p:cNvGrpSpPr/>
          <p:nvPr/>
        </p:nvGrpSpPr>
        <p:grpSpPr>
          <a:xfrm>
            <a:off x="6678825" y="1629167"/>
            <a:ext cx="559799" cy="2649906"/>
            <a:chOff x="231050" y="1070800"/>
            <a:chExt cx="711850" cy="3756600"/>
          </a:xfrm>
        </p:grpSpPr>
        <p:sp>
          <p:nvSpPr>
            <p:cNvPr id="1353" name="Google Shape;1353;p98"/>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8"/>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98"/>
          <p:cNvGrpSpPr/>
          <p:nvPr/>
        </p:nvGrpSpPr>
        <p:grpSpPr>
          <a:xfrm>
            <a:off x="7384756" y="1629167"/>
            <a:ext cx="558354" cy="2649906"/>
            <a:chOff x="1128725" y="1070800"/>
            <a:chExt cx="710013" cy="3756600"/>
          </a:xfrm>
        </p:grpSpPr>
        <p:sp>
          <p:nvSpPr>
            <p:cNvPr id="1356" name="Google Shape;1356;p98"/>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98"/>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98"/>
          <p:cNvSpPr/>
          <p:nvPr/>
        </p:nvSpPr>
        <p:spPr>
          <a:xfrm>
            <a:off x="5330460"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359" name="Google Shape;1359;p98"/>
          <p:cNvSpPr/>
          <p:nvPr/>
        </p:nvSpPr>
        <p:spPr>
          <a:xfrm>
            <a:off x="5914639"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360" name="Google Shape;1360;p98"/>
          <p:cNvGrpSpPr/>
          <p:nvPr/>
        </p:nvGrpSpPr>
        <p:grpSpPr>
          <a:xfrm>
            <a:off x="5298570" y="1629167"/>
            <a:ext cx="559799" cy="2649906"/>
            <a:chOff x="231050" y="1070800"/>
            <a:chExt cx="711850" cy="3756600"/>
          </a:xfrm>
        </p:grpSpPr>
        <p:sp>
          <p:nvSpPr>
            <p:cNvPr id="1361" name="Google Shape;1361;p98"/>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8"/>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98"/>
          <p:cNvGrpSpPr/>
          <p:nvPr/>
        </p:nvGrpSpPr>
        <p:grpSpPr>
          <a:xfrm>
            <a:off x="6004502" y="1629167"/>
            <a:ext cx="558354" cy="2649906"/>
            <a:chOff x="1128725" y="1070800"/>
            <a:chExt cx="710013" cy="3756600"/>
          </a:xfrm>
        </p:grpSpPr>
        <p:sp>
          <p:nvSpPr>
            <p:cNvPr id="1364" name="Google Shape;1364;p98"/>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8"/>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98"/>
          <p:cNvSpPr/>
          <p:nvPr/>
        </p:nvSpPr>
        <p:spPr>
          <a:xfrm>
            <a:off x="1158348" y="1299040"/>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Strategy &amp;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Metrics</a:t>
            </a:r>
            <a:endParaRPr sz="800">
              <a:solidFill>
                <a:srgbClr val="FFFFFF"/>
              </a:solidFill>
              <a:latin typeface="Source Sans Pro"/>
              <a:ea typeface="Source Sans Pro"/>
              <a:cs typeface="Source Sans Pro"/>
              <a:sym typeface="Source Sans Pro"/>
            </a:endParaRPr>
          </a:p>
        </p:txBody>
      </p:sp>
      <p:sp>
        <p:nvSpPr>
          <p:cNvPr id="1367" name="Google Shape;1367;p98"/>
          <p:cNvSpPr/>
          <p:nvPr/>
        </p:nvSpPr>
        <p:spPr>
          <a:xfrm>
            <a:off x="1158348" y="1006208"/>
            <a:ext cx="1263600" cy="2265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Governance</a:t>
            </a:r>
            <a:endParaRPr sz="800">
              <a:solidFill>
                <a:srgbClr val="FFFFFF"/>
              </a:solidFill>
              <a:latin typeface="Source Sans Pro"/>
              <a:ea typeface="Source Sans Pro"/>
              <a:cs typeface="Source Sans Pro"/>
              <a:sym typeface="Source Sans Pro"/>
            </a:endParaRPr>
          </a:p>
        </p:txBody>
      </p:sp>
      <p:sp>
        <p:nvSpPr>
          <p:cNvPr id="1368" name="Google Shape;1368;p98"/>
          <p:cNvSpPr/>
          <p:nvPr/>
        </p:nvSpPr>
        <p:spPr>
          <a:xfrm>
            <a:off x="2538481" y="1006208"/>
            <a:ext cx="1263600" cy="2265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1" lang="en-US">
                <a:solidFill>
                  <a:srgbClr val="FFFFFF"/>
                </a:solidFill>
                <a:latin typeface="Source Sans Pro"/>
                <a:ea typeface="Source Sans Pro"/>
                <a:cs typeface="Source Sans Pro"/>
                <a:sym typeface="Source Sans Pro"/>
              </a:rPr>
              <a:t>Design</a:t>
            </a:r>
            <a:endParaRPr i="1">
              <a:solidFill>
                <a:srgbClr val="FFFFFF"/>
              </a:solidFill>
              <a:latin typeface="Source Sans Pro"/>
              <a:ea typeface="Source Sans Pro"/>
              <a:cs typeface="Source Sans Pro"/>
              <a:sym typeface="Source Sans Pro"/>
            </a:endParaRPr>
          </a:p>
        </p:txBody>
      </p:sp>
      <p:sp>
        <p:nvSpPr>
          <p:cNvPr id="1369" name="Google Shape;1369;p98"/>
          <p:cNvSpPr/>
          <p:nvPr/>
        </p:nvSpPr>
        <p:spPr>
          <a:xfrm>
            <a:off x="5298701" y="1299040"/>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Architecture Assessment</a:t>
            </a:r>
            <a:endParaRPr sz="800">
              <a:solidFill>
                <a:srgbClr val="FFFFFF"/>
              </a:solidFill>
              <a:latin typeface="Source Sans Pro"/>
              <a:ea typeface="Source Sans Pro"/>
              <a:cs typeface="Source Sans Pro"/>
              <a:sym typeface="Source Sans Pro"/>
            </a:endParaRPr>
          </a:p>
        </p:txBody>
      </p:sp>
      <p:sp>
        <p:nvSpPr>
          <p:cNvPr id="1370" name="Google Shape;1370;p98"/>
          <p:cNvSpPr/>
          <p:nvPr/>
        </p:nvSpPr>
        <p:spPr>
          <a:xfrm>
            <a:off x="5298746" y="1006208"/>
            <a:ext cx="1263600" cy="2265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Verification</a:t>
            </a:r>
            <a:endParaRPr sz="800">
              <a:solidFill>
                <a:srgbClr val="FFFFFF"/>
              </a:solidFill>
              <a:latin typeface="Source Sans Pro"/>
              <a:ea typeface="Source Sans Pro"/>
              <a:cs typeface="Source Sans Pro"/>
              <a:sym typeface="Source Sans Pro"/>
            </a:endParaRPr>
          </a:p>
        </p:txBody>
      </p:sp>
      <p:sp>
        <p:nvSpPr>
          <p:cNvPr id="1371" name="Google Shape;1371;p98"/>
          <p:cNvSpPr/>
          <p:nvPr/>
        </p:nvSpPr>
        <p:spPr>
          <a:xfrm>
            <a:off x="3918583" y="2222452"/>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Deployment</a:t>
            </a:r>
            <a:endParaRPr sz="800">
              <a:solidFill>
                <a:srgbClr val="FFFFFF"/>
              </a:solidFill>
              <a:latin typeface="Source Sans Pro"/>
              <a:ea typeface="Source Sans Pro"/>
              <a:cs typeface="Source Sans Pro"/>
              <a:sym typeface="Source Sans Pro"/>
            </a:endParaRPr>
          </a:p>
        </p:txBody>
      </p:sp>
      <p:sp>
        <p:nvSpPr>
          <p:cNvPr id="1372" name="Google Shape;1372;p98"/>
          <p:cNvSpPr/>
          <p:nvPr/>
        </p:nvSpPr>
        <p:spPr>
          <a:xfrm>
            <a:off x="3918614" y="1006208"/>
            <a:ext cx="1263600" cy="2265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Implementation</a:t>
            </a:r>
            <a:endParaRPr sz="800">
              <a:solidFill>
                <a:srgbClr val="FFFFFF"/>
              </a:solidFill>
              <a:latin typeface="Source Sans Pro"/>
              <a:ea typeface="Source Sans Pro"/>
              <a:cs typeface="Source Sans Pro"/>
              <a:sym typeface="Source Sans Pro"/>
            </a:endParaRPr>
          </a:p>
        </p:txBody>
      </p:sp>
      <p:sp>
        <p:nvSpPr>
          <p:cNvPr id="1373" name="Google Shape;1373;p98"/>
          <p:cNvSpPr/>
          <p:nvPr/>
        </p:nvSpPr>
        <p:spPr>
          <a:xfrm>
            <a:off x="6678738" y="2222452"/>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Environment Management</a:t>
            </a:r>
            <a:endParaRPr sz="800">
              <a:solidFill>
                <a:srgbClr val="FFFFFF"/>
              </a:solidFill>
              <a:latin typeface="Source Sans Pro"/>
              <a:ea typeface="Source Sans Pro"/>
              <a:cs typeface="Source Sans Pro"/>
              <a:sym typeface="Source Sans Pro"/>
            </a:endParaRPr>
          </a:p>
        </p:txBody>
      </p:sp>
      <p:sp>
        <p:nvSpPr>
          <p:cNvPr id="1374" name="Google Shape;1374;p98"/>
          <p:cNvSpPr/>
          <p:nvPr/>
        </p:nvSpPr>
        <p:spPr>
          <a:xfrm>
            <a:off x="6678879" y="1006208"/>
            <a:ext cx="1263600" cy="2265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800">
                <a:solidFill>
                  <a:srgbClr val="FFFFFF"/>
                </a:solidFill>
                <a:latin typeface="Source Sans Pro"/>
                <a:ea typeface="Source Sans Pro"/>
                <a:cs typeface="Source Sans Pro"/>
                <a:sym typeface="Source Sans Pro"/>
              </a:rPr>
              <a:t>Operations</a:t>
            </a:r>
            <a:endParaRPr sz="800">
              <a:solidFill>
                <a:srgbClr val="FFFFFF"/>
              </a:solidFill>
              <a:latin typeface="Source Sans Pro"/>
              <a:ea typeface="Source Sans Pro"/>
              <a:cs typeface="Source Sans Pro"/>
              <a:sym typeface="Source Sans Pro"/>
            </a:endParaRPr>
          </a:p>
        </p:txBody>
      </p:sp>
      <p:sp>
        <p:nvSpPr>
          <p:cNvPr id="1375" name="Google Shape;1375;p98"/>
          <p:cNvSpPr/>
          <p:nvPr/>
        </p:nvSpPr>
        <p:spPr>
          <a:xfrm>
            <a:off x="2538505" y="2222452"/>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Security Requirements</a:t>
            </a:r>
            <a:endParaRPr b="1" i="1" sz="1200">
              <a:solidFill>
                <a:srgbClr val="FFFFFF"/>
              </a:solidFill>
              <a:latin typeface="Source Sans Pro"/>
              <a:ea typeface="Source Sans Pro"/>
              <a:cs typeface="Source Sans Pro"/>
              <a:sym typeface="Source Sans Pro"/>
            </a:endParaRPr>
          </a:p>
        </p:txBody>
      </p:sp>
      <p:sp>
        <p:nvSpPr>
          <p:cNvPr id="1376" name="Google Shape;1376;p98"/>
          <p:cNvSpPr/>
          <p:nvPr/>
        </p:nvSpPr>
        <p:spPr>
          <a:xfrm>
            <a:off x="1158427" y="2222452"/>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Policy &amp; Compliance</a:t>
            </a:r>
            <a:endParaRPr sz="800">
              <a:solidFill>
                <a:srgbClr val="FFFFFF"/>
              </a:solidFill>
              <a:latin typeface="Source Sans Pro"/>
              <a:ea typeface="Source Sans Pro"/>
              <a:cs typeface="Source Sans Pro"/>
              <a:sym typeface="Source Sans Pro"/>
            </a:endParaRPr>
          </a:p>
        </p:txBody>
      </p:sp>
      <p:sp>
        <p:nvSpPr>
          <p:cNvPr id="1377" name="Google Shape;1377;p98"/>
          <p:cNvSpPr/>
          <p:nvPr/>
        </p:nvSpPr>
        <p:spPr>
          <a:xfrm>
            <a:off x="1158368" y="3106154"/>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Education &amp; Guidance</a:t>
            </a:r>
            <a:endParaRPr sz="800">
              <a:solidFill>
                <a:srgbClr val="FFFFFF"/>
              </a:solidFill>
              <a:latin typeface="Source Sans Pro"/>
              <a:ea typeface="Source Sans Pro"/>
              <a:cs typeface="Source Sans Pro"/>
              <a:sym typeface="Source Sans Pro"/>
            </a:endParaRPr>
          </a:p>
        </p:txBody>
      </p:sp>
      <p:sp>
        <p:nvSpPr>
          <p:cNvPr id="1378" name="Google Shape;1378;p98"/>
          <p:cNvSpPr/>
          <p:nvPr/>
        </p:nvSpPr>
        <p:spPr>
          <a:xfrm>
            <a:off x="2538466" y="1299040"/>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Threat </a:t>
            </a:r>
            <a:endParaRPr b="1" i="1" sz="12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Assessment</a:t>
            </a:r>
            <a:endParaRPr b="1" i="1" sz="1200">
              <a:solidFill>
                <a:srgbClr val="FFFFFF"/>
              </a:solidFill>
              <a:latin typeface="Source Sans Pro"/>
              <a:ea typeface="Source Sans Pro"/>
              <a:cs typeface="Source Sans Pro"/>
              <a:sym typeface="Source Sans Pro"/>
            </a:endParaRPr>
          </a:p>
        </p:txBody>
      </p:sp>
      <p:sp>
        <p:nvSpPr>
          <p:cNvPr id="1379" name="Google Shape;1379;p98"/>
          <p:cNvSpPr/>
          <p:nvPr/>
        </p:nvSpPr>
        <p:spPr>
          <a:xfrm>
            <a:off x="2538521" y="3113245"/>
            <a:ext cx="1263600" cy="3858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1380" name="Google Shape;1380;p98"/>
          <p:cNvSpPr/>
          <p:nvPr/>
        </p:nvSpPr>
        <p:spPr>
          <a:xfrm>
            <a:off x="3918584" y="1299040"/>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Build</a:t>
            </a:r>
            <a:endParaRPr sz="800">
              <a:solidFill>
                <a:srgbClr val="FFFFFF"/>
              </a:solidFill>
              <a:latin typeface="Source Sans Pro"/>
              <a:ea typeface="Source Sans Pro"/>
              <a:cs typeface="Source Sans Pro"/>
              <a:sym typeface="Source Sans Pro"/>
            </a:endParaRPr>
          </a:p>
        </p:txBody>
      </p:sp>
      <p:sp>
        <p:nvSpPr>
          <p:cNvPr id="1381" name="Google Shape;1381;p98"/>
          <p:cNvSpPr/>
          <p:nvPr/>
        </p:nvSpPr>
        <p:spPr>
          <a:xfrm>
            <a:off x="3918654" y="3106154"/>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Defect Management</a:t>
            </a:r>
            <a:endParaRPr sz="800">
              <a:solidFill>
                <a:srgbClr val="FFFFFF"/>
              </a:solidFill>
              <a:latin typeface="Source Sans Pro"/>
              <a:ea typeface="Source Sans Pro"/>
              <a:cs typeface="Source Sans Pro"/>
              <a:sym typeface="Source Sans Pro"/>
            </a:endParaRPr>
          </a:p>
        </p:txBody>
      </p:sp>
      <p:sp>
        <p:nvSpPr>
          <p:cNvPr id="1382" name="Google Shape;1382;p98"/>
          <p:cNvSpPr/>
          <p:nvPr/>
        </p:nvSpPr>
        <p:spPr>
          <a:xfrm>
            <a:off x="5298660" y="2222452"/>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Requirements-</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driven Testing</a:t>
            </a:r>
            <a:endParaRPr sz="800">
              <a:solidFill>
                <a:srgbClr val="FFFFFF"/>
              </a:solidFill>
              <a:latin typeface="Source Sans Pro"/>
              <a:ea typeface="Source Sans Pro"/>
              <a:cs typeface="Source Sans Pro"/>
              <a:sym typeface="Source Sans Pro"/>
            </a:endParaRPr>
          </a:p>
        </p:txBody>
      </p:sp>
      <p:sp>
        <p:nvSpPr>
          <p:cNvPr id="1383" name="Google Shape;1383;p98"/>
          <p:cNvSpPr/>
          <p:nvPr/>
        </p:nvSpPr>
        <p:spPr>
          <a:xfrm>
            <a:off x="5298806" y="3106154"/>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Testing</a:t>
            </a:r>
            <a:endParaRPr sz="800">
              <a:solidFill>
                <a:srgbClr val="FFFFFF"/>
              </a:solidFill>
              <a:latin typeface="Source Sans Pro"/>
              <a:ea typeface="Source Sans Pro"/>
              <a:cs typeface="Source Sans Pro"/>
              <a:sym typeface="Source Sans Pro"/>
            </a:endParaRPr>
          </a:p>
        </p:txBody>
      </p:sp>
      <p:sp>
        <p:nvSpPr>
          <p:cNvPr id="1384" name="Google Shape;1384;p98"/>
          <p:cNvSpPr/>
          <p:nvPr/>
        </p:nvSpPr>
        <p:spPr>
          <a:xfrm>
            <a:off x="6678819" y="1299040"/>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Incident Management</a:t>
            </a:r>
            <a:endParaRPr sz="800">
              <a:solidFill>
                <a:srgbClr val="FFFFFF"/>
              </a:solidFill>
              <a:latin typeface="Source Sans Pro"/>
              <a:ea typeface="Source Sans Pro"/>
              <a:cs typeface="Source Sans Pro"/>
              <a:sym typeface="Source Sans Pro"/>
            </a:endParaRPr>
          </a:p>
        </p:txBody>
      </p:sp>
      <p:sp>
        <p:nvSpPr>
          <p:cNvPr id="1385" name="Google Shape;1385;p98"/>
          <p:cNvSpPr/>
          <p:nvPr/>
        </p:nvSpPr>
        <p:spPr>
          <a:xfrm>
            <a:off x="6678959" y="3106154"/>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Operational Management</a:t>
            </a:r>
            <a:endParaRPr sz="800">
              <a:solidFill>
                <a:srgbClr val="FFFFFF"/>
              </a:solidFill>
              <a:latin typeface="Source Sans Pro"/>
              <a:ea typeface="Source Sans Pro"/>
              <a:cs typeface="Source Sans Pro"/>
              <a:sym typeface="Source Sans Pro"/>
            </a:endParaRPr>
          </a:p>
        </p:txBody>
      </p:sp>
      <p:sp>
        <p:nvSpPr>
          <p:cNvPr id="1386" name="Google Shape;1386;p98"/>
          <p:cNvSpPr/>
          <p:nvPr/>
        </p:nvSpPr>
        <p:spPr>
          <a:xfrm>
            <a:off x="1158476"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Create &amp; promote</a:t>
            </a:r>
            <a:endParaRPr sz="600">
              <a:solidFill>
                <a:srgbClr val="FFFFFF"/>
              </a:solidFill>
              <a:latin typeface="Source Sans Pro"/>
              <a:ea typeface="Source Sans Pro"/>
              <a:cs typeface="Source Sans Pro"/>
              <a:sym typeface="Source Sans Pro"/>
            </a:endParaRPr>
          </a:p>
        </p:txBody>
      </p:sp>
      <p:sp>
        <p:nvSpPr>
          <p:cNvPr id="1387" name="Google Shape;1387;p98"/>
          <p:cNvSpPr/>
          <p:nvPr/>
        </p:nvSpPr>
        <p:spPr>
          <a:xfrm>
            <a:off x="1806297"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Measure &amp; improve</a:t>
            </a:r>
            <a:endParaRPr sz="600">
              <a:solidFill>
                <a:srgbClr val="FFFFFF"/>
              </a:solidFill>
              <a:latin typeface="Source Sans Pro"/>
              <a:ea typeface="Source Sans Pro"/>
              <a:cs typeface="Source Sans Pro"/>
              <a:sym typeface="Source Sans Pro"/>
            </a:endParaRPr>
          </a:p>
        </p:txBody>
      </p:sp>
      <p:sp>
        <p:nvSpPr>
          <p:cNvPr id="1388" name="Google Shape;1388;p98"/>
          <p:cNvSpPr/>
          <p:nvPr/>
        </p:nvSpPr>
        <p:spPr>
          <a:xfrm>
            <a:off x="2538569"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App risk profile</a:t>
            </a:r>
            <a:endParaRPr b="1" i="1" sz="600">
              <a:solidFill>
                <a:srgbClr val="FFFFFF"/>
              </a:solidFill>
              <a:latin typeface="Source Sans Pro"/>
              <a:ea typeface="Source Sans Pro"/>
              <a:cs typeface="Source Sans Pro"/>
              <a:sym typeface="Source Sans Pro"/>
            </a:endParaRPr>
          </a:p>
        </p:txBody>
      </p:sp>
      <p:sp>
        <p:nvSpPr>
          <p:cNvPr id="1389" name="Google Shape;1389;p98"/>
          <p:cNvSpPr/>
          <p:nvPr/>
        </p:nvSpPr>
        <p:spPr>
          <a:xfrm>
            <a:off x="3186390"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Threat model</a:t>
            </a:r>
            <a:endParaRPr b="1" i="1" sz="600">
              <a:solidFill>
                <a:srgbClr val="FFFFFF"/>
              </a:solidFill>
              <a:latin typeface="Source Sans Pro"/>
              <a:ea typeface="Source Sans Pro"/>
              <a:cs typeface="Source Sans Pro"/>
              <a:sym typeface="Source Sans Pro"/>
            </a:endParaRPr>
          </a:p>
        </p:txBody>
      </p:sp>
      <p:sp>
        <p:nvSpPr>
          <p:cNvPr id="1390" name="Google Shape;1390;p98"/>
          <p:cNvSpPr/>
          <p:nvPr/>
        </p:nvSpPr>
        <p:spPr>
          <a:xfrm>
            <a:off x="3918661" y="1737321"/>
            <a:ext cx="5283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Build process</a:t>
            </a:r>
            <a:endParaRPr sz="600">
              <a:solidFill>
                <a:srgbClr val="FFFFFF"/>
              </a:solidFill>
              <a:latin typeface="Source Sans Pro"/>
              <a:ea typeface="Source Sans Pro"/>
              <a:cs typeface="Source Sans Pro"/>
              <a:sym typeface="Source Sans Pro"/>
            </a:endParaRPr>
          </a:p>
        </p:txBody>
      </p:sp>
      <p:sp>
        <p:nvSpPr>
          <p:cNvPr id="1391" name="Google Shape;1391;p98"/>
          <p:cNvSpPr/>
          <p:nvPr/>
        </p:nvSpPr>
        <p:spPr>
          <a:xfrm>
            <a:off x="4478383" y="1737321"/>
            <a:ext cx="7041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Dependencies</a:t>
            </a:r>
            <a:endParaRPr sz="600">
              <a:solidFill>
                <a:srgbClr val="FFFFFF"/>
              </a:solidFill>
              <a:latin typeface="Source Sans Pro"/>
              <a:ea typeface="Source Sans Pro"/>
              <a:cs typeface="Source Sans Pro"/>
              <a:sym typeface="Source Sans Pro"/>
            </a:endParaRPr>
          </a:p>
        </p:txBody>
      </p:sp>
      <p:sp>
        <p:nvSpPr>
          <p:cNvPr id="1392" name="Google Shape;1392;p98"/>
          <p:cNvSpPr/>
          <p:nvPr/>
        </p:nvSpPr>
        <p:spPr>
          <a:xfrm>
            <a:off x="5298764"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validation</a:t>
            </a:r>
            <a:endParaRPr sz="600">
              <a:solidFill>
                <a:srgbClr val="FFFFFF"/>
              </a:solidFill>
              <a:latin typeface="Source Sans Pro"/>
              <a:ea typeface="Source Sans Pro"/>
              <a:cs typeface="Source Sans Pro"/>
              <a:sym typeface="Source Sans Pro"/>
            </a:endParaRPr>
          </a:p>
        </p:txBody>
      </p:sp>
      <p:sp>
        <p:nvSpPr>
          <p:cNvPr id="1393" name="Google Shape;1393;p98"/>
          <p:cNvSpPr/>
          <p:nvPr/>
        </p:nvSpPr>
        <p:spPr>
          <a:xfrm>
            <a:off x="5946586"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compliance</a:t>
            </a:r>
            <a:endParaRPr sz="600">
              <a:solidFill>
                <a:srgbClr val="FFFFFF"/>
              </a:solidFill>
              <a:latin typeface="Source Sans Pro"/>
              <a:ea typeface="Source Sans Pro"/>
              <a:cs typeface="Source Sans Pro"/>
              <a:sym typeface="Source Sans Pro"/>
            </a:endParaRPr>
          </a:p>
        </p:txBody>
      </p:sp>
      <p:sp>
        <p:nvSpPr>
          <p:cNvPr id="1394" name="Google Shape;1394;p98"/>
          <p:cNvSpPr/>
          <p:nvPr/>
        </p:nvSpPr>
        <p:spPr>
          <a:xfrm>
            <a:off x="6678862"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detection</a:t>
            </a:r>
            <a:endParaRPr sz="600">
              <a:solidFill>
                <a:srgbClr val="FFFFFF"/>
              </a:solidFill>
              <a:latin typeface="Source Sans Pro"/>
              <a:ea typeface="Source Sans Pro"/>
              <a:cs typeface="Source Sans Pro"/>
              <a:sym typeface="Source Sans Pro"/>
            </a:endParaRPr>
          </a:p>
        </p:txBody>
      </p:sp>
      <p:sp>
        <p:nvSpPr>
          <p:cNvPr id="1395" name="Google Shape;1395;p98"/>
          <p:cNvSpPr/>
          <p:nvPr/>
        </p:nvSpPr>
        <p:spPr>
          <a:xfrm>
            <a:off x="7326683"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response</a:t>
            </a:r>
            <a:endParaRPr sz="600">
              <a:solidFill>
                <a:srgbClr val="FFFFFF"/>
              </a:solidFill>
              <a:latin typeface="Source Sans Pro"/>
              <a:ea typeface="Source Sans Pro"/>
              <a:cs typeface="Source Sans Pro"/>
              <a:sym typeface="Source Sans Pro"/>
            </a:endParaRPr>
          </a:p>
        </p:txBody>
      </p:sp>
      <p:sp>
        <p:nvSpPr>
          <p:cNvPr id="1396" name="Google Shape;1396;p98"/>
          <p:cNvSpPr/>
          <p:nvPr/>
        </p:nvSpPr>
        <p:spPr>
          <a:xfrm>
            <a:off x="115840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Policy  &amp; standards</a:t>
            </a:r>
            <a:endParaRPr sz="600">
              <a:solidFill>
                <a:srgbClr val="FFFFFF"/>
              </a:solidFill>
              <a:latin typeface="Source Sans Pro"/>
              <a:ea typeface="Source Sans Pro"/>
              <a:cs typeface="Source Sans Pro"/>
              <a:sym typeface="Source Sans Pro"/>
            </a:endParaRPr>
          </a:p>
        </p:txBody>
      </p:sp>
      <p:sp>
        <p:nvSpPr>
          <p:cNvPr id="1397" name="Google Shape;1397;p98"/>
          <p:cNvSpPr/>
          <p:nvPr/>
        </p:nvSpPr>
        <p:spPr>
          <a:xfrm>
            <a:off x="180622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Compliance Mgmt</a:t>
            </a:r>
            <a:endParaRPr sz="600">
              <a:solidFill>
                <a:srgbClr val="FFFFFF"/>
              </a:solidFill>
              <a:latin typeface="Source Sans Pro"/>
              <a:ea typeface="Source Sans Pro"/>
              <a:cs typeface="Source Sans Pro"/>
              <a:sym typeface="Source Sans Pro"/>
            </a:endParaRPr>
          </a:p>
        </p:txBody>
      </p:sp>
      <p:sp>
        <p:nvSpPr>
          <p:cNvPr id="1398" name="Google Shape;1398;p98"/>
          <p:cNvSpPr/>
          <p:nvPr/>
        </p:nvSpPr>
        <p:spPr>
          <a:xfrm>
            <a:off x="253849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Software reqmts</a:t>
            </a:r>
            <a:endParaRPr b="1" i="1" sz="600">
              <a:solidFill>
                <a:srgbClr val="FFFFFF"/>
              </a:solidFill>
              <a:latin typeface="Source Sans Pro"/>
              <a:ea typeface="Source Sans Pro"/>
              <a:cs typeface="Source Sans Pro"/>
              <a:sym typeface="Source Sans Pro"/>
            </a:endParaRPr>
          </a:p>
        </p:txBody>
      </p:sp>
      <p:sp>
        <p:nvSpPr>
          <p:cNvPr id="1399" name="Google Shape;1399;p98"/>
          <p:cNvSpPr/>
          <p:nvPr/>
        </p:nvSpPr>
        <p:spPr>
          <a:xfrm>
            <a:off x="318631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Supplier security</a:t>
            </a:r>
            <a:endParaRPr b="1" i="1" sz="600">
              <a:solidFill>
                <a:srgbClr val="FFFFFF"/>
              </a:solidFill>
              <a:latin typeface="Source Sans Pro"/>
              <a:ea typeface="Source Sans Pro"/>
              <a:cs typeface="Source Sans Pro"/>
              <a:sym typeface="Source Sans Pro"/>
            </a:endParaRPr>
          </a:p>
        </p:txBody>
      </p:sp>
      <p:sp>
        <p:nvSpPr>
          <p:cNvPr id="1400" name="Google Shape;1400;p98"/>
          <p:cNvSpPr/>
          <p:nvPr/>
        </p:nvSpPr>
        <p:spPr>
          <a:xfrm>
            <a:off x="3918590"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Deployment process</a:t>
            </a:r>
            <a:endParaRPr sz="600">
              <a:solidFill>
                <a:srgbClr val="FFFFFF"/>
              </a:solidFill>
              <a:latin typeface="Source Sans Pro"/>
              <a:ea typeface="Source Sans Pro"/>
              <a:cs typeface="Source Sans Pro"/>
              <a:sym typeface="Source Sans Pro"/>
            </a:endParaRPr>
          </a:p>
        </p:txBody>
      </p:sp>
      <p:sp>
        <p:nvSpPr>
          <p:cNvPr id="1401" name="Google Shape;1401;p98"/>
          <p:cNvSpPr/>
          <p:nvPr/>
        </p:nvSpPr>
        <p:spPr>
          <a:xfrm>
            <a:off x="4566409"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Secret mgmt</a:t>
            </a:r>
            <a:endParaRPr sz="600">
              <a:solidFill>
                <a:srgbClr val="FFFFFF"/>
              </a:solidFill>
              <a:latin typeface="Source Sans Pro"/>
              <a:ea typeface="Source Sans Pro"/>
              <a:cs typeface="Source Sans Pro"/>
              <a:sym typeface="Source Sans Pro"/>
            </a:endParaRPr>
          </a:p>
        </p:txBody>
      </p:sp>
      <p:sp>
        <p:nvSpPr>
          <p:cNvPr id="1402" name="Google Shape;1402;p98"/>
          <p:cNvSpPr/>
          <p:nvPr/>
        </p:nvSpPr>
        <p:spPr>
          <a:xfrm>
            <a:off x="5298679" y="2654303"/>
            <a:ext cx="5838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Control verification</a:t>
            </a:r>
            <a:endParaRPr sz="600">
              <a:solidFill>
                <a:srgbClr val="FFFFFF"/>
              </a:solidFill>
              <a:latin typeface="Source Sans Pro"/>
              <a:ea typeface="Source Sans Pro"/>
              <a:cs typeface="Source Sans Pro"/>
              <a:sym typeface="Source Sans Pro"/>
            </a:endParaRPr>
          </a:p>
        </p:txBody>
      </p:sp>
      <p:sp>
        <p:nvSpPr>
          <p:cNvPr id="1403" name="Google Shape;1403;p98"/>
          <p:cNvSpPr/>
          <p:nvPr/>
        </p:nvSpPr>
        <p:spPr>
          <a:xfrm>
            <a:off x="5914649" y="2654303"/>
            <a:ext cx="6480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Misuse/abuse testing</a:t>
            </a:r>
            <a:endParaRPr sz="600">
              <a:solidFill>
                <a:srgbClr val="FFFFFF"/>
              </a:solidFill>
              <a:latin typeface="Source Sans Pro"/>
              <a:ea typeface="Source Sans Pro"/>
              <a:cs typeface="Source Sans Pro"/>
              <a:sym typeface="Source Sans Pro"/>
            </a:endParaRPr>
          </a:p>
        </p:txBody>
      </p:sp>
      <p:sp>
        <p:nvSpPr>
          <p:cNvPr id="1404" name="Google Shape;1404;p98"/>
          <p:cNvSpPr/>
          <p:nvPr/>
        </p:nvSpPr>
        <p:spPr>
          <a:xfrm>
            <a:off x="667877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Config hardening</a:t>
            </a:r>
            <a:endParaRPr sz="600">
              <a:solidFill>
                <a:srgbClr val="FFFFFF"/>
              </a:solidFill>
              <a:latin typeface="Source Sans Pro"/>
              <a:ea typeface="Source Sans Pro"/>
              <a:cs typeface="Source Sans Pro"/>
              <a:sym typeface="Source Sans Pro"/>
            </a:endParaRPr>
          </a:p>
        </p:txBody>
      </p:sp>
      <p:sp>
        <p:nvSpPr>
          <p:cNvPr id="1405" name="Google Shape;1405;p98"/>
          <p:cNvSpPr/>
          <p:nvPr/>
        </p:nvSpPr>
        <p:spPr>
          <a:xfrm>
            <a:off x="732659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Patch &amp; update</a:t>
            </a:r>
            <a:endParaRPr sz="600">
              <a:solidFill>
                <a:srgbClr val="FFFFFF"/>
              </a:solidFill>
              <a:latin typeface="Source Sans Pro"/>
              <a:ea typeface="Source Sans Pro"/>
              <a:cs typeface="Source Sans Pro"/>
              <a:sym typeface="Source Sans Pro"/>
            </a:endParaRPr>
          </a:p>
        </p:txBody>
      </p:sp>
      <p:sp>
        <p:nvSpPr>
          <p:cNvPr id="1406" name="Google Shape;1406;p98"/>
          <p:cNvSpPr/>
          <p:nvPr/>
        </p:nvSpPr>
        <p:spPr>
          <a:xfrm>
            <a:off x="115840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Training &amp; awareness</a:t>
            </a:r>
            <a:endParaRPr sz="600">
              <a:solidFill>
                <a:srgbClr val="FFFFFF"/>
              </a:solidFill>
              <a:latin typeface="Source Sans Pro"/>
              <a:ea typeface="Source Sans Pro"/>
              <a:cs typeface="Source Sans Pro"/>
              <a:sym typeface="Source Sans Pro"/>
            </a:endParaRPr>
          </a:p>
        </p:txBody>
      </p:sp>
      <p:sp>
        <p:nvSpPr>
          <p:cNvPr id="1407" name="Google Shape;1407;p98"/>
          <p:cNvSpPr/>
          <p:nvPr/>
        </p:nvSpPr>
        <p:spPr>
          <a:xfrm>
            <a:off x="180622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Org  &amp; culture</a:t>
            </a:r>
            <a:endParaRPr sz="600">
              <a:solidFill>
                <a:srgbClr val="FFFFFF"/>
              </a:solidFill>
              <a:latin typeface="Source Sans Pro"/>
              <a:ea typeface="Source Sans Pro"/>
              <a:cs typeface="Source Sans Pro"/>
              <a:sym typeface="Source Sans Pro"/>
            </a:endParaRPr>
          </a:p>
        </p:txBody>
      </p:sp>
      <p:sp>
        <p:nvSpPr>
          <p:cNvPr id="1408" name="Google Shape;1408;p98"/>
          <p:cNvSpPr/>
          <p:nvPr/>
        </p:nvSpPr>
        <p:spPr>
          <a:xfrm>
            <a:off x="253849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Architecture design</a:t>
            </a:r>
            <a:endParaRPr b="1" i="1" sz="600">
              <a:solidFill>
                <a:srgbClr val="FFFFFF"/>
              </a:solidFill>
              <a:latin typeface="Source Sans Pro"/>
              <a:ea typeface="Source Sans Pro"/>
              <a:cs typeface="Source Sans Pro"/>
              <a:sym typeface="Source Sans Pro"/>
            </a:endParaRPr>
          </a:p>
        </p:txBody>
      </p:sp>
      <p:sp>
        <p:nvSpPr>
          <p:cNvPr id="1409" name="Google Shape;1409;p98"/>
          <p:cNvSpPr/>
          <p:nvPr/>
        </p:nvSpPr>
        <p:spPr>
          <a:xfrm>
            <a:off x="318631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Technology mgmt</a:t>
            </a:r>
            <a:endParaRPr b="1" i="1" sz="600">
              <a:solidFill>
                <a:srgbClr val="FFFFFF"/>
              </a:solidFill>
              <a:latin typeface="Source Sans Pro"/>
              <a:ea typeface="Source Sans Pro"/>
              <a:cs typeface="Source Sans Pro"/>
              <a:sym typeface="Source Sans Pro"/>
            </a:endParaRPr>
          </a:p>
        </p:txBody>
      </p:sp>
      <p:sp>
        <p:nvSpPr>
          <p:cNvPr id="1410" name="Google Shape;1410;p98"/>
          <p:cNvSpPr/>
          <p:nvPr/>
        </p:nvSpPr>
        <p:spPr>
          <a:xfrm>
            <a:off x="3918590"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Defect tracking</a:t>
            </a:r>
            <a:endParaRPr sz="600">
              <a:solidFill>
                <a:srgbClr val="FFFFFF"/>
              </a:solidFill>
              <a:latin typeface="Source Sans Pro"/>
              <a:ea typeface="Source Sans Pro"/>
              <a:cs typeface="Source Sans Pro"/>
              <a:sym typeface="Source Sans Pro"/>
            </a:endParaRPr>
          </a:p>
        </p:txBody>
      </p:sp>
      <p:sp>
        <p:nvSpPr>
          <p:cNvPr id="1411" name="Google Shape;1411;p98"/>
          <p:cNvSpPr/>
          <p:nvPr/>
        </p:nvSpPr>
        <p:spPr>
          <a:xfrm>
            <a:off x="4566409"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Metrics &amp; feedback</a:t>
            </a:r>
            <a:endParaRPr sz="600">
              <a:solidFill>
                <a:srgbClr val="FFFFFF"/>
              </a:solidFill>
              <a:latin typeface="Source Sans Pro"/>
              <a:ea typeface="Source Sans Pro"/>
              <a:cs typeface="Source Sans Pro"/>
              <a:sym typeface="Source Sans Pro"/>
            </a:endParaRPr>
          </a:p>
        </p:txBody>
      </p:sp>
      <p:sp>
        <p:nvSpPr>
          <p:cNvPr id="1412" name="Google Shape;1412;p98"/>
          <p:cNvSpPr/>
          <p:nvPr/>
        </p:nvSpPr>
        <p:spPr>
          <a:xfrm>
            <a:off x="5298679" y="3535416"/>
            <a:ext cx="5283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Scalable baseline</a:t>
            </a:r>
            <a:endParaRPr sz="600">
              <a:solidFill>
                <a:srgbClr val="FFFFFF"/>
              </a:solidFill>
              <a:latin typeface="Source Sans Pro"/>
              <a:ea typeface="Source Sans Pro"/>
              <a:cs typeface="Source Sans Pro"/>
              <a:sym typeface="Source Sans Pro"/>
            </a:endParaRPr>
          </a:p>
        </p:txBody>
      </p:sp>
      <p:sp>
        <p:nvSpPr>
          <p:cNvPr id="1413" name="Google Shape;1413;p98"/>
          <p:cNvSpPr/>
          <p:nvPr/>
        </p:nvSpPr>
        <p:spPr>
          <a:xfrm>
            <a:off x="5858381" y="3535416"/>
            <a:ext cx="7041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Deep understanding</a:t>
            </a:r>
            <a:endParaRPr sz="600">
              <a:solidFill>
                <a:srgbClr val="FFFFFF"/>
              </a:solidFill>
              <a:latin typeface="Source Sans Pro"/>
              <a:ea typeface="Source Sans Pro"/>
              <a:cs typeface="Source Sans Pro"/>
              <a:sym typeface="Source Sans Pro"/>
            </a:endParaRPr>
          </a:p>
        </p:txBody>
      </p:sp>
      <p:sp>
        <p:nvSpPr>
          <p:cNvPr id="1414" name="Google Shape;1414;p98"/>
          <p:cNvSpPr/>
          <p:nvPr/>
        </p:nvSpPr>
        <p:spPr>
          <a:xfrm>
            <a:off x="667877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Data protection</a:t>
            </a:r>
            <a:endParaRPr sz="600">
              <a:solidFill>
                <a:srgbClr val="FFFFFF"/>
              </a:solidFill>
              <a:latin typeface="Source Sans Pro"/>
              <a:ea typeface="Source Sans Pro"/>
              <a:cs typeface="Source Sans Pro"/>
              <a:sym typeface="Source Sans Pro"/>
            </a:endParaRPr>
          </a:p>
        </p:txBody>
      </p:sp>
      <p:sp>
        <p:nvSpPr>
          <p:cNvPr id="1415" name="Google Shape;1415;p98"/>
          <p:cNvSpPr/>
          <p:nvPr/>
        </p:nvSpPr>
        <p:spPr>
          <a:xfrm>
            <a:off x="732659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Legacy mgmt</a:t>
            </a:r>
            <a:endParaRPr sz="600">
              <a:solidFill>
                <a:srgbClr val="FFFFFF"/>
              </a:solidFill>
              <a:latin typeface="Source Sans Pro"/>
              <a:ea typeface="Source Sans Pro"/>
              <a:cs typeface="Source Sans Pro"/>
              <a:sym typeface="Source Sans Pro"/>
            </a:endParaRPr>
          </a:p>
        </p:txBody>
      </p:sp>
      <p:sp>
        <p:nvSpPr>
          <p:cNvPr id="1416" name="Google Shape;1416;p98"/>
          <p:cNvSpPr/>
          <p:nvPr/>
        </p:nvSpPr>
        <p:spPr>
          <a:xfrm>
            <a:off x="2538511" y="3106154"/>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Secure Architecture</a:t>
            </a:r>
            <a:endParaRPr b="1" i="1" sz="1200">
              <a:solidFill>
                <a:srgbClr val="FFFFFF"/>
              </a:solidFill>
              <a:latin typeface="Source Sans Pro"/>
              <a:ea typeface="Source Sans Pro"/>
              <a:cs typeface="Source Sans Pro"/>
              <a:sym typeface="Source Sans Pr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9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Threat Assessment</a:t>
            </a:r>
            <a:endParaRPr/>
          </a:p>
        </p:txBody>
      </p:sp>
      <p:sp>
        <p:nvSpPr>
          <p:cNvPr id="1422" name="Google Shape;1422;p99"/>
          <p:cNvSpPr txBox="1"/>
          <p:nvPr>
            <p:ph idx="4294967295" type="body"/>
          </p:nvPr>
        </p:nvSpPr>
        <p:spPr>
          <a:xfrm>
            <a:off x="457200" y="1023739"/>
            <a:ext cx="8229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800"/>
              <a:t>Analyze the risks of the application</a:t>
            </a:r>
            <a:endParaRPr sz="1800"/>
          </a:p>
          <a:p>
            <a:pPr indent="-342900" lvl="0" marL="457200" rtl="0" algn="l">
              <a:lnSpc>
                <a:spcPct val="100000"/>
              </a:lnSpc>
              <a:spcBef>
                <a:spcPts val="0"/>
              </a:spcBef>
              <a:spcAft>
                <a:spcPts val="0"/>
              </a:spcAft>
              <a:buSzPts val="1800"/>
              <a:buChar char="•"/>
            </a:pPr>
            <a:r>
              <a:rPr lang="en-US" sz="1800"/>
              <a:t>from a business perspective, via </a:t>
            </a:r>
            <a:r>
              <a:rPr i="1" lang="en-US" sz="1800"/>
              <a:t>risk profiles</a:t>
            </a:r>
            <a:endParaRPr sz="1800"/>
          </a:p>
          <a:p>
            <a:pPr indent="-342900" lvl="0" marL="457200" rtl="0" algn="l">
              <a:lnSpc>
                <a:spcPct val="100000"/>
              </a:lnSpc>
              <a:spcBef>
                <a:spcPts val="0"/>
              </a:spcBef>
              <a:spcAft>
                <a:spcPts val="0"/>
              </a:spcAft>
              <a:buSzPts val="1800"/>
              <a:buChar char="•"/>
            </a:pPr>
            <a:r>
              <a:rPr lang="en-US" sz="1800"/>
              <a:t>from a technical perspective, via </a:t>
            </a:r>
            <a:r>
              <a:rPr i="1" lang="en-US" sz="1800"/>
              <a:t>threat modeling</a:t>
            </a:r>
            <a:endParaRPr i="1"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Threat modeling is where “the magic” kicks in determining:</a:t>
            </a:r>
            <a:endParaRPr sz="1800"/>
          </a:p>
          <a:p>
            <a:pPr indent="-342900" lvl="0" marL="457200" rtl="0" algn="l">
              <a:lnSpc>
                <a:spcPct val="100000"/>
              </a:lnSpc>
              <a:spcBef>
                <a:spcPts val="0"/>
              </a:spcBef>
              <a:spcAft>
                <a:spcPts val="0"/>
              </a:spcAft>
              <a:buSzPts val="1800"/>
              <a:buChar char="•"/>
            </a:pPr>
            <a:r>
              <a:rPr lang="en-US" sz="1800"/>
              <a:t>What are we building?</a:t>
            </a:r>
            <a:endParaRPr sz="1800"/>
          </a:p>
          <a:p>
            <a:pPr indent="-342900" lvl="0" marL="457200" rtl="0" algn="l">
              <a:lnSpc>
                <a:spcPct val="100000"/>
              </a:lnSpc>
              <a:spcBef>
                <a:spcPts val="0"/>
              </a:spcBef>
              <a:spcAft>
                <a:spcPts val="0"/>
              </a:spcAft>
              <a:buSzPts val="1800"/>
              <a:buChar char="•"/>
            </a:pPr>
            <a:r>
              <a:rPr lang="en-US" sz="1800"/>
              <a:t>What could go wrong?</a:t>
            </a:r>
            <a:endParaRPr sz="1800"/>
          </a:p>
          <a:p>
            <a:pPr indent="-342900" lvl="0" marL="457200" rtl="0" algn="l">
              <a:lnSpc>
                <a:spcPct val="100000"/>
              </a:lnSpc>
              <a:spcBef>
                <a:spcPts val="0"/>
              </a:spcBef>
              <a:spcAft>
                <a:spcPts val="0"/>
              </a:spcAft>
              <a:buSzPts val="1800"/>
              <a:buChar char="•"/>
            </a:pPr>
            <a:r>
              <a:rPr lang="en-US" sz="1800"/>
              <a:t>How will we prevent it?</a:t>
            </a:r>
            <a:endParaRPr sz="1800"/>
          </a:p>
          <a:p>
            <a:pPr indent="-342900" lvl="0" marL="457200" rtl="0" algn="l">
              <a:lnSpc>
                <a:spcPct val="100000"/>
              </a:lnSpc>
              <a:spcBef>
                <a:spcPts val="0"/>
              </a:spcBef>
              <a:spcAft>
                <a:spcPts val="0"/>
              </a:spcAft>
              <a:buSzPts val="1800"/>
              <a:buChar char="•"/>
            </a:pPr>
            <a:r>
              <a:rPr lang="en-US" sz="1800"/>
              <a:t>Did what we do work?</a:t>
            </a:r>
            <a:endParaRPr sz="1800"/>
          </a:p>
          <a:p>
            <a:pPr indent="-342900" lvl="0" marL="457200" rtl="0" algn="l">
              <a:lnSpc>
                <a:spcPct val="100000"/>
              </a:lnSpc>
              <a:spcBef>
                <a:spcPts val="0"/>
              </a:spcBef>
              <a:spcAft>
                <a:spcPts val="0"/>
              </a:spcAft>
              <a:buSzPts val="1800"/>
              <a:buChar char="•"/>
            </a:pPr>
            <a:r>
              <a:rPr lang="en-US" sz="1800"/>
              <a:t>Your imagination is the limit</a:t>
            </a:r>
            <a:endParaRPr sz="1800"/>
          </a:p>
          <a:p>
            <a:pPr indent="0" lvl="0" marL="0" rtl="0" algn="l">
              <a:lnSpc>
                <a:spcPct val="100000"/>
              </a:lnSpc>
              <a:spcBef>
                <a:spcPts val="0"/>
              </a:spcBef>
              <a:spcAft>
                <a:spcPts val="0"/>
              </a:spcAft>
              <a:buNone/>
            </a:pPr>
            <a:r>
              <a:t/>
            </a:r>
            <a:endParaRPr sz="1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0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Threat Assessment</a:t>
            </a:r>
            <a:endParaRPr/>
          </a:p>
        </p:txBody>
      </p:sp>
      <p:sp>
        <p:nvSpPr>
          <p:cNvPr id="1429" name="Google Shape;1429;p100"/>
          <p:cNvSpPr txBox="1"/>
          <p:nvPr>
            <p:ph idx="4294967295" type="body"/>
          </p:nvPr>
        </p:nvSpPr>
        <p:spPr>
          <a:xfrm>
            <a:off x="457200" y="1090050"/>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Calibri"/>
              <a:buNone/>
            </a:pPr>
            <a:r>
              <a:rPr b="0" i="1" lang="en-US" sz="1800"/>
              <a:t>Do you classify applications according to business risk based on a simple and predefined set of questions?</a:t>
            </a:r>
            <a:endParaRPr i="1" sz="1800"/>
          </a:p>
        </p:txBody>
      </p:sp>
      <p:sp>
        <p:nvSpPr>
          <p:cNvPr id="1430" name="Google Shape;1430;p100"/>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some of them</a:t>
            </a:r>
            <a:endParaRPr sz="1600"/>
          </a:p>
          <a:p>
            <a:pPr indent="-330200" lvl="0" marL="457200" rtl="0" algn="l">
              <a:spcBef>
                <a:spcPts val="0"/>
              </a:spcBef>
              <a:spcAft>
                <a:spcPts val="0"/>
              </a:spcAft>
              <a:buClr>
                <a:srgbClr val="FFFFFF"/>
              </a:buClr>
              <a:buSzPts val="1600"/>
              <a:buChar char="•"/>
            </a:pPr>
            <a:r>
              <a:rPr lang="en-US" sz="1600"/>
              <a:t>Yes, at least half of them </a:t>
            </a:r>
            <a:endParaRPr sz="1600"/>
          </a:p>
          <a:p>
            <a:pPr indent="-330200" lvl="0" marL="457200" rtl="0" algn="l">
              <a:spcBef>
                <a:spcPts val="0"/>
              </a:spcBef>
              <a:spcAft>
                <a:spcPts val="0"/>
              </a:spcAft>
              <a:buClr>
                <a:srgbClr val="FFFFFF"/>
              </a:buClr>
              <a:buSzPts val="1600"/>
              <a:buChar char="•"/>
            </a:pPr>
            <a:r>
              <a:rPr lang="en-US" sz="1600"/>
              <a:t>Yes, most or all of them</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431" name="Google Shape;1431;p100"/>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An agreed-upon risk classification exists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application team understands the risk classification</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risk classification covers critical aspects of business risks the organization is facing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The organization has an inventory for the applications in scope</a:t>
            </a:r>
            <a:endParaRPr sz="1600">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Security Requirements</a:t>
            </a:r>
            <a:endParaRPr/>
          </a:p>
        </p:txBody>
      </p:sp>
      <p:sp>
        <p:nvSpPr>
          <p:cNvPr id="1438" name="Google Shape;1438;p101"/>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Goal is to make security specification more explicit</a:t>
            </a:r>
            <a:endParaRPr sz="1800"/>
          </a:p>
          <a:p>
            <a:pPr indent="0" lvl="0" marL="0" rtl="0" algn="l">
              <a:spcBef>
                <a:spcPts val="640"/>
              </a:spcBef>
              <a:spcAft>
                <a:spcPts val="0"/>
              </a:spcAft>
              <a:buNone/>
            </a:pPr>
            <a:r>
              <a:rPr lang="en-US" sz="1800"/>
              <a:t>Turn security into a positively-spaced problem</a:t>
            </a:r>
            <a:endParaRPr sz="1800"/>
          </a:p>
          <a:p>
            <a:pPr indent="0" lvl="0" marL="0" rtl="0" algn="l">
              <a:spcBef>
                <a:spcPts val="640"/>
              </a:spcBef>
              <a:spcAft>
                <a:spcPts val="0"/>
              </a:spcAft>
              <a:buNone/>
            </a:pPr>
            <a:r>
              <a:rPr lang="en-US" sz="1800"/>
              <a:t>Security requirements sources:</a:t>
            </a:r>
            <a:endParaRPr sz="1800"/>
          </a:p>
          <a:p>
            <a:pPr indent="-342900" lvl="0" marL="457200" rtl="0" algn="l">
              <a:spcBef>
                <a:spcPts val="640"/>
              </a:spcBef>
              <a:spcAft>
                <a:spcPts val="0"/>
              </a:spcAft>
              <a:buSzPts val="1800"/>
              <a:buChar char="•"/>
            </a:pPr>
            <a:r>
              <a:rPr lang="en-US" sz="1800"/>
              <a:t>Compliance	</a:t>
            </a:r>
            <a:endParaRPr sz="1800"/>
          </a:p>
          <a:p>
            <a:pPr indent="-342900" lvl="0" marL="457200" rtl="0" algn="l">
              <a:spcBef>
                <a:spcPts val="0"/>
              </a:spcBef>
              <a:spcAft>
                <a:spcPts val="0"/>
              </a:spcAft>
              <a:buSzPts val="1800"/>
              <a:buChar char="•"/>
            </a:pPr>
            <a:r>
              <a:rPr lang="en-US" sz="1800"/>
              <a:t>Standards</a:t>
            </a:r>
            <a:endParaRPr sz="1800"/>
          </a:p>
          <a:p>
            <a:pPr indent="-342900" lvl="0" marL="457200" rtl="0" algn="l">
              <a:spcBef>
                <a:spcPts val="0"/>
              </a:spcBef>
              <a:spcAft>
                <a:spcPts val="0"/>
              </a:spcAft>
              <a:buSzPts val="1800"/>
              <a:buChar char="•"/>
            </a:pPr>
            <a:r>
              <a:rPr lang="en-US" sz="1800"/>
              <a:t>Functionality</a:t>
            </a:r>
            <a:endParaRPr sz="1800"/>
          </a:p>
          <a:p>
            <a:pPr indent="-342900" lvl="0" marL="457200" rtl="0" algn="l">
              <a:spcBef>
                <a:spcPts val="0"/>
              </a:spcBef>
              <a:spcAft>
                <a:spcPts val="0"/>
              </a:spcAft>
              <a:buSzPts val="1800"/>
              <a:buChar char="•"/>
            </a:pPr>
            <a:r>
              <a:rPr lang="en-US" sz="1800"/>
              <a:t>Quality</a:t>
            </a:r>
            <a:endParaRPr sz="1800"/>
          </a:p>
          <a:p>
            <a:pPr indent="0" lvl="0" marL="0" rtl="0" algn="l">
              <a:spcBef>
                <a:spcPts val="640"/>
              </a:spcBef>
              <a:spcAft>
                <a:spcPts val="0"/>
              </a:spcAft>
              <a:buNone/>
            </a:pPr>
            <a:r>
              <a:rPr lang="en-US" sz="1800"/>
              <a:t>Requirements should be specified in a S.M.A.R.T. way</a:t>
            </a:r>
            <a:endParaRPr sz="1800"/>
          </a:p>
          <a:p>
            <a:pPr indent="0" lvl="0" marL="0" rtl="0" algn="l">
              <a:spcBef>
                <a:spcPts val="640"/>
              </a:spcBef>
              <a:spcAft>
                <a:spcPts val="0"/>
              </a:spcAft>
              <a:buNone/>
            </a:pPr>
            <a:r>
              <a:rPr lang="en-US" sz="1800"/>
              <a:t>Also look into how suppliers approach to security</a:t>
            </a:r>
            <a:endParaRPr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0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Security Requirements</a:t>
            </a:r>
            <a:endParaRPr/>
          </a:p>
        </p:txBody>
      </p:sp>
      <p:sp>
        <p:nvSpPr>
          <p:cNvPr id="1445" name="Google Shape;1445;p102"/>
          <p:cNvSpPr txBox="1"/>
          <p:nvPr>
            <p:ph idx="4294967295" type="body"/>
          </p:nvPr>
        </p:nvSpPr>
        <p:spPr>
          <a:xfrm>
            <a:off x="457200" y="1063375"/>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Calibri"/>
              <a:buNone/>
            </a:pPr>
            <a:r>
              <a:rPr b="0" i="1" lang="en-US" sz="1800"/>
              <a:t>Do project teams specify security requirements during development?</a:t>
            </a:r>
            <a:endParaRPr i="1" sz="1800"/>
          </a:p>
        </p:txBody>
      </p:sp>
      <p:sp>
        <p:nvSpPr>
          <p:cNvPr id="1446" name="Google Shape;1446;p102"/>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447" name="Google Shape;1447;p102"/>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400">
              <a:latin typeface="Arial"/>
              <a:ea typeface="Arial"/>
              <a:cs typeface="Arial"/>
              <a:sym typeface="Arial"/>
            </a:endParaRPr>
          </a:p>
          <a:p>
            <a:pPr indent="0" lvl="0" marL="0" rtl="0" algn="l">
              <a:spcBef>
                <a:spcPts val="480"/>
              </a:spcBef>
              <a:spcAft>
                <a:spcPts val="0"/>
              </a:spcAft>
              <a:buNone/>
            </a:pPr>
            <a:r>
              <a:t/>
            </a:r>
            <a:endParaRPr sz="14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Teams derive security requirements from functional requirements and customer or organization concerns</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Security requirements are specific, measurable, and reasonable</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Security requirements are in line with the organizational baseline</a:t>
            </a:r>
            <a:endParaRPr sz="1600">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0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Secure Architecture</a:t>
            </a:r>
            <a:endParaRPr/>
          </a:p>
        </p:txBody>
      </p:sp>
      <p:sp>
        <p:nvSpPr>
          <p:cNvPr id="1453" name="Google Shape;1453;p103"/>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Secure Architecture is a key practice for security. Poor decisions at this step can have major impact, and are often difficult (and potentially </a:t>
            </a:r>
            <a:r>
              <a:rPr i="1" lang="en-US" sz="1800"/>
              <a:t>costly</a:t>
            </a:r>
            <a:r>
              <a:rPr lang="en-US" sz="1800"/>
              <a:t>) to fix.</a:t>
            </a:r>
            <a:endParaRPr sz="1800"/>
          </a:p>
          <a:p>
            <a:pPr indent="0" lvl="0" marL="0" rtl="0" algn="l">
              <a:spcBef>
                <a:spcPts val="640"/>
              </a:spcBef>
              <a:spcAft>
                <a:spcPts val="0"/>
              </a:spcAft>
              <a:buNone/>
            </a:pPr>
            <a:r>
              <a:rPr lang="en-US" sz="1800"/>
              <a:t>Software Architecture components</a:t>
            </a:r>
            <a:endParaRPr sz="1800"/>
          </a:p>
          <a:p>
            <a:pPr indent="-342900" lvl="0" marL="457200" rtl="0" algn="l">
              <a:spcBef>
                <a:spcPts val="640"/>
              </a:spcBef>
              <a:spcAft>
                <a:spcPts val="0"/>
              </a:spcAft>
              <a:buSzPts val="1800"/>
              <a:buChar char="•"/>
            </a:pPr>
            <a:r>
              <a:rPr lang="en-US" sz="1800"/>
              <a:t>Ensure that the architecture contains proper elements to meet the security requirements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Supporting Technology </a:t>
            </a:r>
            <a:endParaRPr sz="1800"/>
          </a:p>
          <a:p>
            <a:pPr indent="-342900" lvl="0" marL="457200" rtl="0" algn="l">
              <a:spcBef>
                <a:spcPts val="640"/>
              </a:spcBef>
              <a:spcAft>
                <a:spcPts val="0"/>
              </a:spcAft>
              <a:buSzPts val="1800"/>
              <a:buChar char="•"/>
            </a:pPr>
            <a:r>
              <a:rPr lang="en-US" sz="1800"/>
              <a:t>Verify that development stacks, deployment tools and other supporting technology are in-line with security expectations</a:t>
            </a:r>
            <a:endParaRPr sz="1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0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600"/>
              <a:buNone/>
            </a:pPr>
            <a:r>
              <a:rPr lang="en-US"/>
              <a:t>Secure Architecture</a:t>
            </a:r>
            <a:endParaRPr/>
          </a:p>
        </p:txBody>
      </p:sp>
      <p:sp>
        <p:nvSpPr>
          <p:cNvPr id="1460" name="Google Shape;1460;p104"/>
          <p:cNvSpPr txBox="1"/>
          <p:nvPr>
            <p:ph idx="4294967295" type="body"/>
          </p:nvPr>
        </p:nvSpPr>
        <p:spPr>
          <a:xfrm>
            <a:off x="457200" y="1090050"/>
            <a:ext cx="8229600" cy="47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Font typeface="Calibri"/>
              <a:buNone/>
            </a:pPr>
            <a:r>
              <a:rPr b="0" i="1" lang="en-US" sz="1800"/>
              <a:t>Do teams use security principles during design?</a:t>
            </a:r>
            <a:endParaRPr i="1" sz="1800"/>
          </a:p>
        </p:txBody>
      </p:sp>
      <p:sp>
        <p:nvSpPr>
          <p:cNvPr id="1461" name="Google Shape;1461;p104"/>
          <p:cNvSpPr txBox="1"/>
          <p:nvPr>
            <p:ph idx="1" type="body"/>
          </p:nvPr>
        </p:nvSpPr>
        <p:spPr>
          <a:xfrm>
            <a:off x="457200" y="1090056"/>
            <a:ext cx="4040100" cy="29634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1800"/>
          </a:p>
          <a:p>
            <a:pPr indent="0" lvl="0" marL="0" rtl="0" algn="l">
              <a:spcBef>
                <a:spcPts val="480"/>
              </a:spcBef>
              <a:spcAft>
                <a:spcPts val="0"/>
              </a:spcAft>
              <a:buNone/>
            </a:pPr>
            <a:r>
              <a:t/>
            </a:r>
            <a:endParaRPr sz="1800"/>
          </a:p>
          <a:p>
            <a:pPr indent="-330200" lvl="0" marL="457200" rtl="0" algn="l">
              <a:spcBef>
                <a:spcPts val="480"/>
              </a:spcBef>
              <a:spcAft>
                <a:spcPts val="0"/>
              </a:spcAft>
              <a:buClr>
                <a:srgbClr val="FFFFFF"/>
              </a:buClr>
              <a:buSzPts val="1600"/>
              <a:buChar char="•"/>
            </a:pPr>
            <a:r>
              <a:rPr lang="en-US" sz="1600"/>
              <a:t>No</a:t>
            </a:r>
            <a:endParaRPr sz="1600"/>
          </a:p>
          <a:p>
            <a:pPr indent="-330200" lvl="0" marL="457200" rtl="0" algn="l">
              <a:spcBef>
                <a:spcPts val="0"/>
              </a:spcBef>
              <a:spcAft>
                <a:spcPts val="0"/>
              </a:spcAft>
              <a:buClr>
                <a:srgbClr val="FFFFFF"/>
              </a:buClr>
              <a:buSzPts val="1600"/>
              <a:buChar char="•"/>
            </a:pPr>
            <a:r>
              <a:rPr lang="en-US" sz="1600"/>
              <a:t>Yes, for some applications</a:t>
            </a:r>
            <a:endParaRPr sz="1600"/>
          </a:p>
          <a:p>
            <a:pPr indent="-330200" lvl="0" marL="457200" rtl="0" algn="l">
              <a:spcBef>
                <a:spcPts val="0"/>
              </a:spcBef>
              <a:spcAft>
                <a:spcPts val="0"/>
              </a:spcAft>
              <a:buClr>
                <a:srgbClr val="FFFFFF"/>
              </a:buClr>
              <a:buSzPts val="1600"/>
              <a:buChar char="•"/>
            </a:pPr>
            <a:r>
              <a:rPr lang="en-US" sz="1600"/>
              <a:t>Yes, for at least half of the applications </a:t>
            </a:r>
            <a:endParaRPr sz="1600"/>
          </a:p>
          <a:p>
            <a:pPr indent="-330200" lvl="0" marL="457200" rtl="0" algn="l">
              <a:spcBef>
                <a:spcPts val="0"/>
              </a:spcBef>
              <a:spcAft>
                <a:spcPts val="0"/>
              </a:spcAft>
              <a:buClr>
                <a:srgbClr val="FFFFFF"/>
              </a:buClr>
              <a:buSzPts val="1600"/>
              <a:buChar char="•"/>
            </a:pPr>
            <a:r>
              <a:rPr lang="en-US" sz="1600"/>
              <a:t>Yes, for most or all of the applications</a:t>
            </a:r>
            <a:endParaRPr sz="16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
        <p:nvSpPr>
          <p:cNvPr id="1462" name="Google Shape;1462;p104"/>
          <p:cNvSpPr txBox="1"/>
          <p:nvPr>
            <p:ph idx="2" type="body"/>
          </p:nvPr>
        </p:nvSpPr>
        <p:spPr>
          <a:xfrm>
            <a:off x="4711151" y="1063381"/>
            <a:ext cx="4041900" cy="2963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sz="1600">
              <a:latin typeface="Arial"/>
              <a:ea typeface="Arial"/>
              <a:cs typeface="Arial"/>
              <a:sym typeface="Arial"/>
            </a:endParaRPr>
          </a:p>
          <a:p>
            <a:pPr indent="0" lvl="0" marL="0" rtl="0" algn="l">
              <a:spcBef>
                <a:spcPts val="480"/>
              </a:spcBef>
              <a:spcAft>
                <a:spcPts val="0"/>
              </a:spcAft>
              <a:buNone/>
            </a:pPr>
            <a:r>
              <a:t/>
            </a:r>
            <a:endParaRPr sz="1600">
              <a:latin typeface="Arial"/>
              <a:ea typeface="Arial"/>
              <a:cs typeface="Arial"/>
              <a:sym typeface="Arial"/>
            </a:endParaRPr>
          </a:p>
          <a:p>
            <a:pPr indent="-330200" lvl="0" marL="457200" rtl="0" algn="l">
              <a:spcBef>
                <a:spcPts val="480"/>
              </a:spcBef>
              <a:spcAft>
                <a:spcPts val="0"/>
              </a:spcAft>
              <a:buClr>
                <a:srgbClr val="FFFFFF"/>
              </a:buClr>
              <a:buSzPts val="1600"/>
              <a:buFont typeface="Arial"/>
              <a:buChar char="•"/>
            </a:pPr>
            <a:r>
              <a:rPr lang="en-US" sz="1600">
                <a:latin typeface="Arial"/>
                <a:ea typeface="Arial"/>
                <a:cs typeface="Arial"/>
                <a:sym typeface="Arial"/>
              </a:rPr>
              <a:t>You have an agreed upon checklist of security principles </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You store your checklist in an accessible location</a:t>
            </a:r>
            <a:endParaRPr sz="1600">
              <a:latin typeface="Arial"/>
              <a:ea typeface="Arial"/>
              <a:cs typeface="Arial"/>
              <a:sym typeface="Arial"/>
            </a:endParaRPr>
          </a:p>
          <a:p>
            <a:pPr indent="-330200" lvl="0" marL="457200" rtl="0" algn="l">
              <a:spcBef>
                <a:spcPts val="0"/>
              </a:spcBef>
              <a:spcAft>
                <a:spcPts val="0"/>
              </a:spcAft>
              <a:buClr>
                <a:srgbClr val="FFFFFF"/>
              </a:buClr>
              <a:buSzPts val="1600"/>
              <a:buFont typeface="Arial"/>
              <a:buChar char="•"/>
            </a:pPr>
            <a:r>
              <a:rPr lang="en-US" sz="1600">
                <a:latin typeface="Arial"/>
                <a:ea typeface="Arial"/>
                <a:cs typeface="Arial"/>
                <a:sym typeface="Arial"/>
              </a:rPr>
              <a:t>Relevant stakeholders understand security principles</a:t>
            </a:r>
            <a:endParaRPr sz="1600">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0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US"/>
              <a:t>Part Three</a:t>
            </a:r>
            <a:endParaRPr/>
          </a:p>
        </p:txBody>
      </p:sp>
      <p:sp>
        <p:nvSpPr>
          <p:cNvPr id="1468" name="Google Shape;1468;p105"/>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Applying OWASP SAMM</a:t>
            </a:r>
            <a:endParaRPr sz="2400"/>
          </a:p>
          <a:p>
            <a:pPr indent="0" lvl="0" marL="0" rtl="0" algn="l">
              <a:spcBef>
                <a:spcPts val="0"/>
              </a:spcBef>
              <a:spcAft>
                <a:spcPts val="0"/>
              </a:spcAft>
              <a:buNone/>
            </a:pPr>
            <a:r>
              <a:t/>
            </a:r>
            <a:endParaRPr sz="2400"/>
          </a:p>
          <a:p>
            <a:pPr indent="-342900" lvl="0" marL="457200" rtl="0" algn="l">
              <a:spcBef>
                <a:spcPts val="0"/>
              </a:spcBef>
              <a:spcAft>
                <a:spcPts val="0"/>
              </a:spcAft>
              <a:buClr>
                <a:srgbClr val="FFFFFF"/>
              </a:buClr>
              <a:buSzPts val="1800"/>
              <a:buFont typeface="Cambria"/>
              <a:buChar char="●"/>
            </a:pPr>
            <a:r>
              <a:rPr lang="en-US" sz="1800">
                <a:solidFill>
                  <a:srgbClr val="FFFFFF"/>
                </a:solidFill>
              </a:rPr>
              <a:t>Methodology</a:t>
            </a:r>
            <a:endParaRPr i="1"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Establishing Assessment Scope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Governance</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Design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i="1" lang="en-US" sz="1800">
                <a:solidFill>
                  <a:srgbClr val="FFFFFF"/>
                </a:solidFill>
              </a:rPr>
              <a:t>Assessing Implementation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Verification</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Assessing Operations</a:t>
            </a:r>
            <a:endParaRPr sz="1800">
              <a:solidFill>
                <a:srgbClr val="FFFFFF"/>
              </a:solidFill>
            </a:endParaRPr>
          </a:p>
          <a:p>
            <a:pPr indent="-342900" lvl="0" marL="457200" rtl="0" algn="l">
              <a:spcBef>
                <a:spcPts val="0"/>
              </a:spcBef>
              <a:spcAft>
                <a:spcPts val="0"/>
              </a:spcAft>
              <a:buClr>
                <a:srgbClr val="FFFFFF"/>
              </a:buClr>
              <a:buSzPts val="1800"/>
              <a:buFont typeface="Cambria"/>
              <a:buChar char="●"/>
            </a:pPr>
            <a:r>
              <a:rPr lang="en-US" sz="1800">
                <a:solidFill>
                  <a:srgbClr val="FFFFFF"/>
                </a:solidFill>
              </a:rPr>
              <a:t>Setting Improvement Targets</a:t>
            </a:r>
            <a:endParaRPr sz="1800">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0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127000" rtl="0" algn="l">
              <a:spcBef>
                <a:spcPts val="0"/>
              </a:spcBef>
              <a:spcAft>
                <a:spcPts val="0"/>
              </a:spcAft>
              <a:buSzPts val="2000"/>
              <a:buNone/>
            </a:pPr>
            <a:r>
              <a:rPr lang="en-US"/>
              <a:t>Implementation</a:t>
            </a:r>
            <a:r>
              <a:rPr lang="en-US"/>
              <a:t> Business Function</a:t>
            </a:r>
            <a:endParaRPr/>
          </a:p>
        </p:txBody>
      </p:sp>
      <p:sp>
        <p:nvSpPr>
          <p:cNvPr id="1474" name="Google Shape;1474;p106"/>
          <p:cNvSpPr/>
          <p:nvPr/>
        </p:nvSpPr>
        <p:spPr>
          <a:xfrm>
            <a:off x="976650" y="873825"/>
            <a:ext cx="7190700" cy="36282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475" name="Google Shape;1475;p106"/>
          <p:cNvSpPr/>
          <p:nvPr/>
        </p:nvSpPr>
        <p:spPr>
          <a:xfrm>
            <a:off x="1190237"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476" name="Google Shape;1476;p106"/>
          <p:cNvSpPr/>
          <p:nvPr/>
        </p:nvSpPr>
        <p:spPr>
          <a:xfrm>
            <a:off x="1774416"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477" name="Google Shape;1477;p106"/>
          <p:cNvGrpSpPr/>
          <p:nvPr/>
        </p:nvGrpSpPr>
        <p:grpSpPr>
          <a:xfrm>
            <a:off x="1158348" y="1629167"/>
            <a:ext cx="559799" cy="2649906"/>
            <a:chOff x="231050" y="1070800"/>
            <a:chExt cx="711850" cy="3756600"/>
          </a:xfrm>
        </p:grpSpPr>
        <p:sp>
          <p:nvSpPr>
            <p:cNvPr id="1478" name="Google Shape;1478;p106"/>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6"/>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106"/>
          <p:cNvGrpSpPr/>
          <p:nvPr/>
        </p:nvGrpSpPr>
        <p:grpSpPr>
          <a:xfrm>
            <a:off x="1864279" y="1629167"/>
            <a:ext cx="558354" cy="2649906"/>
            <a:chOff x="1128725" y="1070800"/>
            <a:chExt cx="710013" cy="3756600"/>
          </a:xfrm>
        </p:grpSpPr>
        <p:sp>
          <p:nvSpPr>
            <p:cNvPr id="1481" name="Google Shape;1481;p106"/>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6"/>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106"/>
          <p:cNvSpPr/>
          <p:nvPr/>
        </p:nvSpPr>
        <p:spPr>
          <a:xfrm>
            <a:off x="2570393"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484" name="Google Shape;1484;p106"/>
          <p:cNvSpPr/>
          <p:nvPr/>
        </p:nvSpPr>
        <p:spPr>
          <a:xfrm>
            <a:off x="3154572"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485" name="Google Shape;1485;p106"/>
          <p:cNvGrpSpPr/>
          <p:nvPr/>
        </p:nvGrpSpPr>
        <p:grpSpPr>
          <a:xfrm>
            <a:off x="2538504" y="1629167"/>
            <a:ext cx="559799" cy="2649906"/>
            <a:chOff x="231050" y="1070800"/>
            <a:chExt cx="711850" cy="3756600"/>
          </a:xfrm>
        </p:grpSpPr>
        <p:sp>
          <p:nvSpPr>
            <p:cNvPr id="1486" name="Google Shape;1486;p106"/>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6"/>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106"/>
          <p:cNvGrpSpPr/>
          <p:nvPr/>
        </p:nvGrpSpPr>
        <p:grpSpPr>
          <a:xfrm>
            <a:off x="3244435" y="1629167"/>
            <a:ext cx="558354" cy="2649906"/>
            <a:chOff x="1128725" y="1070800"/>
            <a:chExt cx="710013" cy="3756600"/>
          </a:xfrm>
        </p:grpSpPr>
        <p:sp>
          <p:nvSpPr>
            <p:cNvPr id="1489" name="Google Shape;1489;p106"/>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6"/>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106"/>
          <p:cNvSpPr/>
          <p:nvPr/>
        </p:nvSpPr>
        <p:spPr>
          <a:xfrm>
            <a:off x="3950176"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492" name="Google Shape;1492;p106"/>
          <p:cNvSpPr/>
          <p:nvPr/>
        </p:nvSpPr>
        <p:spPr>
          <a:xfrm>
            <a:off x="4534355"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493" name="Google Shape;1493;p106"/>
          <p:cNvGrpSpPr/>
          <p:nvPr/>
        </p:nvGrpSpPr>
        <p:grpSpPr>
          <a:xfrm>
            <a:off x="3918286" y="1629167"/>
            <a:ext cx="559799" cy="2649906"/>
            <a:chOff x="231050" y="1070800"/>
            <a:chExt cx="711850" cy="3756600"/>
          </a:xfrm>
        </p:grpSpPr>
        <p:sp>
          <p:nvSpPr>
            <p:cNvPr id="1494" name="Google Shape;1494;p106"/>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6"/>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106"/>
          <p:cNvGrpSpPr/>
          <p:nvPr/>
        </p:nvGrpSpPr>
        <p:grpSpPr>
          <a:xfrm>
            <a:off x="4624218" y="1629167"/>
            <a:ext cx="558354" cy="2649906"/>
            <a:chOff x="1128725" y="1070800"/>
            <a:chExt cx="710013" cy="3756600"/>
          </a:xfrm>
        </p:grpSpPr>
        <p:sp>
          <p:nvSpPr>
            <p:cNvPr id="1497" name="Google Shape;1497;p106"/>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6"/>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106"/>
          <p:cNvSpPr/>
          <p:nvPr/>
        </p:nvSpPr>
        <p:spPr>
          <a:xfrm>
            <a:off x="6710714"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500" name="Google Shape;1500;p106"/>
          <p:cNvSpPr/>
          <p:nvPr/>
        </p:nvSpPr>
        <p:spPr>
          <a:xfrm>
            <a:off x="7294893"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501" name="Google Shape;1501;p106"/>
          <p:cNvGrpSpPr/>
          <p:nvPr/>
        </p:nvGrpSpPr>
        <p:grpSpPr>
          <a:xfrm>
            <a:off x="6678825" y="1629167"/>
            <a:ext cx="559799" cy="2649906"/>
            <a:chOff x="231050" y="1070800"/>
            <a:chExt cx="711850" cy="3756600"/>
          </a:xfrm>
        </p:grpSpPr>
        <p:sp>
          <p:nvSpPr>
            <p:cNvPr id="1502" name="Google Shape;1502;p106"/>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6"/>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106"/>
          <p:cNvGrpSpPr/>
          <p:nvPr/>
        </p:nvGrpSpPr>
        <p:grpSpPr>
          <a:xfrm>
            <a:off x="7384756" y="1629167"/>
            <a:ext cx="558354" cy="2649906"/>
            <a:chOff x="1128725" y="1070800"/>
            <a:chExt cx="710013" cy="3756600"/>
          </a:xfrm>
        </p:grpSpPr>
        <p:sp>
          <p:nvSpPr>
            <p:cNvPr id="1505" name="Google Shape;1505;p106"/>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6"/>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106"/>
          <p:cNvSpPr/>
          <p:nvPr/>
        </p:nvSpPr>
        <p:spPr>
          <a:xfrm>
            <a:off x="5330460" y="4052145"/>
            <a:ext cx="616200" cy="173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A</a:t>
            </a:r>
            <a:endParaRPr sz="800">
              <a:solidFill>
                <a:schemeClr val="lt1"/>
              </a:solidFill>
              <a:latin typeface="Source Sans Pro"/>
              <a:ea typeface="Source Sans Pro"/>
              <a:cs typeface="Source Sans Pro"/>
              <a:sym typeface="Source Sans Pro"/>
            </a:endParaRPr>
          </a:p>
        </p:txBody>
      </p:sp>
      <p:sp>
        <p:nvSpPr>
          <p:cNvPr id="1508" name="Google Shape;1508;p106"/>
          <p:cNvSpPr/>
          <p:nvPr/>
        </p:nvSpPr>
        <p:spPr>
          <a:xfrm>
            <a:off x="5914639" y="4070873"/>
            <a:ext cx="616200" cy="1356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800">
                <a:solidFill>
                  <a:schemeClr val="lt1"/>
                </a:solidFill>
                <a:latin typeface="Source Sans Pro"/>
                <a:ea typeface="Source Sans Pro"/>
                <a:cs typeface="Source Sans Pro"/>
                <a:sym typeface="Source Sans Pro"/>
              </a:rPr>
              <a:t>Stream B</a:t>
            </a:r>
            <a:endParaRPr sz="800">
              <a:solidFill>
                <a:schemeClr val="lt1"/>
              </a:solidFill>
              <a:latin typeface="Source Sans Pro"/>
              <a:ea typeface="Source Sans Pro"/>
              <a:cs typeface="Source Sans Pro"/>
              <a:sym typeface="Source Sans Pro"/>
            </a:endParaRPr>
          </a:p>
        </p:txBody>
      </p:sp>
      <p:grpSp>
        <p:nvGrpSpPr>
          <p:cNvPr id="1509" name="Google Shape;1509;p106"/>
          <p:cNvGrpSpPr/>
          <p:nvPr/>
        </p:nvGrpSpPr>
        <p:grpSpPr>
          <a:xfrm>
            <a:off x="5298570" y="1629167"/>
            <a:ext cx="559799" cy="2649906"/>
            <a:chOff x="231050" y="1070800"/>
            <a:chExt cx="711850" cy="3756600"/>
          </a:xfrm>
        </p:grpSpPr>
        <p:sp>
          <p:nvSpPr>
            <p:cNvPr id="1510" name="Google Shape;1510;p106"/>
            <p:cNvSpPr/>
            <p:nvPr/>
          </p:nvSpPr>
          <p:spPr>
            <a:xfrm>
              <a:off x="231050"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6"/>
            <p:cNvSpPr/>
            <p:nvPr/>
          </p:nvSpPr>
          <p:spPr>
            <a:xfrm>
              <a:off x="337200"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106"/>
          <p:cNvGrpSpPr/>
          <p:nvPr/>
        </p:nvGrpSpPr>
        <p:grpSpPr>
          <a:xfrm>
            <a:off x="6004502" y="1629167"/>
            <a:ext cx="558354" cy="2649906"/>
            <a:chOff x="1128725" y="1070800"/>
            <a:chExt cx="710013" cy="3756600"/>
          </a:xfrm>
        </p:grpSpPr>
        <p:sp>
          <p:nvSpPr>
            <p:cNvPr id="1513" name="Google Shape;1513;p106"/>
            <p:cNvSpPr/>
            <p:nvPr/>
          </p:nvSpPr>
          <p:spPr>
            <a:xfrm>
              <a:off x="1732538" y="1070800"/>
              <a:ext cx="106200" cy="37566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6"/>
            <p:cNvSpPr/>
            <p:nvPr/>
          </p:nvSpPr>
          <p:spPr>
            <a:xfrm>
              <a:off x="1128725" y="4751200"/>
              <a:ext cx="605700" cy="76200"/>
            </a:xfrm>
            <a:prstGeom prst="rect">
              <a:avLst/>
            </a:prstGeom>
            <a:solidFill>
              <a:srgbClr val="71B8B8">
                <a:alpha val="4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106"/>
          <p:cNvSpPr/>
          <p:nvPr/>
        </p:nvSpPr>
        <p:spPr>
          <a:xfrm>
            <a:off x="1158348" y="1299040"/>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Strategy &amp;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Metrics</a:t>
            </a:r>
            <a:endParaRPr sz="800">
              <a:solidFill>
                <a:srgbClr val="FFFFFF"/>
              </a:solidFill>
              <a:latin typeface="Source Sans Pro"/>
              <a:ea typeface="Source Sans Pro"/>
              <a:cs typeface="Source Sans Pro"/>
              <a:sym typeface="Source Sans Pro"/>
            </a:endParaRPr>
          </a:p>
        </p:txBody>
      </p:sp>
      <p:sp>
        <p:nvSpPr>
          <p:cNvPr id="1516" name="Google Shape;1516;p106"/>
          <p:cNvSpPr/>
          <p:nvPr/>
        </p:nvSpPr>
        <p:spPr>
          <a:xfrm>
            <a:off x="1158348" y="1006208"/>
            <a:ext cx="1263600" cy="226500"/>
          </a:xfrm>
          <a:prstGeom prst="rect">
            <a:avLst/>
          </a:prstGeom>
          <a:solidFill>
            <a:srgbClr val="E942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Governance</a:t>
            </a:r>
            <a:endParaRPr sz="800">
              <a:solidFill>
                <a:srgbClr val="FFFFFF"/>
              </a:solidFill>
              <a:latin typeface="Source Sans Pro"/>
              <a:ea typeface="Source Sans Pro"/>
              <a:cs typeface="Source Sans Pro"/>
              <a:sym typeface="Source Sans Pro"/>
            </a:endParaRPr>
          </a:p>
        </p:txBody>
      </p:sp>
      <p:sp>
        <p:nvSpPr>
          <p:cNvPr id="1517" name="Google Shape;1517;p106"/>
          <p:cNvSpPr/>
          <p:nvPr/>
        </p:nvSpPr>
        <p:spPr>
          <a:xfrm>
            <a:off x="2538481" y="1006208"/>
            <a:ext cx="1263600" cy="226500"/>
          </a:xfrm>
          <a:prstGeom prst="rect">
            <a:avLst/>
          </a:prstGeom>
          <a:solidFill>
            <a:srgbClr val="F392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Design</a:t>
            </a:r>
            <a:endParaRPr sz="800">
              <a:solidFill>
                <a:srgbClr val="FFFFFF"/>
              </a:solidFill>
              <a:latin typeface="Source Sans Pro"/>
              <a:ea typeface="Source Sans Pro"/>
              <a:cs typeface="Source Sans Pro"/>
              <a:sym typeface="Source Sans Pro"/>
            </a:endParaRPr>
          </a:p>
        </p:txBody>
      </p:sp>
      <p:sp>
        <p:nvSpPr>
          <p:cNvPr id="1518" name="Google Shape;1518;p106"/>
          <p:cNvSpPr/>
          <p:nvPr/>
        </p:nvSpPr>
        <p:spPr>
          <a:xfrm>
            <a:off x="5298701" y="1299040"/>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Architecture Assessment</a:t>
            </a:r>
            <a:endParaRPr sz="800">
              <a:solidFill>
                <a:srgbClr val="FFFFFF"/>
              </a:solidFill>
              <a:latin typeface="Source Sans Pro"/>
              <a:ea typeface="Source Sans Pro"/>
              <a:cs typeface="Source Sans Pro"/>
              <a:sym typeface="Source Sans Pro"/>
            </a:endParaRPr>
          </a:p>
        </p:txBody>
      </p:sp>
      <p:sp>
        <p:nvSpPr>
          <p:cNvPr id="1519" name="Google Shape;1519;p106"/>
          <p:cNvSpPr/>
          <p:nvPr/>
        </p:nvSpPr>
        <p:spPr>
          <a:xfrm>
            <a:off x="5298746" y="1006208"/>
            <a:ext cx="1263600" cy="226500"/>
          </a:xfrm>
          <a:prstGeom prst="rect">
            <a:avLst/>
          </a:prstGeom>
          <a:solidFill>
            <a:srgbClr val="CD7F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Verification</a:t>
            </a:r>
            <a:endParaRPr sz="800">
              <a:solidFill>
                <a:srgbClr val="FFFFFF"/>
              </a:solidFill>
              <a:latin typeface="Source Sans Pro"/>
              <a:ea typeface="Source Sans Pro"/>
              <a:cs typeface="Source Sans Pro"/>
              <a:sym typeface="Source Sans Pro"/>
            </a:endParaRPr>
          </a:p>
        </p:txBody>
      </p:sp>
      <p:sp>
        <p:nvSpPr>
          <p:cNvPr id="1520" name="Google Shape;1520;p106"/>
          <p:cNvSpPr/>
          <p:nvPr/>
        </p:nvSpPr>
        <p:spPr>
          <a:xfrm>
            <a:off x="3918583" y="2222452"/>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Secure Deployment</a:t>
            </a:r>
            <a:endParaRPr b="1" i="1" sz="1200">
              <a:solidFill>
                <a:srgbClr val="FFFFFF"/>
              </a:solidFill>
              <a:latin typeface="Source Sans Pro"/>
              <a:ea typeface="Source Sans Pro"/>
              <a:cs typeface="Source Sans Pro"/>
              <a:sym typeface="Source Sans Pro"/>
            </a:endParaRPr>
          </a:p>
        </p:txBody>
      </p:sp>
      <p:sp>
        <p:nvSpPr>
          <p:cNvPr id="1521" name="Google Shape;1521;p106"/>
          <p:cNvSpPr/>
          <p:nvPr/>
        </p:nvSpPr>
        <p:spPr>
          <a:xfrm>
            <a:off x="3918614" y="1006208"/>
            <a:ext cx="1263600" cy="226500"/>
          </a:xfrm>
          <a:prstGeom prst="rect">
            <a:avLst/>
          </a:prstGeom>
          <a:solidFill>
            <a:srgbClr val="F085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1" lang="en-US" sz="1100">
                <a:solidFill>
                  <a:srgbClr val="FFFFFF"/>
                </a:solidFill>
                <a:latin typeface="Source Sans Pro"/>
                <a:ea typeface="Source Sans Pro"/>
                <a:cs typeface="Source Sans Pro"/>
                <a:sym typeface="Source Sans Pro"/>
              </a:rPr>
              <a:t>Implementation</a:t>
            </a:r>
            <a:endParaRPr b="1" i="1" sz="1100">
              <a:solidFill>
                <a:srgbClr val="FFFFFF"/>
              </a:solidFill>
              <a:latin typeface="Source Sans Pro"/>
              <a:ea typeface="Source Sans Pro"/>
              <a:cs typeface="Source Sans Pro"/>
              <a:sym typeface="Source Sans Pro"/>
            </a:endParaRPr>
          </a:p>
        </p:txBody>
      </p:sp>
      <p:sp>
        <p:nvSpPr>
          <p:cNvPr id="1522" name="Google Shape;1522;p106"/>
          <p:cNvSpPr/>
          <p:nvPr/>
        </p:nvSpPr>
        <p:spPr>
          <a:xfrm>
            <a:off x="6678738" y="2222452"/>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Environment Management</a:t>
            </a:r>
            <a:endParaRPr sz="800">
              <a:solidFill>
                <a:srgbClr val="FFFFFF"/>
              </a:solidFill>
              <a:latin typeface="Source Sans Pro"/>
              <a:ea typeface="Source Sans Pro"/>
              <a:cs typeface="Source Sans Pro"/>
              <a:sym typeface="Source Sans Pro"/>
            </a:endParaRPr>
          </a:p>
        </p:txBody>
      </p:sp>
      <p:sp>
        <p:nvSpPr>
          <p:cNvPr id="1523" name="Google Shape;1523;p106"/>
          <p:cNvSpPr/>
          <p:nvPr/>
        </p:nvSpPr>
        <p:spPr>
          <a:xfrm>
            <a:off x="6678879" y="1006208"/>
            <a:ext cx="1263600" cy="226500"/>
          </a:xfrm>
          <a:prstGeom prst="rect">
            <a:avLst/>
          </a:prstGeom>
          <a:solidFill>
            <a:srgbClr val="CAB2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FFFF"/>
                </a:solidFill>
                <a:latin typeface="Source Sans Pro"/>
                <a:ea typeface="Source Sans Pro"/>
                <a:cs typeface="Source Sans Pro"/>
                <a:sym typeface="Source Sans Pro"/>
              </a:rPr>
              <a:t>Operations</a:t>
            </a:r>
            <a:endParaRPr sz="800">
              <a:solidFill>
                <a:srgbClr val="FFFFFF"/>
              </a:solidFill>
              <a:latin typeface="Source Sans Pro"/>
              <a:ea typeface="Source Sans Pro"/>
              <a:cs typeface="Source Sans Pro"/>
              <a:sym typeface="Source Sans Pro"/>
            </a:endParaRPr>
          </a:p>
        </p:txBody>
      </p:sp>
      <p:sp>
        <p:nvSpPr>
          <p:cNvPr id="1524" name="Google Shape;1524;p106"/>
          <p:cNvSpPr/>
          <p:nvPr/>
        </p:nvSpPr>
        <p:spPr>
          <a:xfrm>
            <a:off x="2538505" y="2222452"/>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Requirements</a:t>
            </a:r>
            <a:endParaRPr sz="800">
              <a:solidFill>
                <a:srgbClr val="FFFFFF"/>
              </a:solidFill>
              <a:latin typeface="Source Sans Pro"/>
              <a:ea typeface="Source Sans Pro"/>
              <a:cs typeface="Source Sans Pro"/>
              <a:sym typeface="Source Sans Pro"/>
            </a:endParaRPr>
          </a:p>
        </p:txBody>
      </p:sp>
      <p:sp>
        <p:nvSpPr>
          <p:cNvPr id="1525" name="Google Shape;1525;p106"/>
          <p:cNvSpPr/>
          <p:nvPr/>
        </p:nvSpPr>
        <p:spPr>
          <a:xfrm>
            <a:off x="1158427" y="2222452"/>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Policy &amp; Compliance</a:t>
            </a:r>
            <a:endParaRPr sz="800">
              <a:solidFill>
                <a:srgbClr val="FFFFFF"/>
              </a:solidFill>
              <a:latin typeface="Source Sans Pro"/>
              <a:ea typeface="Source Sans Pro"/>
              <a:cs typeface="Source Sans Pro"/>
              <a:sym typeface="Source Sans Pro"/>
            </a:endParaRPr>
          </a:p>
        </p:txBody>
      </p:sp>
      <p:sp>
        <p:nvSpPr>
          <p:cNvPr id="1526" name="Google Shape;1526;p106"/>
          <p:cNvSpPr/>
          <p:nvPr/>
        </p:nvSpPr>
        <p:spPr>
          <a:xfrm>
            <a:off x="1158368" y="3106154"/>
            <a:ext cx="1263600" cy="385800"/>
          </a:xfrm>
          <a:prstGeom prst="rect">
            <a:avLst/>
          </a:prstGeom>
          <a:solidFill>
            <a:srgbClr val="8C4F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Education &amp; Guidance</a:t>
            </a:r>
            <a:endParaRPr sz="800">
              <a:solidFill>
                <a:srgbClr val="FFFFFF"/>
              </a:solidFill>
              <a:latin typeface="Source Sans Pro"/>
              <a:ea typeface="Source Sans Pro"/>
              <a:cs typeface="Source Sans Pro"/>
              <a:sym typeface="Source Sans Pro"/>
            </a:endParaRPr>
          </a:p>
        </p:txBody>
      </p:sp>
      <p:sp>
        <p:nvSpPr>
          <p:cNvPr id="1527" name="Google Shape;1527;p106"/>
          <p:cNvSpPr/>
          <p:nvPr/>
        </p:nvSpPr>
        <p:spPr>
          <a:xfrm>
            <a:off x="2538466" y="1299040"/>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Threat </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Assessment</a:t>
            </a:r>
            <a:endParaRPr sz="800">
              <a:solidFill>
                <a:srgbClr val="FFFFFF"/>
              </a:solidFill>
              <a:latin typeface="Source Sans Pro"/>
              <a:ea typeface="Source Sans Pro"/>
              <a:cs typeface="Source Sans Pro"/>
              <a:sym typeface="Source Sans Pro"/>
            </a:endParaRPr>
          </a:p>
        </p:txBody>
      </p:sp>
      <p:sp>
        <p:nvSpPr>
          <p:cNvPr id="1528" name="Google Shape;1528;p106"/>
          <p:cNvSpPr/>
          <p:nvPr/>
        </p:nvSpPr>
        <p:spPr>
          <a:xfrm>
            <a:off x="2538521" y="3113245"/>
            <a:ext cx="1263600" cy="385800"/>
          </a:xfrm>
          <a:prstGeom prst="rect">
            <a:avLst/>
          </a:prstGeom>
          <a:solidFill>
            <a:srgbClr val="154748"/>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a:solidFill>
                  <a:srgbClr val="FFFFFF"/>
                </a:solidFill>
                <a:latin typeface="Source Sans Pro"/>
                <a:ea typeface="Source Sans Pro"/>
                <a:cs typeface="Source Sans Pro"/>
                <a:sym typeface="Source Sans Pro"/>
              </a:rPr>
              <a:t>Security Architecture</a:t>
            </a:r>
            <a:endParaRPr>
              <a:solidFill>
                <a:srgbClr val="FFFFFF"/>
              </a:solidFill>
              <a:latin typeface="Source Sans Pro"/>
              <a:ea typeface="Source Sans Pro"/>
              <a:cs typeface="Source Sans Pro"/>
              <a:sym typeface="Source Sans Pro"/>
            </a:endParaRPr>
          </a:p>
        </p:txBody>
      </p:sp>
      <p:sp>
        <p:nvSpPr>
          <p:cNvPr id="1529" name="Google Shape;1529;p106"/>
          <p:cNvSpPr/>
          <p:nvPr/>
        </p:nvSpPr>
        <p:spPr>
          <a:xfrm>
            <a:off x="3918584" y="1299040"/>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Secure Build</a:t>
            </a:r>
            <a:endParaRPr b="1" i="1" sz="1200">
              <a:solidFill>
                <a:srgbClr val="FFFFFF"/>
              </a:solidFill>
              <a:latin typeface="Source Sans Pro"/>
              <a:ea typeface="Source Sans Pro"/>
              <a:cs typeface="Source Sans Pro"/>
              <a:sym typeface="Source Sans Pro"/>
            </a:endParaRPr>
          </a:p>
        </p:txBody>
      </p:sp>
      <p:sp>
        <p:nvSpPr>
          <p:cNvPr id="1530" name="Google Shape;1530;p106"/>
          <p:cNvSpPr/>
          <p:nvPr/>
        </p:nvSpPr>
        <p:spPr>
          <a:xfrm>
            <a:off x="3918654" y="3106154"/>
            <a:ext cx="1263600" cy="385800"/>
          </a:xfrm>
          <a:prstGeom prst="rect">
            <a:avLst/>
          </a:prstGeom>
          <a:solidFill>
            <a:srgbClr val="9777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1200">
                <a:solidFill>
                  <a:srgbClr val="FFFFFF"/>
                </a:solidFill>
                <a:latin typeface="Source Sans Pro"/>
                <a:ea typeface="Source Sans Pro"/>
                <a:cs typeface="Source Sans Pro"/>
                <a:sym typeface="Source Sans Pro"/>
              </a:rPr>
              <a:t>Defect Management</a:t>
            </a:r>
            <a:endParaRPr b="1" i="1" sz="1200">
              <a:solidFill>
                <a:srgbClr val="FFFFFF"/>
              </a:solidFill>
              <a:latin typeface="Source Sans Pro"/>
              <a:ea typeface="Source Sans Pro"/>
              <a:cs typeface="Source Sans Pro"/>
              <a:sym typeface="Source Sans Pro"/>
            </a:endParaRPr>
          </a:p>
        </p:txBody>
      </p:sp>
      <p:sp>
        <p:nvSpPr>
          <p:cNvPr id="1531" name="Google Shape;1531;p106"/>
          <p:cNvSpPr/>
          <p:nvPr/>
        </p:nvSpPr>
        <p:spPr>
          <a:xfrm>
            <a:off x="5298660" y="2222452"/>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Requirements-</a:t>
            </a:r>
            <a:endParaRPr sz="800">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driven Testing</a:t>
            </a:r>
            <a:endParaRPr sz="800">
              <a:solidFill>
                <a:srgbClr val="FFFFFF"/>
              </a:solidFill>
              <a:latin typeface="Source Sans Pro"/>
              <a:ea typeface="Source Sans Pro"/>
              <a:cs typeface="Source Sans Pro"/>
              <a:sym typeface="Source Sans Pro"/>
            </a:endParaRPr>
          </a:p>
        </p:txBody>
      </p:sp>
      <p:sp>
        <p:nvSpPr>
          <p:cNvPr id="1532" name="Google Shape;1532;p106"/>
          <p:cNvSpPr/>
          <p:nvPr/>
        </p:nvSpPr>
        <p:spPr>
          <a:xfrm>
            <a:off x="5298806" y="3106154"/>
            <a:ext cx="1263600" cy="385800"/>
          </a:xfrm>
          <a:prstGeom prst="rect">
            <a:avLst/>
          </a:prstGeom>
          <a:solidFill>
            <a:srgbClr val="835C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Security Testing</a:t>
            </a:r>
            <a:endParaRPr sz="800">
              <a:solidFill>
                <a:srgbClr val="FFFFFF"/>
              </a:solidFill>
              <a:latin typeface="Source Sans Pro"/>
              <a:ea typeface="Source Sans Pro"/>
              <a:cs typeface="Source Sans Pro"/>
              <a:sym typeface="Source Sans Pro"/>
            </a:endParaRPr>
          </a:p>
        </p:txBody>
      </p:sp>
      <p:sp>
        <p:nvSpPr>
          <p:cNvPr id="1533" name="Google Shape;1533;p106"/>
          <p:cNvSpPr/>
          <p:nvPr/>
        </p:nvSpPr>
        <p:spPr>
          <a:xfrm>
            <a:off x="6678819" y="1299040"/>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Incident Management</a:t>
            </a:r>
            <a:endParaRPr sz="800">
              <a:solidFill>
                <a:srgbClr val="FFFFFF"/>
              </a:solidFill>
              <a:latin typeface="Source Sans Pro"/>
              <a:ea typeface="Source Sans Pro"/>
              <a:cs typeface="Source Sans Pro"/>
              <a:sym typeface="Source Sans Pro"/>
            </a:endParaRPr>
          </a:p>
        </p:txBody>
      </p:sp>
      <p:sp>
        <p:nvSpPr>
          <p:cNvPr id="1534" name="Google Shape;1534;p106"/>
          <p:cNvSpPr/>
          <p:nvPr/>
        </p:nvSpPr>
        <p:spPr>
          <a:xfrm>
            <a:off x="6678959" y="3106154"/>
            <a:ext cx="1263600" cy="385800"/>
          </a:xfrm>
          <a:prstGeom prst="rect">
            <a:avLst/>
          </a:prstGeom>
          <a:solidFill>
            <a:srgbClr val="8979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Operational Management</a:t>
            </a:r>
            <a:endParaRPr sz="800">
              <a:solidFill>
                <a:srgbClr val="FFFFFF"/>
              </a:solidFill>
              <a:latin typeface="Source Sans Pro"/>
              <a:ea typeface="Source Sans Pro"/>
              <a:cs typeface="Source Sans Pro"/>
              <a:sym typeface="Source Sans Pro"/>
            </a:endParaRPr>
          </a:p>
        </p:txBody>
      </p:sp>
      <p:sp>
        <p:nvSpPr>
          <p:cNvPr id="1535" name="Google Shape;1535;p106"/>
          <p:cNvSpPr/>
          <p:nvPr/>
        </p:nvSpPr>
        <p:spPr>
          <a:xfrm>
            <a:off x="1158476"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Create &amp; promote</a:t>
            </a:r>
            <a:endParaRPr sz="600">
              <a:solidFill>
                <a:srgbClr val="FFFFFF"/>
              </a:solidFill>
              <a:latin typeface="Source Sans Pro"/>
              <a:ea typeface="Source Sans Pro"/>
              <a:cs typeface="Source Sans Pro"/>
              <a:sym typeface="Source Sans Pro"/>
            </a:endParaRPr>
          </a:p>
        </p:txBody>
      </p:sp>
      <p:sp>
        <p:nvSpPr>
          <p:cNvPr id="1536" name="Google Shape;1536;p106"/>
          <p:cNvSpPr/>
          <p:nvPr/>
        </p:nvSpPr>
        <p:spPr>
          <a:xfrm>
            <a:off x="1806297" y="1737323"/>
            <a:ext cx="616200" cy="2802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Measure &amp; improve</a:t>
            </a:r>
            <a:endParaRPr sz="600">
              <a:solidFill>
                <a:srgbClr val="FFFFFF"/>
              </a:solidFill>
              <a:latin typeface="Source Sans Pro"/>
              <a:ea typeface="Source Sans Pro"/>
              <a:cs typeface="Source Sans Pro"/>
              <a:sym typeface="Source Sans Pro"/>
            </a:endParaRPr>
          </a:p>
        </p:txBody>
      </p:sp>
      <p:sp>
        <p:nvSpPr>
          <p:cNvPr id="1537" name="Google Shape;1537;p106"/>
          <p:cNvSpPr/>
          <p:nvPr/>
        </p:nvSpPr>
        <p:spPr>
          <a:xfrm>
            <a:off x="2538569"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App risk profile</a:t>
            </a:r>
            <a:endParaRPr sz="600">
              <a:solidFill>
                <a:srgbClr val="FFFFFF"/>
              </a:solidFill>
              <a:latin typeface="Source Sans Pro"/>
              <a:ea typeface="Source Sans Pro"/>
              <a:cs typeface="Source Sans Pro"/>
              <a:sym typeface="Source Sans Pro"/>
            </a:endParaRPr>
          </a:p>
        </p:txBody>
      </p:sp>
      <p:sp>
        <p:nvSpPr>
          <p:cNvPr id="1538" name="Google Shape;1538;p106"/>
          <p:cNvSpPr/>
          <p:nvPr/>
        </p:nvSpPr>
        <p:spPr>
          <a:xfrm>
            <a:off x="3186390" y="1737323"/>
            <a:ext cx="616200" cy="2802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Threat model</a:t>
            </a:r>
            <a:endParaRPr sz="600">
              <a:solidFill>
                <a:srgbClr val="FFFFFF"/>
              </a:solidFill>
              <a:latin typeface="Source Sans Pro"/>
              <a:ea typeface="Source Sans Pro"/>
              <a:cs typeface="Source Sans Pro"/>
              <a:sym typeface="Source Sans Pro"/>
            </a:endParaRPr>
          </a:p>
        </p:txBody>
      </p:sp>
      <p:sp>
        <p:nvSpPr>
          <p:cNvPr id="1539" name="Google Shape;1539;p106"/>
          <p:cNvSpPr/>
          <p:nvPr/>
        </p:nvSpPr>
        <p:spPr>
          <a:xfrm>
            <a:off x="3918661" y="1737321"/>
            <a:ext cx="5283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Build process</a:t>
            </a:r>
            <a:endParaRPr b="1" i="1" sz="600">
              <a:solidFill>
                <a:srgbClr val="FFFFFF"/>
              </a:solidFill>
              <a:latin typeface="Source Sans Pro"/>
              <a:ea typeface="Source Sans Pro"/>
              <a:cs typeface="Source Sans Pro"/>
              <a:sym typeface="Source Sans Pro"/>
            </a:endParaRPr>
          </a:p>
        </p:txBody>
      </p:sp>
      <p:sp>
        <p:nvSpPr>
          <p:cNvPr id="1540" name="Google Shape;1540;p106"/>
          <p:cNvSpPr/>
          <p:nvPr/>
        </p:nvSpPr>
        <p:spPr>
          <a:xfrm>
            <a:off x="4478383" y="1737321"/>
            <a:ext cx="704100" cy="2802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Dependencies</a:t>
            </a:r>
            <a:endParaRPr b="1" i="1" sz="600">
              <a:solidFill>
                <a:srgbClr val="FFFFFF"/>
              </a:solidFill>
              <a:latin typeface="Source Sans Pro"/>
              <a:ea typeface="Source Sans Pro"/>
              <a:cs typeface="Source Sans Pro"/>
              <a:sym typeface="Source Sans Pro"/>
            </a:endParaRPr>
          </a:p>
        </p:txBody>
      </p:sp>
      <p:sp>
        <p:nvSpPr>
          <p:cNvPr id="1541" name="Google Shape;1541;p106"/>
          <p:cNvSpPr/>
          <p:nvPr/>
        </p:nvSpPr>
        <p:spPr>
          <a:xfrm>
            <a:off x="5298764"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validation</a:t>
            </a:r>
            <a:endParaRPr sz="600">
              <a:solidFill>
                <a:srgbClr val="FFFFFF"/>
              </a:solidFill>
              <a:latin typeface="Source Sans Pro"/>
              <a:ea typeface="Source Sans Pro"/>
              <a:cs typeface="Source Sans Pro"/>
              <a:sym typeface="Source Sans Pro"/>
            </a:endParaRPr>
          </a:p>
        </p:txBody>
      </p:sp>
      <p:sp>
        <p:nvSpPr>
          <p:cNvPr id="1542" name="Google Shape;1542;p106"/>
          <p:cNvSpPr/>
          <p:nvPr/>
        </p:nvSpPr>
        <p:spPr>
          <a:xfrm>
            <a:off x="5946586" y="1737323"/>
            <a:ext cx="616200" cy="2802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compliance</a:t>
            </a:r>
            <a:endParaRPr sz="600">
              <a:solidFill>
                <a:srgbClr val="FFFFFF"/>
              </a:solidFill>
              <a:latin typeface="Source Sans Pro"/>
              <a:ea typeface="Source Sans Pro"/>
              <a:cs typeface="Source Sans Pro"/>
              <a:sym typeface="Source Sans Pro"/>
            </a:endParaRPr>
          </a:p>
        </p:txBody>
      </p:sp>
      <p:sp>
        <p:nvSpPr>
          <p:cNvPr id="1543" name="Google Shape;1543;p106"/>
          <p:cNvSpPr/>
          <p:nvPr/>
        </p:nvSpPr>
        <p:spPr>
          <a:xfrm>
            <a:off x="6678862"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detection</a:t>
            </a:r>
            <a:endParaRPr sz="600">
              <a:solidFill>
                <a:srgbClr val="FFFFFF"/>
              </a:solidFill>
              <a:latin typeface="Source Sans Pro"/>
              <a:ea typeface="Source Sans Pro"/>
              <a:cs typeface="Source Sans Pro"/>
              <a:sym typeface="Source Sans Pro"/>
            </a:endParaRPr>
          </a:p>
        </p:txBody>
      </p:sp>
      <p:sp>
        <p:nvSpPr>
          <p:cNvPr id="1544" name="Google Shape;1544;p106"/>
          <p:cNvSpPr/>
          <p:nvPr/>
        </p:nvSpPr>
        <p:spPr>
          <a:xfrm>
            <a:off x="7326683" y="1737323"/>
            <a:ext cx="616200" cy="2802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Incident response</a:t>
            </a:r>
            <a:endParaRPr sz="600">
              <a:solidFill>
                <a:srgbClr val="FFFFFF"/>
              </a:solidFill>
              <a:latin typeface="Source Sans Pro"/>
              <a:ea typeface="Source Sans Pro"/>
              <a:cs typeface="Source Sans Pro"/>
              <a:sym typeface="Source Sans Pro"/>
            </a:endParaRPr>
          </a:p>
        </p:txBody>
      </p:sp>
      <p:sp>
        <p:nvSpPr>
          <p:cNvPr id="1545" name="Google Shape;1545;p106"/>
          <p:cNvSpPr/>
          <p:nvPr/>
        </p:nvSpPr>
        <p:spPr>
          <a:xfrm>
            <a:off x="115840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Policy  &amp; standards</a:t>
            </a:r>
            <a:endParaRPr sz="600">
              <a:solidFill>
                <a:srgbClr val="FFFFFF"/>
              </a:solidFill>
              <a:latin typeface="Source Sans Pro"/>
              <a:ea typeface="Source Sans Pro"/>
              <a:cs typeface="Source Sans Pro"/>
              <a:sym typeface="Source Sans Pro"/>
            </a:endParaRPr>
          </a:p>
        </p:txBody>
      </p:sp>
      <p:sp>
        <p:nvSpPr>
          <p:cNvPr id="1546" name="Google Shape;1546;p106"/>
          <p:cNvSpPr/>
          <p:nvPr/>
        </p:nvSpPr>
        <p:spPr>
          <a:xfrm>
            <a:off x="1806227" y="2654304"/>
            <a:ext cx="616200" cy="2844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Compliance Mgmt</a:t>
            </a:r>
            <a:endParaRPr sz="600">
              <a:solidFill>
                <a:srgbClr val="FFFFFF"/>
              </a:solidFill>
              <a:latin typeface="Source Sans Pro"/>
              <a:ea typeface="Source Sans Pro"/>
              <a:cs typeface="Source Sans Pro"/>
              <a:sym typeface="Source Sans Pro"/>
            </a:endParaRPr>
          </a:p>
        </p:txBody>
      </p:sp>
      <p:sp>
        <p:nvSpPr>
          <p:cNvPr id="1547" name="Google Shape;1547;p106"/>
          <p:cNvSpPr/>
          <p:nvPr/>
        </p:nvSpPr>
        <p:spPr>
          <a:xfrm>
            <a:off x="253849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Software reqmts</a:t>
            </a:r>
            <a:endParaRPr sz="600">
              <a:solidFill>
                <a:srgbClr val="FFFFFF"/>
              </a:solidFill>
              <a:latin typeface="Source Sans Pro"/>
              <a:ea typeface="Source Sans Pro"/>
              <a:cs typeface="Source Sans Pro"/>
              <a:sym typeface="Source Sans Pro"/>
            </a:endParaRPr>
          </a:p>
        </p:txBody>
      </p:sp>
      <p:sp>
        <p:nvSpPr>
          <p:cNvPr id="1548" name="Google Shape;1548;p106"/>
          <p:cNvSpPr/>
          <p:nvPr/>
        </p:nvSpPr>
        <p:spPr>
          <a:xfrm>
            <a:off x="3186316" y="2654304"/>
            <a:ext cx="616200" cy="2844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Supplier security</a:t>
            </a:r>
            <a:endParaRPr sz="600">
              <a:solidFill>
                <a:srgbClr val="FFFFFF"/>
              </a:solidFill>
              <a:latin typeface="Source Sans Pro"/>
              <a:ea typeface="Source Sans Pro"/>
              <a:cs typeface="Source Sans Pro"/>
              <a:sym typeface="Source Sans Pro"/>
            </a:endParaRPr>
          </a:p>
        </p:txBody>
      </p:sp>
      <p:sp>
        <p:nvSpPr>
          <p:cNvPr id="1549" name="Google Shape;1549;p106"/>
          <p:cNvSpPr/>
          <p:nvPr/>
        </p:nvSpPr>
        <p:spPr>
          <a:xfrm>
            <a:off x="3918590"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Deployment process</a:t>
            </a:r>
            <a:endParaRPr b="1" i="1" sz="600">
              <a:solidFill>
                <a:srgbClr val="FFFFFF"/>
              </a:solidFill>
              <a:latin typeface="Source Sans Pro"/>
              <a:ea typeface="Source Sans Pro"/>
              <a:cs typeface="Source Sans Pro"/>
              <a:sym typeface="Source Sans Pro"/>
            </a:endParaRPr>
          </a:p>
        </p:txBody>
      </p:sp>
      <p:sp>
        <p:nvSpPr>
          <p:cNvPr id="1550" name="Google Shape;1550;p106"/>
          <p:cNvSpPr/>
          <p:nvPr/>
        </p:nvSpPr>
        <p:spPr>
          <a:xfrm>
            <a:off x="4566409" y="2654304"/>
            <a:ext cx="616200" cy="2844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Secret mgmt</a:t>
            </a:r>
            <a:endParaRPr b="1" i="1" sz="600">
              <a:solidFill>
                <a:srgbClr val="FFFFFF"/>
              </a:solidFill>
              <a:latin typeface="Source Sans Pro"/>
              <a:ea typeface="Source Sans Pro"/>
              <a:cs typeface="Source Sans Pro"/>
              <a:sym typeface="Source Sans Pro"/>
            </a:endParaRPr>
          </a:p>
        </p:txBody>
      </p:sp>
      <p:sp>
        <p:nvSpPr>
          <p:cNvPr id="1551" name="Google Shape;1551;p106"/>
          <p:cNvSpPr/>
          <p:nvPr/>
        </p:nvSpPr>
        <p:spPr>
          <a:xfrm>
            <a:off x="5298679" y="2654303"/>
            <a:ext cx="5838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Control verification</a:t>
            </a:r>
            <a:endParaRPr sz="600">
              <a:solidFill>
                <a:srgbClr val="FFFFFF"/>
              </a:solidFill>
              <a:latin typeface="Source Sans Pro"/>
              <a:ea typeface="Source Sans Pro"/>
              <a:cs typeface="Source Sans Pro"/>
              <a:sym typeface="Source Sans Pro"/>
            </a:endParaRPr>
          </a:p>
        </p:txBody>
      </p:sp>
      <p:sp>
        <p:nvSpPr>
          <p:cNvPr id="1552" name="Google Shape;1552;p106"/>
          <p:cNvSpPr/>
          <p:nvPr/>
        </p:nvSpPr>
        <p:spPr>
          <a:xfrm>
            <a:off x="5914649" y="2654303"/>
            <a:ext cx="648000" cy="2844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Misuse/abuse testing</a:t>
            </a:r>
            <a:endParaRPr sz="600">
              <a:solidFill>
                <a:srgbClr val="FFFFFF"/>
              </a:solidFill>
              <a:latin typeface="Source Sans Pro"/>
              <a:ea typeface="Source Sans Pro"/>
              <a:cs typeface="Source Sans Pro"/>
              <a:sym typeface="Source Sans Pro"/>
            </a:endParaRPr>
          </a:p>
        </p:txBody>
      </p:sp>
      <p:sp>
        <p:nvSpPr>
          <p:cNvPr id="1553" name="Google Shape;1553;p106"/>
          <p:cNvSpPr/>
          <p:nvPr/>
        </p:nvSpPr>
        <p:spPr>
          <a:xfrm>
            <a:off x="667877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Config hardening</a:t>
            </a:r>
            <a:endParaRPr sz="600">
              <a:solidFill>
                <a:srgbClr val="FFFFFF"/>
              </a:solidFill>
              <a:latin typeface="Source Sans Pro"/>
              <a:ea typeface="Source Sans Pro"/>
              <a:cs typeface="Source Sans Pro"/>
              <a:sym typeface="Source Sans Pro"/>
            </a:endParaRPr>
          </a:p>
        </p:txBody>
      </p:sp>
      <p:sp>
        <p:nvSpPr>
          <p:cNvPr id="1554" name="Google Shape;1554;p106"/>
          <p:cNvSpPr/>
          <p:nvPr/>
        </p:nvSpPr>
        <p:spPr>
          <a:xfrm>
            <a:off x="7326597" y="2654304"/>
            <a:ext cx="616200" cy="2844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Patch &amp; update</a:t>
            </a:r>
            <a:endParaRPr sz="600">
              <a:solidFill>
                <a:srgbClr val="FFFFFF"/>
              </a:solidFill>
              <a:latin typeface="Source Sans Pro"/>
              <a:ea typeface="Source Sans Pro"/>
              <a:cs typeface="Source Sans Pro"/>
              <a:sym typeface="Source Sans Pro"/>
            </a:endParaRPr>
          </a:p>
        </p:txBody>
      </p:sp>
      <p:sp>
        <p:nvSpPr>
          <p:cNvPr id="1555" name="Google Shape;1555;p106"/>
          <p:cNvSpPr/>
          <p:nvPr/>
        </p:nvSpPr>
        <p:spPr>
          <a:xfrm>
            <a:off x="115840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Training &amp; awareness</a:t>
            </a:r>
            <a:endParaRPr sz="600">
              <a:solidFill>
                <a:srgbClr val="FFFFFF"/>
              </a:solidFill>
              <a:latin typeface="Source Sans Pro"/>
              <a:ea typeface="Source Sans Pro"/>
              <a:cs typeface="Source Sans Pro"/>
              <a:sym typeface="Source Sans Pro"/>
            </a:endParaRPr>
          </a:p>
        </p:txBody>
      </p:sp>
      <p:sp>
        <p:nvSpPr>
          <p:cNvPr id="1556" name="Google Shape;1556;p106"/>
          <p:cNvSpPr/>
          <p:nvPr/>
        </p:nvSpPr>
        <p:spPr>
          <a:xfrm>
            <a:off x="1806227" y="3535416"/>
            <a:ext cx="616200" cy="288900"/>
          </a:xfrm>
          <a:prstGeom prst="rect">
            <a:avLst/>
          </a:prstGeom>
          <a:solidFill>
            <a:srgbClr val="6235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Org  &amp; culture</a:t>
            </a:r>
            <a:endParaRPr sz="600">
              <a:solidFill>
                <a:srgbClr val="FFFFFF"/>
              </a:solidFill>
              <a:latin typeface="Source Sans Pro"/>
              <a:ea typeface="Source Sans Pro"/>
              <a:cs typeface="Source Sans Pro"/>
              <a:sym typeface="Source Sans Pro"/>
            </a:endParaRPr>
          </a:p>
        </p:txBody>
      </p:sp>
      <p:sp>
        <p:nvSpPr>
          <p:cNvPr id="1557" name="Google Shape;1557;p106"/>
          <p:cNvSpPr/>
          <p:nvPr/>
        </p:nvSpPr>
        <p:spPr>
          <a:xfrm>
            <a:off x="253849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Architecture design</a:t>
            </a:r>
            <a:endParaRPr sz="600">
              <a:solidFill>
                <a:srgbClr val="FFFFFF"/>
              </a:solidFill>
              <a:latin typeface="Source Sans Pro"/>
              <a:ea typeface="Source Sans Pro"/>
              <a:cs typeface="Source Sans Pro"/>
              <a:sym typeface="Source Sans Pro"/>
            </a:endParaRPr>
          </a:p>
        </p:txBody>
      </p:sp>
      <p:sp>
        <p:nvSpPr>
          <p:cNvPr id="1558" name="Google Shape;1558;p106"/>
          <p:cNvSpPr/>
          <p:nvPr/>
        </p:nvSpPr>
        <p:spPr>
          <a:xfrm>
            <a:off x="3186316" y="3535416"/>
            <a:ext cx="616200" cy="288900"/>
          </a:xfrm>
          <a:prstGeom prst="rect">
            <a:avLst/>
          </a:prstGeom>
          <a:solidFill>
            <a:srgbClr val="7961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Technology mgmt</a:t>
            </a:r>
            <a:endParaRPr sz="600">
              <a:solidFill>
                <a:srgbClr val="FFFFFF"/>
              </a:solidFill>
              <a:latin typeface="Source Sans Pro"/>
              <a:ea typeface="Source Sans Pro"/>
              <a:cs typeface="Source Sans Pro"/>
              <a:sym typeface="Source Sans Pro"/>
            </a:endParaRPr>
          </a:p>
        </p:txBody>
      </p:sp>
      <p:sp>
        <p:nvSpPr>
          <p:cNvPr id="1559" name="Google Shape;1559;p106"/>
          <p:cNvSpPr/>
          <p:nvPr/>
        </p:nvSpPr>
        <p:spPr>
          <a:xfrm>
            <a:off x="3918590"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Defect tracking</a:t>
            </a:r>
            <a:endParaRPr b="1" i="1" sz="600">
              <a:solidFill>
                <a:srgbClr val="FFFFFF"/>
              </a:solidFill>
              <a:latin typeface="Source Sans Pro"/>
              <a:ea typeface="Source Sans Pro"/>
              <a:cs typeface="Source Sans Pro"/>
              <a:sym typeface="Source Sans Pro"/>
            </a:endParaRPr>
          </a:p>
        </p:txBody>
      </p:sp>
      <p:sp>
        <p:nvSpPr>
          <p:cNvPr id="1560" name="Google Shape;1560;p106"/>
          <p:cNvSpPr/>
          <p:nvPr/>
        </p:nvSpPr>
        <p:spPr>
          <a:xfrm>
            <a:off x="4566409" y="3535416"/>
            <a:ext cx="616200" cy="288900"/>
          </a:xfrm>
          <a:prstGeom prst="rect">
            <a:avLst/>
          </a:prstGeom>
          <a:solidFill>
            <a:srgbClr val="5D4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n-US" sz="600">
                <a:solidFill>
                  <a:srgbClr val="FFFFFF"/>
                </a:solidFill>
                <a:latin typeface="Source Sans Pro"/>
                <a:ea typeface="Source Sans Pro"/>
                <a:cs typeface="Source Sans Pro"/>
                <a:sym typeface="Source Sans Pro"/>
              </a:rPr>
              <a:t>Metrics &amp; feedback</a:t>
            </a:r>
            <a:endParaRPr b="1" i="1" sz="600">
              <a:solidFill>
                <a:srgbClr val="FFFFFF"/>
              </a:solidFill>
              <a:latin typeface="Source Sans Pro"/>
              <a:ea typeface="Source Sans Pro"/>
              <a:cs typeface="Source Sans Pro"/>
              <a:sym typeface="Source Sans Pro"/>
            </a:endParaRPr>
          </a:p>
        </p:txBody>
      </p:sp>
      <p:sp>
        <p:nvSpPr>
          <p:cNvPr id="1561" name="Google Shape;1561;p106"/>
          <p:cNvSpPr/>
          <p:nvPr/>
        </p:nvSpPr>
        <p:spPr>
          <a:xfrm>
            <a:off x="5298679" y="3535416"/>
            <a:ext cx="5283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Scalable baseline</a:t>
            </a:r>
            <a:endParaRPr sz="600">
              <a:solidFill>
                <a:srgbClr val="FFFFFF"/>
              </a:solidFill>
              <a:latin typeface="Source Sans Pro"/>
              <a:ea typeface="Source Sans Pro"/>
              <a:cs typeface="Source Sans Pro"/>
              <a:sym typeface="Source Sans Pro"/>
            </a:endParaRPr>
          </a:p>
        </p:txBody>
      </p:sp>
      <p:sp>
        <p:nvSpPr>
          <p:cNvPr id="1562" name="Google Shape;1562;p106"/>
          <p:cNvSpPr/>
          <p:nvPr/>
        </p:nvSpPr>
        <p:spPr>
          <a:xfrm>
            <a:off x="5858381" y="3535416"/>
            <a:ext cx="704100" cy="288900"/>
          </a:xfrm>
          <a:prstGeom prst="rect">
            <a:avLst/>
          </a:prstGeom>
          <a:solidFill>
            <a:srgbClr val="604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Deep understanding</a:t>
            </a:r>
            <a:endParaRPr sz="600">
              <a:solidFill>
                <a:srgbClr val="FFFFFF"/>
              </a:solidFill>
              <a:latin typeface="Source Sans Pro"/>
              <a:ea typeface="Source Sans Pro"/>
              <a:cs typeface="Source Sans Pro"/>
              <a:sym typeface="Source Sans Pro"/>
            </a:endParaRPr>
          </a:p>
        </p:txBody>
      </p:sp>
      <p:sp>
        <p:nvSpPr>
          <p:cNvPr id="1563" name="Google Shape;1563;p106"/>
          <p:cNvSpPr/>
          <p:nvPr/>
        </p:nvSpPr>
        <p:spPr>
          <a:xfrm>
            <a:off x="667877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Data protection</a:t>
            </a:r>
            <a:endParaRPr sz="600">
              <a:solidFill>
                <a:srgbClr val="FFFFFF"/>
              </a:solidFill>
              <a:latin typeface="Source Sans Pro"/>
              <a:ea typeface="Source Sans Pro"/>
              <a:cs typeface="Source Sans Pro"/>
              <a:sym typeface="Source Sans Pro"/>
            </a:endParaRPr>
          </a:p>
        </p:txBody>
      </p:sp>
      <p:sp>
        <p:nvSpPr>
          <p:cNvPr id="1564" name="Google Shape;1564;p106"/>
          <p:cNvSpPr/>
          <p:nvPr/>
        </p:nvSpPr>
        <p:spPr>
          <a:xfrm>
            <a:off x="7326597" y="3535416"/>
            <a:ext cx="616200" cy="288900"/>
          </a:xfrm>
          <a:prstGeom prst="rect">
            <a:avLst/>
          </a:prstGeom>
          <a:solidFill>
            <a:srgbClr val="6256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600">
                <a:solidFill>
                  <a:srgbClr val="FFFFFF"/>
                </a:solidFill>
                <a:latin typeface="Source Sans Pro"/>
                <a:ea typeface="Source Sans Pro"/>
                <a:cs typeface="Source Sans Pro"/>
                <a:sym typeface="Source Sans Pro"/>
              </a:rPr>
              <a:t>Legacy mgmt</a:t>
            </a:r>
            <a:endParaRPr sz="600">
              <a:solidFill>
                <a:srgbClr val="FFFFFF"/>
              </a:solidFill>
              <a:latin typeface="Source Sans Pro"/>
              <a:ea typeface="Source Sans Pro"/>
              <a:cs typeface="Source Sans Pro"/>
              <a:sym typeface="Source Sans Pro"/>
            </a:endParaRPr>
          </a:p>
        </p:txBody>
      </p:sp>
      <p:sp>
        <p:nvSpPr>
          <p:cNvPr id="1565" name="Google Shape;1565;p106"/>
          <p:cNvSpPr/>
          <p:nvPr/>
        </p:nvSpPr>
        <p:spPr>
          <a:xfrm>
            <a:off x="2538511" y="3106154"/>
            <a:ext cx="1263600" cy="385800"/>
          </a:xfrm>
          <a:prstGeom prst="rect">
            <a:avLst/>
          </a:prstGeom>
          <a:solidFill>
            <a:srgbClr val="A684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800">
                <a:solidFill>
                  <a:srgbClr val="FFFFFF"/>
                </a:solidFill>
                <a:latin typeface="Source Sans Pro"/>
                <a:ea typeface="Source Sans Pro"/>
                <a:cs typeface="Source Sans Pro"/>
                <a:sym typeface="Source Sans Pro"/>
              </a:rPr>
              <a:t>Secure Architecture</a:t>
            </a:r>
            <a:endParaRPr sz="800">
              <a:solidFill>
                <a:srgbClr val="FFFFFF"/>
              </a:solidFill>
              <a:latin typeface="Source Sans Pro"/>
              <a:ea typeface="Source Sans Pro"/>
              <a:cs typeface="Source Sans Pro"/>
              <a:sym typeface="Source Sans Pr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0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Secure Build</a:t>
            </a:r>
            <a:endParaRPr/>
          </a:p>
        </p:txBody>
      </p:sp>
      <p:sp>
        <p:nvSpPr>
          <p:cNvPr id="1572" name="Google Shape;1572;p107"/>
          <p:cNvSpPr txBox="1"/>
          <p:nvPr>
            <p:ph idx="4294967295" type="body"/>
          </p:nvPr>
        </p:nvSpPr>
        <p:spPr>
          <a:xfrm>
            <a:off x="457200" y="1200150"/>
            <a:ext cx="8229600" cy="30960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en-US" sz="1800"/>
              <a:t>Secure build focuses on using a reliable production process in order to generate secure software artifacts and to avoid issues being introduced during the process</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An important part is the build process itself, where the goal is consistent, repeatable, and automated</a:t>
            </a:r>
            <a:endParaRPr sz="1800"/>
          </a:p>
          <a:p>
            <a:pPr indent="0" lvl="0" marL="0" rtl="0" algn="l">
              <a:spcBef>
                <a:spcPts val="640"/>
              </a:spcBef>
              <a:spcAft>
                <a:spcPts val="0"/>
              </a:spcAft>
              <a:buNone/>
            </a:pPr>
            <a:r>
              <a:t/>
            </a:r>
            <a:endParaRPr sz="1800"/>
          </a:p>
          <a:p>
            <a:pPr indent="0" lvl="0" marL="0" rtl="0" algn="l">
              <a:spcBef>
                <a:spcPts val="640"/>
              </a:spcBef>
              <a:spcAft>
                <a:spcPts val="0"/>
              </a:spcAft>
              <a:buNone/>
            </a:pPr>
            <a:r>
              <a:rPr lang="en-US" sz="1800"/>
              <a:t>A second part focuses on software dependencies or 3rd party libraries, aka supply chain security.</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